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96" r:id="rId19"/>
    <p:sldId id="297" r:id="rId20"/>
    <p:sldId id="273" r:id="rId21"/>
    <p:sldId id="274" r:id="rId22"/>
    <p:sldId id="298" r:id="rId23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0" d="100"/>
          <a:sy n="110" d="100"/>
        </p:scale>
        <p:origin x="696" y="17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8_Dynamo/cyklus_magnetogram.avi" TargetMode="External"/><Relationship Id="rId1" Type="http://schemas.microsoft.com/office/2007/relationships/media" Target="file:////Users/svanda/data/auuk/vyuka/slunecni%20fyzika/LS2021-2022/08_Dynamo/cyklus_magnetogram.avi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magnetismus</a:t>
            </a:r>
            <a:r>
              <a:rPr lang="en-US" dirty="0"/>
              <a:t> 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Joyův zákon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164834" y="1331914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Rozvinuté bipolární skupiny jsou skloněné (otočené) vůči rovnoběžkám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1377950"/>
            <a:ext cx="6119813" cy="428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 dynamo (1)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08164"/>
            <a:ext cx="80391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 dynamo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331914"/>
            <a:ext cx="306070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/>
              <a:t>Akce diferenciální rotace (</a:t>
            </a:r>
            <a:r>
              <a:rPr lang="cs-CZ" sz="2600">
                <a:cs typeface="Arial" charset="0"/>
              </a:rPr>
              <a:t>Ω</a:t>
            </a:r>
            <a:r>
              <a:rPr lang="cs-CZ" sz="2600"/>
              <a:t> efekt) mění poloidální pole na toroidální – pole je v plazmatu zmrzlé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6" y="1968500"/>
            <a:ext cx="504031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 dynamo (3)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791790" y="1331914"/>
            <a:ext cx="360045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sz="2600" dirty="0"/>
              <a:t>Magnetické trubice </a:t>
            </a:r>
            <a:r>
              <a:rPr lang="cs-CZ" sz="2600" dirty="0" err="1"/>
              <a:t>vzplývají</a:t>
            </a:r>
            <a:r>
              <a:rPr lang="cs-CZ" sz="2600" dirty="0"/>
              <a:t> a formují aktivní oblasti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err="1"/>
              <a:t>Joyův</a:t>
            </a:r>
            <a:r>
              <a:rPr lang="cs-CZ" dirty="0"/>
              <a:t> zákon – pole nejsou čistě </a:t>
            </a:r>
            <a:r>
              <a:rPr lang="cs-CZ" dirty="0" err="1"/>
              <a:t>toriodální</a:t>
            </a:r>
            <a:r>
              <a:rPr lang="cs-CZ" dirty="0"/>
              <a:t>, ale mají svoji </a:t>
            </a:r>
            <a:r>
              <a:rPr lang="cs-CZ" dirty="0" err="1"/>
              <a:t>poloidální</a:t>
            </a:r>
            <a:r>
              <a:rPr lang="cs-CZ" dirty="0"/>
              <a:t> složku, která je opačná proti původnímu globálnímu </a:t>
            </a:r>
            <a:r>
              <a:rPr lang="cs-CZ" dirty="0" err="1"/>
              <a:t>poloidálnímu</a:t>
            </a:r>
            <a:r>
              <a:rPr lang="cs-CZ" dirty="0"/>
              <a:t> poli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63714"/>
            <a:ext cx="4319588" cy="45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 dynamo (4)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936452" y="1331914"/>
            <a:ext cx="2879725" cy="5761037"/>
          </a:xfrm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 dirty="0"/>
              <a:t>Pole v aktivních oblastech interaguje s globálním polem a přepojuje se v koróně. Značná část pole anihiluje, formuje se globálně opačná polarita, která je převážně </a:t>
            </a:r>
            <a:r>
              <a:rPr lang="cs-CZ" sz="2600" dirty="0" err="1"/>
              <a:t>poloidální</a:t>
            </a:r>
            <a:endParaRPr lang="cs-CZ" sz="2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331914"/>
            <a:ext cx="540067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α a Ω efekt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1619250"/>
            <a:ext cx="720725" cy="4140200"/>
          </a:xfrm>
        </p:spPr>
        <p:txBody>
          <a:bodyPr>
            <a:normAutofit fontScale="62500" lnSpcReduction="20000"/>
          </a:bodyPr>
          <a:lstStyle/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Ω</a:t>
            </a: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α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20826"/>
            <a:ext cx="74168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005264"/>
            <a:ext cx="63992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Babcockovo-Leightonovo dynamo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31913"/>
            <a:ext cx="8280400" cy="647700"/>
          </a:xfrm>
        </p:spPr>
        <p:txBody>
          <a:bodyPr tIns="24382" anchor="ctr"/>
          <a:lstStyle/>
          <a:p>
            <a:pPr marL="0" indent="0">
              <a:lnSpc>
                <a:spcPct val="92000"/>
              </a:lnSpc>
              <a:spcAft>
                <a:spcPct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Operuje v přípovrchových vrstvách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1863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2274888"/>
            <a:ext cx="3040063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0725" y="5364164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/>
              <a:t>Klasické dynamo</a:t>
            </a:r>
            <a:r>
              <a:rPr lang="en-US"/>
              <a:t>: oba efekty operují v hloubce, zřejmě na dně konvektivní zóny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8263" y="5543551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 dirty="0"/>
              <a:t>B-L dynamo</a:t>
            </a:r>
            <a:r>
              <a:rPr lang="en-US" dirty="0"/>
              <a:t>: </a:t>
            </a:r>
            <a:r>
              <a:rPr lang="en-US" dirty="0">
                <a:latin typeface="Arial" charset="0"/>
                <a:cs typeface="Arial" charset="0"/>
              </a:rPr>
              <a:t>α</a:t>
            </a:r>
            <a:r>
              <a:rPr lang="en-US" dirty="0"/>
              <a:t>-</a:t>
            </a:r>
            <a:r>
              <a:rPr lang="en-US" dirty="0" err="1"/>
              <a:t>efekt</a:t>
            </a:r>
            <a:r>
              <a:rPr lang="en-US" dirty="0"/>
              <a:t> se </a:t>
            </a:r>
            <a:r>
              <a:rPr lang="en-US" dirty="0" err="1"/>
              <a:t>vyskytuje</a:t>
            </a:r>
            <a:r>
              <a:rPr lang="en-US" dirty="0"/>
              <a:t> v </a:t>
            </a:r>
            <a:r>
              <a:rPr lang="en-US" dirty="0" err="1"/>
              <a:t>přípovrchových</a:t>
            </a:r>
            <a:r>
              <a:rPr lang="en-US" dirty="0"/>
              <a:t> </a:t>
            </a:r>
            <a:r>
              <a:rPr lang="en-US" dirty="0" err="1"/>
              <a:t>vrstvách</a:t>
            </a:r>
            <a:r>
              <a:rPr lang="en-US" dirty="0"/>
              <a:t>,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efekty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prostorově</a:t>
            </a:r>
            <a:r>
              <a:rPr lang="en-US" dirty="0"/>
              <a:t> </a:t>
            </a:r>
            <a:r>
              <a:rPr lang="en-US" dirty="0" err="1"/>
              <a:t>odděleny</a:t>
            </a:r>
            <a:endParaRPr lang="en-US" dirty="0"/>
          </a:p>
          <a:p>
            <a:pPr>
              <a:defRPr/>
            </a:pPr>
            <a:r>
              <a:rPr lang="en-US" dirty="0" err="1"/>
              <a:t>Potřebuje</a:t>
            </a:r>
            <a:r>
              <a:rPr lang="en-US" dirty="0"/>
              <a:t> (!) </a:t>
            </a:r>
            <a:r>
              <a:rPr lang="en-US" dirty="0" err="1"/>
              <a:t>bipolární</a:t>
            </a:r>
            <a:r>
              <a:rPr lang="en-US" dirty="0"/>
              <a:t> </a:t>
            </a:r>
            <a:r>
              <a:rPr lang="en-US" dirty="0" err="1"/>
              <a:t>magnetické</a:t>
            </a:r>
            <a:r>
              <a:rPr lang="en-US" dirty="0"/>
              <a:t> </a:t>
            </a:r>
            <a:r>
              <a:rPr lang="en-US" dirty="0" err="1"/>
              <a:t>oblasti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Role meridionálního toku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/>
              <a:t>Důležitý při odnosu následné (trailing)  polarity k pólu, podepisuje se na změně celkové polarity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84214" y="1260475"/>
            <a:ext cx="2879725" cy="2700338"/>
          </a:xfrm>
          <a:prstGeom prst="roundRect">
            <a:avLst>
              <a:gd name="adj" fmla="val 5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498600"/>
            <a:ext cx="2286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276601"/>
            <a:ext cx="611981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073525"/>
            <a:ext cx="28194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αa 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err="1"/>
              <a:t>slunečního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6"/>
          <a:stretch/>
        </p:blipFill>
        <p:spPr>
          <a:xfrm>
            <a:off x="2024124" y="1491419"/>
            <a:ext cx="6764928" cy="58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αa 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err="1"/>
              <a:t>slunečního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7"/>
          <a:stretch/>
        </p:blipFill>
        <p:spPr>
          <a:xfrm>
            <a:off x="1991161" y="1432228"/>
            <a:ext cx="6790149" cy="58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cyklus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tIns="21334"/>
          <a:lstStyle/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z="2400" dirty="0"/>
              <a:t>Hlavní cyklus – 11 let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Objev – Heinrich </a:t>
            </a:r>
            <a:r>
              <a:rPr lang="cs-CZ" dirty="0" err="1"/>
              <a:t>Schwabe</a:t>
            </a:r>
            <a:r>
              <a:rPr lang="cs-CZ" dirty="0"/>
              <a:t> (1834)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Hale – 22 let, složený ze dvou 11letých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7,5 – 16 let (11,2 je střední délka trvání)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V počtu slunečních skvrn, jejich ploše, mohutnosti erupcí, ...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Od ~1760 číslovány, v současnosti jsme na vzestupu 25. cyklu</a:t>
            </a:r>
          </a:p>
        </p:txBody>
      </p:sp>
      <p:pic>
        <p:nvPicPr>
          <p:cNvPr id="1026" name="Picture 2" descr="missing">
            <a:extLst>
              <a:ext uri="{FF2B5EF4-FFF2-40B4-BE49-F238E27FC236}">
                <a16:creationId xmlns:a16="http://schemas.microsoft.com/office/drawing/2014/main" id="{F3922D08-B8F2-0BF1-5CA3-F25DFC84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0" y="4283893"/>
            <a:ext cx="9164205" cy="2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Babcockovo-Leightonovo dynamo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Délku cyklu 22 let (viz dále)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Fázový posun mezi k rovníku migrujícím </a:t>
            </a:r>
            <a:r>
              <a:rPr lang="cs-CZ" dirty="0" err="1"/>
              <a:t>toroidálním</a:t>
            </a:r>
            <a:r>
              <a:rPr lang="cs-CZ" dirty="0"/>
              <a:t> polem a k pólu migrujícím </a:t>
            </a:r>
            <a:r>
              <a:rPr lang="cs-CZ" dirty="0" err="1"/>
              <a:t>poloidálním</a:t>
            </a:r>
            <a:r>
              <a:rPr lang="cs-CZ" dirty="0"/>
              <a:t> polem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10-100 </a:t>
            </a:r>
            <a:r>
              <a:rPr lang="cs-CZ" dirty="0" err="1"/>
              <a:t>kG</a:t>
            </a:r>
            <a:r>
              <a:rPr lang="cs-CZ" dirty="0"/>
              <a:t> </a:t>
            </a:r>
            <a:r>
              <a:rPr lang="cs-CZ" dirty="0" err="1"/>
              <a:t>toroidální</a:t>
            </a:r>
            <a:r>
              <a:rPr lang="cs-CZ" dirty="0"/>
              <a:t> pole na dně konvektivní zóny (nutné pro formaci skvrn ve správných šířkách)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Polární pole ~ 10 G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Slabá </a:t>
            </a:r>
            <a:r>
              <a:rPr lang="cs-CZ" dirty="0" err="1"/>
              <a:t>antikorelace</a:t>
            </a:r>
            <a:r>
              <a:rPr lang="cs-CZ" dirty="0"/>
              <a:t> mezi amplitudou a délkou cyklu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Asymetrie jako interakce dipólu a kvadrupólu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Neprodukuje: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Není </a:t>
            </a:r>
            <a:r>
              <a:rPr lang="cs-CZ" dirty="0" err="1"/>
              <a:t>samovybuzené</a:t>
            </a:r>
            <a:r>
              <a:rPr lang="cs-CZ" dirty="0"/>
              <a:t>, čili po velkých minimech by se už nenastartovalo (možná existence dalších efektů), vyžaduje </a:t>
            </a:r>
            <a:r>
              <a:rPr lang="cs-CZ" dirty="0" err="1"/>
              <a:t>primordinální</a:t>
            </a:r>
            <a:r>
              <a:rPr lang="cs-CZ" dirty="0"/>
              <a:t> pole, které jen přerozděluje a zesiluje v cyklu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Moderní dynamo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20352" y="1331913"/>
            <a:ext cx="8280400" cy="5688012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Numerické simulace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Flux-transport (</a:t>
            </a:r>
            <a:r>
              <a:rPr lang="cs-CZ" dirty="0" err="1"/>
              <a:t>meridional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dominated</a:t>
            </a:r>
            <a:r>
              <a:rPr lang="cs-CZ" dirty="0"/>
              <a:t>) </a:t>
            </a:r>
            <a:r>
              <a:rPr lang="cs-CZ" dirty="0">
                <a:cs typeface="Arial" charset="0"/>
              </a:rPr>
              <a:t>× </a:t>
            </a:r>
            <a:r>
              <a:rPr lang="cs-CZ" dirty="0" err="1">
                <a:cs typeface="Arial" charset="0"/>
              </a:rPr>
              <a:t>difussion-dominated</a:t>
            </a:r>
            <a:endParaRPr lang="cs-CZ" dirty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Předpovědi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Nedůležité pro fyziku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Důležité pro aplikace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NASA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Elektronika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Rozvody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>
                <a:cs typeface="Arial" charset="0"/>
              </a:rPr>
              <a:t>Kosmické počasí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851151"/>
            <a:ext cx="43894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Proč</a:t>
            </a:r>
            <a:r>
              <a:rPr lang="en-US" dirty="0"/>
              <a:t> 11 let?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: </a:t>
            </a:r>
            <a:r>
              <a:rPr lang="en-US" dirty="0" err="1"/>
              <a:t>zesílení</a:t>
            </a:r>
            <a:r>
              <a:rPr lang="en-US" dirty="0"/>
              <a:t> pole,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vynoření</a:t>
            </a:r>
            <a:r>
              <a:rPr lang="en-US" dirty="0"/>
              <a:t> a transport k </a:t>
            </a:r>
            <a:r>
              <a:rPr lang="en-US" dirty="0" err="1"/>
              <a:t>pólům</a:t>
            </a:r>
            <a:endParaRPr lang="en-US" dirty="0"/>
          </a:p>
          <a:p>
            <a:pPr lvl="1"/>
            <a:r>
              <a:rPr lang="en-US" dirty="0" err="1"/>
              <a:t>Zesílení</a:t>
            </a:r>
            <a:r>
              <a:rPr lang="en-US" dirty="0"/>
              <a:t> pole (</a:t>
            </a:r>
            <a:r>
              <a:rPr lang="en-US" dirty="0" err="1"/>
              <a:t>Ω-efekt</a:t>
            </a:r>
            <a:r>
              <a:rPr lang="en-US" dirty="0"/>
              <a:t>): </a:t>
            </a:r>
            <a:r>
              <a:rPr lang="en-US" dirty="0" err="1"/>
              <a:t>charakteristická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5-8 let</a:t>
            </a:r>
          </a:p>
          <a:p>
            <a:pPr lvl="1"/>
            <a:r>
              <a:rPr lang="en-US" dirty="0" err="1"/>
              <a:t>Vynořování</a:t>
            </a:r>
            <a:r>
              <a:rPr lang="en-US" dirty="0"/>
              <a:t> pole: </a:t>
            </a:r>
            <a:r>
              <a:rPr lang="en-US" dirty="0" err="1"/>
              <a:t>charakteristická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1 </a:t>
            </a:r>
            <a:r>
              <a:rPr lang="en-US" dirty="0" err="1"/>
              <a:t>rok</a:t>
            </a:r>
            <a:endParaRPr lang="en-US" dirty="0"/>
          </a:p>
          <a:p>
            <a:pPr lvl="1"/>
            <a:r>
              <a:rPr lang="en-US" dirty="0" err="1"/>
              <a:t>Rozptyl</a:t>
            </a:r>
            <a:r>
              <a:rPr lang="en-US" dirty="0"/>
              <a:t> pole </a:t>
            </a:r>
            <a:r>
              <a:rPr lang="en-US" dirty="0" err="1"/>
              <a:t>difúzí</a:t>
            </a:r>
            <a:r>
              <a:rPr lang="en-US" dirty="0"/>
              <a:t> a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meridionálním</a:t>
            </a:r>
            <a:r>
              <a:rPr lang="en-US" dirty="0"/>
              <a:t> </a:t>
            </a:r>
            <a:r>
              <a:rPr lang="en-US" dirty="0" err="1"/>
              <a:t>proudem</a:t>
            </a:r>
            <a:r>
              <a:rPr lang="en-US" dirty="0"/>
              <a:t> k </a:t>
            </a:r>
            <a:r>
              <a:rPr lang="en-US" dirty="0" err="1"/>
              <a:t>pólům</a:t>
            </a:r>
            <a:r>
              <a:rPr lang="en-US" dirty="0"/>
              <a:t>: </a:t>
            </a:r>
            <a:r>
              <a:rPr lang="en-US" dirty="0" err="1"/>
              <a:t>charakteristická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3 </a:t>
            </a:r>
            <a:r>
              <a:rPr lang="en-US" dirty="0" err="1"/>
              <a:t>roky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Celkem</a:t>
            </a:r>
            <a:r>
              <a:rPr lang="en-US" dirty="0"/>
              <a:t> (5-8) + 1 + 3 = (9-12) let</a:t>
            </a:r>
          </a:p>
          <a:p>
            <a:pPr lvl="1"/>
            <a:r>
              <a:rPr lang="en-US" dirty="0" err="1"/>
              <a:t>Čili</a:t>
            </a:r>
            <a:r>
              <a:rPr lang="en-US" dirty="0"/>
              <a:t> </a:t>
            </a:r>
            <a:r>
              <a:rPr lang="en-US" dirty="0" err="1"/>
              <a:t>nastaveno</a:t>
            </a:r>
            <a:r>
              <a:rPr lang="en-US" dirty="0"/>
              <a:t>: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rotací</a:t>
            </a:r>
            <a:r>
              <a:rPr lang="en-US" dirty="0"/>
              <a:t> </a:t>
            </a:r>
            <a:r>
              <a:rPr lang="en-US" dirty="0" err="1"/>
              <a:t>Slunce</a:t>
            </a:r>
            <a:r>
              <a:rPr lang="en-US" dirty="0"/>
              <a:t>, </a:t>
            </a:r>
            <a:r>
              <a:rPr lang="en-US" dirty="0" err="1"/>
              <a:t>gravitací</a:t>
            </a:r>
            <a:r>
              <a:rPr lang="en-US" dirty="0"/>
              <a:t> </a:t>
            </a:r>
            <a:r>
              <a:rPr lang="en-US" dirty="0" err="1"/>
              <a:t>Slunce</a:t>
            </a:r>
            <a:r>
              <a:rPr lang="en-US" dirty="0"/>
              <a:t>, </a:t>
            </a:r>
            <a:r>
              <a:rPr lang="en-US" dirty="0" err="1"/>
              <a:t>povrchovou</a:t>
            </a:r>
            <a:r>
              <a:rPr lang="en-US" dirty="0"/>
              <a:t> </a:t>
            </a:r>
            <a:r>
              <a:rPr lang="en-US" dirty="0" err="1"/>
              <a:t>difuzivitou</a:t>
            </a:r>
            <a:r>
              <a:rPr lang="en-US" dirty="0"/>
              <a:t> a </a:t>
            </a:r>
            <a:r>
              <a:rPr lang="en-US" dirty="0" err="1"/>
              <a:t>velikostí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</a:p>
          <a:p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půlcyklus</a:t>
            </a:r>
            <a:r>
              <a:rPr lang="en-US" dirty="0"/>
              <a:t>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celkový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en-US" dirty="0" err="1"/>
              <a:t>dvojnásobný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6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E955-8807-1947-949C-5DE8A23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Spolehlivost měření</a:t>
            </a:r>
          </a:p>
        </p:txBody>
      </p:sp>
      <p:pic>
        <p:nvPicPr>
          <p:cNvPr id="2050" name="Picture 2" descr="missing">
            <a:extLst>
              <a:ext uri="{FF2B5EF4-FFF2-40B4-BE49-F238E27FC236}">
                <a16:creationId xmlns:a16="http://schemas.microsoft.com/office/drawing/2014/main" id="{EB77EBF2-FA2F-1B90-0F2A-65425E4F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49"/>
            <a:ext cx="10080625" cy="59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6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Hlavní projevy 11- (22-) letého cyklu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Mění se počet a mohutnost aktivních jevů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Lokalizované aktivní jevy migrují k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Polarita vedoucích skupin skvrn a globálního magnetického pole se cyklus od cyklu mění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pole se zesiluje a zase „rozpouští“ periodicky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Operuje jakýsi typ dynama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dynamo: projevy (1)</a:t>
            </a:r>
          </a:p>
        </p:txBody>
      </p:sp>
      <p:pic>
        <p:nvPicPr>
          <p:cNvPr id="3074" name="Picture 2" descr="missing">
            <a:extLst>
              <a:ext uri="{FF2B5EF4-FFF2-40B4-BE49-F238E27FC236}">
                <a16:creationId xmlns:a16="http://schemas.microsoft.com/office/drawing/2014/main" id="{267B1589-C011-C72E-6086-AD80178C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565"/>
            <a:ext cx="10080625" cy="59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dynamo: projevy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133600"/>
            <a:ext cx="75152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dynamo: projevy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47813"/>
            <a:ext cx="82804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dynamo: projevy (5)</a:t>
            </a:r>
          </a:p>
        </p:txBody>
      </p:sp>
      <p:pic>
        <p:nvPicPr>
          <p:cNvPr id="10242" name="cyklus_magnetogram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5088"/>
            <a:ext cx="7340600" cy="5505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24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dynamo: projevy (5)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100"/>
            <a:ext cx="10080625" cy="31438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4630</TotalTime>
  <Words>529</Words>
  <Application>Microsoft Macintosh PowerPoint</Application>
  <PresentationFormat>Custom</PresentationFormat>
  <Paragraphs>83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Lucida Grande CE</vt:lpstr>
      <vt:lpstr>Symbol</vt:lpstr>
      <vt:lpstr>Times New Roman</vt:lpstr>
      <vt:lpstr>Wingdings</vt:lpstr>
      <vt:lpstr>Wingdings 2</vt:lpstr>
      <vt:lpstr>方正明體</vt:lpstr>
      <vt:lpstr>Perception</vt:lpstr>
      <vt:lpstr>Sluneční magnetismus I</vt:lpstr>
      <vt:lpstr>Sluneční cyklus</vt:lpstr>
      <vt:lpstr>Spolehlivost měření</vt:lpstr>
      <vt:lpstr>Hlavní projevy 11- (22-) letého cyklu </vt:lpstr>
      <vt:lpstr>Sluneční dynamo: projevy (1)</vt:lpstr>
      <vt:lpstr>Sluneční dynamo: projevy (2)</vt:lpstr>
      <vt:lpstr>Sluneční dynamo: projevy (3)</vt:lpstr>
      <vt:lpstr>Sluneční dynamo: projevy (5)</vt:lpstr>
      <vt:lpstr>Sluneční dynamo: projevy (5)</vt:lpstr>
      <vt:lpstr>Joyův zákon</vt:lpstr>
      <vt:lpstr>Babcockovo dynamo (1)</vt:lpstr>
      <vt:lpstr>Babcockovo dynamo (2)</vt:lpstr>
      <vt:lpstr>Babcockovo dynamo (3)</vt:lpstr>
      <vt:lpstr>Babcockovo dynamo (4)</vt:lpstr>
      <vt:lpstr>α a Ω efekt</vt:lpstr>
      <vt:lpstr>Babcockovo-Leightonovo dynamo</vt:lpstr>
      <vt:lpstr>Role meridionálního toku</vt:lpstr>
      <vt:lpstr>αa ω slunečního cyklu</vt:lpstr>
      <vt:lpstr>αa ω slunečního cyklu</vt:lpstr>
      <vt:lpstr>Babcockovo-Leightonovo dynamo</vt:lpstr>
      <vt:lpstr>Moderní dynamo</vt:lpstr>
      <vt:lpstr>Proč 11 let?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Švanda</cp:lastModifiedBy>
  <cp:revision>115</cp:revision>
  <cp:lastPrinted>1601-01-01T00:00:00Z</cp:lastPrinted>
  <dcterms:created xsi:type="dcterms:W3CDTF">2008-02-03T23:36:30Z</dcterms:created>
  <dcterms:modified xsi:type="dcterms:W3CDTF">2025-04-08T06:36:00Z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