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4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97" r:id="rId9"/>
    <p:sldId id="263" r:id="rId10"/>
    <p:sldId id="264" r:id="rId11"/>
    <p:sldId id="265" r:id="rId12"/>
    <p:sldId id="266" r:id="rId13"/>
    <p:sldId id="295" r:id="rId14"/>
    <p:sldId id="296" r:id="rId15"/>
    <p:sldId id="284" r:id="rId16"/>
    <p:sldId id="285" r:id="rId17"/>
    <p:sldId id="286" r:id="rId18"/>
    <p:sldId id="282" r:id="rId19"/>
    <p:sldId id="275" r:id="rId20"/>
    <p:sldId id="287" r:id="rId21"/>
    <p:sldId id="269" r:id="rId22"/>
    <p:sldId id="283" r:id="rId23"/>
    <p:sldId id="294" r:id="rId24"/>
    <p:sldId id="276" r:id="rId25"/>
    <p:sldId id="277" r:id="rId26"/>
    <p:sldId id="449" r:id="rId27"/>
    <p:sldId id="448" r:id="rId28"/>
    <p:sldId id="497" r:id="rId29"/>
    <p:sldId id="440" r:id="rId30"/>
    <p:sldId id="278" r:id="rId31"/>
    <p:sldId id="279" r:id="rId32"/>
    <p:sldId id="280" r:id="rId33"/>
    <p:sldId id="281" r:id="rId34"/>
  </p:sldIdLst>
  <p:sldSz cx="10080625" cy="7559675"/>
  <p:notesSz cx="7559675" cy="10691813"/>
  <p:defaultTextStyle>
    <a:defPPr>
      <a:defRPr lang="en-GB"/>
    </a:defPPr>
    <a:lvl1pPr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1pPr>
    <a:lvl2pPr marL="742873" indent="-285721"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2pPr>
    <a:lvl3pPr marL="1142881" indent="-228576"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3pPr>
    <a:lvl4pPr marL="1600034" indent="-228576"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4pPr>
    <a:lvl5pPr marL="2057187" indent="-228576"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5pPr>
    <a:lvl6pPr marL="2285763" algn="l" defTabSz="457152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6pPr>
    <a:lvl7pPr marL="2742916" algn="l" defTabSz="457152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7pPr>
    <a:lvl8pPr marL="3200068" algn="l" defTabSz="457152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8pPr>
    <a:lvl9pPr marL="3657221" algn="l" defTabSz="457152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94"/>
  </p:normalViewPr>
  <p:slideViewPr>
    <p:cSldViewPr>
      <p:cViewPr varScale="1">
        <p:scale>
          <a:sx n="110" d="100"/>
          <a:sy n="110" d="100"/>
        </p:scale>
        <p:origin x="1416" y="176"/>
      </p:cViewPr>
      <p:guideLst>
        <p:guide orient="horz" pos="2161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2362" cy="369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4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69988" y="5086350"/>
            <a:ext cx="5224462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0068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1pPr>
    <a:lvl2pPr marL="742873" indent="-285721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2881" indent="-228576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034" indent="-228576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187" indent="-228576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5763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6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1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17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09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198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12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50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32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52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63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73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277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379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481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58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78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89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99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378045"/>
            <a:ext cx="9828609" cy="967638"/>
          </a:xfrm>
        </p:spPr>
        <p:txBody>
          <a:bodyPr/>
          <a:lstStyle>
            <a:lvl1pPr>
              <a:defRPr b="1" i="0">
                <a:latin typeface="Lucida Grande CE"/>
                <a:cs typeface="Lucida Grande CE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3345033"/>
            <a:ext cx="8820547" cy="4214642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09" tIns="100783" rIns="302352" bIns="100783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2205"/>
              </a:spcBef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50126" y="1388424"/>
            <a:ext cx="3778485" cy="5506001"/>
          </a:xfrm>
        </p:spPr>
        <p:txBody>
          <a:bodyPr>
            <a:normAutofit/>
          </a:bodyPr>
          <a:lstStyle>
            <a:lvl1pPr marL="0" indent="0">
              <a:buNone/>
              <a:defRPr sz="2600"/>
            </a:lvl1pPr>
            <a:lvl2pPr marL="503920" indent="0">
              <a:buNone/>
              <a:defRPr sz="3100"/>
            </a:lvl2pPr>
            <a:lvl3pPr marL="1007838" indent="0">
              <a:buNone/>
              <a:defRPr sz="2600"/>
            </a:lvl3pPr>
            <a:lvl4pPr marL="1511758" indent="0">
              <a:buNone/>
              <a:defRPr sz="2200"/>
            </a:lvl4pPr>
            <a:lvl5pPr marL="2015677" indent="0">
              <a:buNone/>
              <a:defRPr sz="2200"/>
            </a:lvl5pPr>
            <a:lvl6pPr marL="2519597" indent="0">
              <a:buNone/>
              <a:defRPr sz="2200"/>
            </a:lvl6pPr>
            <a:lvl7pPr marL="3023515" indent="0">
              <a:buNone/>
              <a:defRPr sz="2200"/>
            </a:lvl7pPr>
            <a:lvl8pPr marL="3527435" indent="0">
              <a:buNone/>
              <a:defRPr sz="2200"/>
            </a:lvl8pPr>
            <a:lvl9pPr marL="4031354" indent="0">
              <a:buNone/>
              <a:defRPr sz="22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8062" y="1388423"/>
            <a:ext cx="5040313" cy="551608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09" tIns="302352" rIns="302352" bIns="302352" rtlCol="0" anchor="t" anchorCtr="0">
            <a:normAutofit/>
          </a:bodyPr>
          <a:lstStyle>
            <a:lvl1pPr marL="0" indent="0"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503920" indent="0">
              <a:buNone/>
              <a:defRPr sz="1300"/>
            </a:lvl2pPr>
            <a:lvl3pPr marL="1007838" indent="0">
              <a:buNone/>
              <a:defRPr sz="1100"/>
            </a:lvl3pPr>
            <a:lvl4pPr marL="1511758" indent="0">
              <a:buNone/>
              <a:defRPr sz="1000"/>
            </a:lvl4pPr>
            <a:lvl5pPr marL="2015677" indent="0">
              <a:buNone/>
              <a:defRPr sz="1000"/>
            </a:lvl5pPr>
            <a:lvl6pPr marL="2519597" indent="0">
              <a:buNone/>
              <a:defRPr sz="1000"/>
            </a:lvl6pPr>
            <a:lvl7pPr marL="3023515" indent="0">
              <a:buNone/>
              <a:defRPr sz="1000"/>
            </a:lvl7pPr>
            <a:lvl8pPr marL="3527435" indent="0">
              <a:buNone/>
              <a:defRPr sz="1000"/>
            </a:lvl8pPr>
            <a:lvl9pPr marL="4031354" indent="0">
              <a:buNone/>
              <a:defRPr sz="1000"/>
            </a:lvl9pPr>
          </a:lstStyle>
          <a:p>
            <a:pPr marL="0" lvl="0" indent="0" algn="l" defTabSz="1007838" rtl="0" eaLnBrk="1" latinLnBrk="0" hangingPunct="1">
              <a:spcBef>
                <a:spcPts val="2205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3786"/>
            <a:ext cx="9828609" cy="1007957"/>
          </a:xfrm>
          <a:solidFill>
            <a:schemeClr val="tx2"/>
          </a:solidFill>
        </p:spPr>
        <p:txBody>
          <a:bodyPr vert="horz" lIns="1310190" tIns="50392" rIns="302352" bIns="50392" rtlCol="0" anchor="ctr">
            <a:normAutofit/>
          </a:bodyPr>
          <a:lstStyle>
            <a:lvl1pPr marL="0" indent="0" algn="l" defTabSz="1007838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35805"/>
            <a:ext cx="9828609" cy="967638"/>
          </a:xfrm>
        </p:spPr>
        <p:txBody>
          <a:bodyPr tIns="151175" bIns="151175" anchor="b" anchorCtr="0">
            <a:normAutofit/>
          </a:bodyPr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5514117"/>
            <a:ext cx="8820547" cy="204556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09" tIns="151175" rIns="302352" bIns="151175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331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4"/>
            <a:ext cx="8806546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35805"/>
            <a:ext cx="9828609" cy="967638"/>
          </a:xfrm>
        </p:spPr>
        <p:txBody>
          <a:bodyPr tIns="151175" bIns="151175" anchor="b" anchorCtr="0">
            <a:normAutofit/>
          </a:bodyPr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5514117"/>
            <a:ext cx="8820547" cy="204556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09" tIns="151175" rIns="302352" bIns="151175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331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4"/>
            <a:ext cx="4395153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433458" y="1245124"/>
            <a:ext cx="4395153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35805"/>
            <a:ext cx="9828609" cy="967638"/>
          </a:xfrm>
        </p:spPr>
        <p:txBody>
          <a:bodyPr tIns="151175" bIns="151175" anchor="b" anchorCtr="0">
            <a:normAutofit/>
          </a:bodyPr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5514117"/>
            <a:ext cx="8820547" cy="204556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09" tIns="151175" rIns="302352" bIns="151175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331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4"/>
            <a:ext cx="7278211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316516" y="1245123"/>
            <a:ext cx="1512094" cy="163289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316516" y="2898172"/>
            <a:ext cx="1512094" cy="163289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1675" y="539751"/>
            <a:ext cx="4846638" cy="812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0580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725" y="360364"/>
            <a:ext cx="8458200" cy="5381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20726" y="1331913"/>
            <a:ext cx="4062413" cy="57578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935538" y="1331913"/>
            <a:ext cx="4064000" cy="57578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293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539611"/>
            <a:ext cx="9828609" cy="10079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6551718"/>
            <a:ext cx="8820547" cy="100795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09" tIns="100783" rIns="302352" bIns="100783" rtlCol="0" anchor="t" anchorCtr="0"/>
          <a:lstStyle>
            <a:lvl1pPr marL="0" indent="0" algn="l" defTabSz="1007838" rtl="0" eaLnBrk="1" latinLnBrk="0" hangingPunct="1">
              <a:spcBef>
                <a:spcPts val="331"/>
              </a:spcBef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3"/>
            <a:ext cx="8806546" cy="428381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27847"/>
            <a:ext cx="9828609" cy="2519892"/>
          </a:xfrm>
          <a:solidFill>
            <a:schemeClr val="tx2"/>
          </a:solidFill>
        </p:spPr>
        <p:txBody>
          <a:bodyPr vert="horz" lIns="1310190" tIns="50392" rIns="302352" bIns="50392" rtlCol="0" anchor="b" anchorCtr="0">
            <a:normAutofit/>
          </a:bodyPr>
          <a:lstStyle>
            <a:lvl1pPr marL="0" indent="0" algn="l" defTabSz="1007838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8062" y="6045765"/>
            <a:ext cx="8820547" cy="856763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09" tIns="100783" rIns="302352" bIns="100783" rtlCol="0" anchor="ctr" anchorCtr="0">
            <a:normAutofit/>
          </a:bodyPr>
          <a:lstStyle>
            <a:lvl1pPr marL="0" indent="0" algn="l" defTabSz="1007838" rtl="0" eaLnBrk="1" latinLnBrk="0" hangingPunct="1">
              <a:spcBef>
                <a:spcPts val="331"/>
              </a:spcBef>
              <a:buClr>
                <a:schemeClr val="accent1"/>
              </a:buClr>
              <a:buFont typeface="Wingdings 2" pitchFamily="18" charset="2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8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7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67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95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35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74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13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2076" y="1492555"/>
            <a:ext cx="3931444" cy="542664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2000"/>
            </a:lvl6pPr>
            <a:lvl7pPr marL="2265888" indent="-379689">
              <a:defRPr sz="2000"/>
            </a:lvl7pPr>
            <a:lvl8pPr marL="2265888" indent="-379689">
              <a:defRPr sz="2000"/>
            </a:lvl8pPr>
            <a:lvl9pPr marL="2265888" indent="-379689"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74799" y="1492555"/>
            <a:ext cx="3931444" cy="542664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2000"/>
            </a:lvl6pPr>
            <a:lvl7pPr marL="2265888" indent="-379689">
              <a:defRPr sz="2000"/>
            </a:lvl7pPr>
            <a:lvl8pPr marL="2265888" indent="-379689">
              <a:defRPr sz="2000"/>
            </a:lvl8pPr>
            <a:lvl9pPr marL="2265888" indent="-379689"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5370" y="1333273"/>
            <a:ext cx="3931444" cy="967708"/>
          </a:xfrm>
        </p:spPr>
        <p:txBody>
          <a:bodyPr anchor="b">
            <a:noAutofit/>
          </a:bodyPr>
          <a:lstStyle>
            <a:lvl1pPr marL="0" indent="0">
              <a:buNone/>
              <a:defRPr sz="2600" b="0"/>
            </a:lvl1pPr>
            <a:lvl2pPr marL="503920" indent="0">
              <a:buNone/>
              <a:defRPr sz="2200" b="1"/>
            </a:lvl2pPr>
            <a:lvl3pPr marL="1007838" indent="0">
              <a:buNone/>
              <a:defRPr sz="2000" b="1"/>
            </a:lvl3pPr>
            <a:lvl4pPr marL="1511758" indent="0">
              <a:buNone/>
              <a:defRPr sz="1800" b="1"/>
            </a:lvl4pPr>
            <a:lvl5pPr marL="2015677" indent="0">
              <a:buNone/>
              <a:defRPr sz="1800" b="1"/>
            </a:lvl5pPr>
            <a:lvl6pPr marL="2519597" indent="0">
              <a:buNone/>
              <a:defRPr sz="1800" b="1"/>
            </a:lvl6pPr>
            <a:lvl7pPr marL="3023515" indent="0">
              <a:buNone/>
              <a:defRPr sz="1800" b="1"/>
            </a:lvl7pPr>
            <a:lvl8pPr marL="3527435" indent="0">
              <a:buNone/>
              <a:defRPr sz="1800" b="1"/>
            </a:lvl8pPr>
            <a:lvl9pPr marL="4031354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5370" y="2591723"/>
            <a:ext cx="3931444" cy="432748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1800"/>
            </a:lvl6pPr>
            <a:lvl7pPr marL="2265888" indent="-379689">
              <a:defRPr sz="1800"/>
            </a:lvl7pPr>
            <a:lvl8pPr marL="2265888" indent="-379689">
              <a:defRPr sz="1800"/>
            </a:lvl8pPr>
            <a:lvl9pPr marL="2265888" indent="-379689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74799" y="1333273"/>
            <a:ext cx="3931444" cy="967708"/>
          </a:xfrm>
        </p:spPr>
        <p:txBody>
          <a:bodyPr anchor="b">
            <a:noAutofit/>
          </a:bodyPr>
          <a:lstStyle>
            <a:lvl1pPr marL="0" indent="0">
              <a:buNone/>
              <a:defRPr sz="2600" b="0"/>
            </a:lvl1pPr>
            <a:lvl2pPr marL="503920" indent="0">
              <a:buNone/>
              <a:defRPr sz="2200" b="1"/>
            </a:lvl2pPr>
            <a:lvl3pPr marL="1007838" indent="0">
              <a:buNone/>
              <a:defRPr sz="2000" b="1"/>
            </a:lvl3pPr>
            <a:lvl4pPr marL="1511758" indent="0">
              <a:buNone/>
              <a:defRPr sz="1800" b="1"/>
            </a:lvl4pPr>
            <a:lvl5pPr marL="2015677" indent="0">
              <a:buNone/>
              <a:defRPr sz="1800" b="1"/>
            </a:lvl5pPr>
            <a:lvl6pPr marL="2519597" indent="0">
              <a:buNone/>
              <a:defRPr sz="1800" b="1"/>
            </a:lvl6pPr>
            <a:lvl7pPr marL="3023515" indent="0">
              <a:buNone/>
              <a:defRPr sz="1800" b="1"/>
            </a:lvl7pPr>
            <a:lvl8pPr marL="3527435" indent="0">
              <a:buNone/>
              <a:defRPr sz="1800" b="1"/>
            </a:lvl8pPr>
            <a:lvl9pPr marL="4031354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74799" y="2591723"/>
            <a:ext cx="3931444" cy="432748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1800"/>
            </a:lvl6pPr>
            <a:lvl7pPr marL="2265888" indent="-379689">
              <a:defRPr sz="1800"/>
            </a:lvl7pPr>
            <a:lvl8pPr marL="2265888" indent="-379689">
              <a:defRPr sz="1800"/>
            </a:lvl8pPr>
            <a:lvl9pPr marL="2265888" indent="-379689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36178" y="2391853"/>
            <a:ext cx="3729831" cy="1750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775605" y="2391853"/>
            <a:ext cx="3729831" cy="1750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4799" y="1365285"/>
            <a:ext cx="3931444" cy="555391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2200"/>
            </a:lvl6pPr>
            <a:lvl7pPr marL="2265888" indent="-379689">
              <a:defRPr sz="2200"/>
            </a:lvl7pPr>
            <a:lvl8pPr marL="2265888" indent="-379689">
              <a:defRPr sz="2200"/>
            </a:lvl8pPr>
            <a:lvl9pPr marL="2265888" indent="-379689"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3237" y="1365285"/>
            <a:ext cx="3931444" cy="5539219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09" tIns="302352" rIns="302352" bIns="302352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2205"/>
              </a:spcBef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503920" indent="0">
              <a:buNone/>
              <a:defRPr sz="1300"/>
            </a:lvl2pPr>
            <a:lvl3pPr marL="1007838" indent="0">
              <a:buNone/>
              <a:defRPr sz="1100"/>
            </a:lvl3pPr>
            <a:lvl4pPr marL="1511758" indent="0">
              <a:buNone/>
              <a:defRPr sz="1000"/>
            </a:lvl4pPr>
            <a:lvl5pPr marL="2015677" indent="0">
              <a:buNone/>
              <a:defRPr sz="1000"/>
            </a:lvl5pPr>
            <a:lvl6pPr marL="2519597" indent="0">
              <a:buNone/>
              <a:defRPr sz="1000"/>
            </a:lvl6pPr>
            <a:lvl7pPr marL="3023515" indent="0">
              <a:buNone/>
              <a:defRPr sz="1000"/>
            </a:lvl7pPr>
            <a:lvl8pPr marL="3527435" indent="0">
              <a:buNone/>
              <a:defRPr sz="1000"/>
            </a:lvl8pPr>
            <a:lvl9pPr marL="403135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3786"/>
            <a:ext cx="9828609" cy="1007957"/>
          </a:xfrm>
          <a:solidFill>
            <a:schemeClr val="tx2"/>
          </a:solidFill>
        </p:spPr>
        <p:txBody>
          <a:bodyPr vert="horz" lIns="1310190" tIns="50392" rIns="302352" bIns="50392" rtlCol="0" anchor="ctr">
            <a:normAutofit/>
          </a:bodyPr>
          <a:lstStyle>
            <a:lvl1pPr marL="0" indent="0" algn="l" defTabSz="1007838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8575" y="1423135"/>
            <a:ext cx="8390021" cy="5484334"/>
          </a:xfrm>
          <a:prstGeom prst="rect">
            <a:avLst/>
          </a:prstGeom>
        </p:spPr>
        <p:txBody>
          <a:bodyPr vert="horz" lIns="100783" tIns="50392" rIns="100783" bIns="5039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90249" y="7241190"/>
            <a:ext cx="504031" cy="402483"/>
          </a:xfrm>
          <a:prstGeom prst="rect">
            <a:avLst/>
          </a:prstGeom>
        </p:spPr>
        <p:txBody>
          <a:bodyPr vert="horz" lIns="100783" tIns="50392" rIns="100783" bIns="50392" rtlCol="0" anchor="ctr"/>
          <a:lstStyle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08064" y="0"/>
            <a:ext cx="8818797" cy="20159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83" tIns="50392" rIns="100783" bIns="50392"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1008064" y="7358085"/>
            <a:ext cx="8818797" cy="20159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83" tIns="50392" rIns="100783" bIns="50392"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62844"/>
            <a:ext cx="9826860" cy="1007957"/>
          </a:xfrm>
          <a:prstGeom prst="rect">
            <a:avLst/>
          </a:prstGeom>
          <a:solidFill>
            <a:schemeClr val="tx2"/>
          </a:solidFill>
        </p:spPr>
        <p:txBody>
          <a:bodyPr vert="horz" lIns="1310190" tIns="50392" rIns="302352" bIns="50392" rtlCol="0" anchor="ctr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</p:sldLayoutIdLst>
  <p:txStyles>
    <p:titleStyle>
      <a:lvl1pPr marL="0" indent="0" algn="l" defTabSz="1007838" rtl="0" eaLnBrk="1" latinLnBrk="0" hangingPunct="1">
        <a:spcBef>
          <a:spcPct val="0"/>
        </a:spcBef>
        <a:buNone/>
        <a:defRPr sz="4000" b="1" kern="1200">
          <a:solidFill>
            <a:schemeClr val="bg1"/>
          </a:solidFill>
          <a:latin typeface="Lucida Grande CE"/>
          <a:ea typeface="+mj-ea"/>
          <a:cs typeface="Lucida Grande CE"/>
        </a:defRPr>
      </a:lvl1pPr>
    </p:titleStyle>
    <p:bodyStyle>
      <a:lvl1pPr marL="377940" indent="-377940" algn="l" defTabSz="1007838" rtl="0" eaLnBrk="1" latinLnBrk="0" hangingPunct="1">
        <a:spcBef>
          <a:spcPts val="2205"/>
        </a:spcBef>
        <a:buClr>
          <a:schemeClr val="accent1"/>
        </a:buClr>
        <a:buFont typeface="Wingdings 2" pitchFamily="18" charset="2"/>
        <a:buChar char=""/>
        <a:defRPr sz="22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1pPr>
      <a:lvl2pPr marL="755879" indent="-370940" algn="l" defTabSz="1007838" rtl="0" eaLnBrk="1" latinLnBrk="0" hangingPunct="1">
        <a:spcBef>
          <a:spcPts val="661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1140818" indent="-384939" algn="l" defTabSz="1007838" rtl="0" eaLnBrk="1" latinLnBrk="0" hangingPunct="1">
        <a:spcBef>
          <a:spcPts val="661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3pPr>
      <a:lvl4pPr marL="1511758" indent="-370940" algn="l" defTabSz="1007838" rtl="0" eaLnBrk="1" latinLnBrk="0" hangingPunct="1">
        <a:spcBef>
          <a:spcPts val="661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1896697" indent="-384939" algn="l" defTabSz="1007838" rtl="0" eaLnBrk="1" latinLnBrk="0" hangingPunct="1">
        <a:spcBef>
          <a:spcPts val="661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2265888" indent="-379689" algn="l" defTabSz="1007838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20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643827" indent="-379689" algn="l" defTabSz="1007838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20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023515" indent="-379689" algn="l" defTabSz="1007838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20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403205" indent="-379689" algn="l" defTabSz="1007838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20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20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838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758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677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597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515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435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354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.emf"/><Relationship Id="rId10" Type="http://schemas.openxmlformats.org/officeDocument/2006/relationships/image" Target="../media/image9.emf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ctr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</a:tabLst>
            </a:pPr>
            <a:r>
              <a:rPr lang="en-US"/>
              <a:t>Koróna, sluneční vítr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latin typeface="Lucida Grande CE"/>
                <a:cs typeface="Lucida Grande CE"/>
              </a:rPr>
              <a:t> </a:t>
            </a:r>
          </a:p>
          <a:p>
            <a:pPr algn="ctr"/>
            <a:endParaRPr lang="en-US" sz="3600" b="1" dirty="0">
              <a:latin typeface="Lucida Grande CE"/>
              <a:cs typeface="Lucida Grande CE"/>
            </a:endParaRPr>
          </a:p>
          <a:p>
            <a:pPr algn="ctr"/>
            <a:endParaRPr lang="en-US" dirty="0">
              <a:latin typeface="Lucida Grande CE"/>
              <a:cs typeface="Lucida Grande CE"/>
            </a:endParaRPr>
          </a:p>
          <a:p>
            <a:endParaRPr lang="en-US" dirty="0"/>
          </a:p>
          <a:p>
            <a:pPr algn="r"/>
            <a:r>
              <a:rPr lang="en-US" dirty="0"/>
              <a:t>Michal </a:t>
            </a:r>
            <a:r>
              <a:rPr lang="en-US" dirty="0" err="1"/>
              <a:t>Švanda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 fontScale="90000"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Zelená koronální čára respektuje 11letý cyklus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75" y="1263153"/>
            <a:ext cx="8491538" cy="626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LASCO@SoHO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800225"/>
            <a:ext cx="4319588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800225"/>
            <a:ext cx="4319588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TRACE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1263650"/>
            <a:ext cx="3822700" cy="302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087" y="3600451"/>
            <a:ext cx="4799013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47634"/>
          <a:stretch/>
        </p:blipFill>
        <p:spPr>
          <a:xfrm>
            <a:off x="1007864" y="1259557"/>
            <a:ext cx="7839919" cy="579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74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411B5-3170-825B-5C21-DFBF31C8A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Pseudoteplotní mapy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7F9CE58A-967A-1EC7-6CBE-C6E3AD8FF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10" y="1721136"/>
            <a:ext cx="9164205" cy="515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793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Koronální</a:t>
            </a:r>
            <a:r>
              <a:rPr lang="en-US" dirty="0"/>
              <a:t> </a:t>
            </a:r>
            <a:r>
              <a:rPr lang="en-US" dirty="0" err="1"/>
              <a:t>ohřev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575" y="1423135"/>
            <a:ext cx="8390021" cy="5165014"/>
          </a:xfrm>
        </p:spPr>
        <p:txBody>
          <a:bodyPr/>
          <a:lstStyle/>
          <a:p>
            <a:r>
              <a:rPr lang="en-US" dirty="0" err="1"/>
              <a:t>Koróna</a:t>
            </a:r>
            <a:r>
              <a:rPr lang="en-US" dirty="0"/>
              <a:t> je </a:t>
            </a:r>
            <a:r>
              <a:rPr lang="en-US" dirty="0" err="1"/>
              <a:t>horká</a:t>
            </a:r>
            <a:r>
              <a:rPr lang="en-US" dirty="0"/>
              <a:t>, </a:t>
            </a:r>
            <a:r>
              <a:rPr lang="en-US" dirty="0" err="1"/>
              <a:t>fotosféra</a:t>
            </a:r>
            <a:r>
              <a:rPr lang="en-US" dirty="0"/>
              <a:t> </a:t>
            </a:r>
            <a:r>
              <a:rPr lang="en-US" dirty="0" err="1"/>
              <a:t>chladná</a:t>
            </a:r>
            <a:r>
              <a:rPr lang="en-US" dirty="0"/>
              <a:t>, </a:t>
            </a:r>
            <a:r>
              <a:rPr lang="en-US" dirty="0" err="1"/>
              <a:t>odporuje</a:t>
            </a:r>
            <a:r>
              <a:rPr lang="en-US" dirty="0"/>
              <a:t> 2. </a:t>
            </a:r>
            <a:r>
              <a:rPr lang="en-US" dirty="0" err="1"/>
              <a:t>termodynamické</a:t>
            </a:r>
            <a:r>
              <a:rPr lang="en-US" dirty="0"/>
              <a:t> </a:t>
            </a:r>
            <a:r>
              <a:rPr lang="en-US" dirty="0" err="1"/>
              <a:t>větě</a:t>
            </a:r>
            <a:endParaRPr lang="en-US" dirty="0"/>
          </a:p>
          <a:p>
            <a:r>
              <a:rPr lang="en-US" dirty="0"/>
              <a:t>Je </a:t>
            </a:r>
            <a:r>
              <a:rPr lang="en-US" dirty="0" err="1"/>
              <a:t>třeba</a:t>
            </a:r>
            <a:r>
              <a:rPr lang="en-US" dirty="0"/>
              <a:t> </a:t>
            </a:r>
            <a:r>
              <a:rPr lang="en-US" dirty="0" err="1"/>
              <a:t>koronální</a:t>
            </a:r>
            <a:r>
              <a:rPr lang="en-US" dirty="0"/>
              <a:t> </a:t>
            </a:r>
            <a:r>
              <a:rPr lang="en-US" dirty="0" err="1"/>
              <a:t>ohřev</a:t>
            </a:r>
            <a:r>
              <a:rPr lang="en-US" dirty="0"/>
              <a:t> – </a:t>
            </a:r>
            <a:r>
              <a:rPr lang="en-US" dirty="0" err="1"/>
              <a:t>cca</a:t>
            </a:r>
            <a:r>
              <a:rPr lang="en-US" dirty="0"/>
              <a:t> 1 kW/m</a:t>
            </a:r>
            <a:r>
              <a:rPr lang="en-US" baseline="30000" dirty="0"/>
              <a:t>2</a:t>
            </a:r>
            <a:r>
              <a:rPr lang="en-US" dirty="0"/>
              <a:t> </a:t>
            </a:r>
            <a:r>
              <a:rPr lang="en-US" dirty="0" err="1"/>
              <a:t>potřeba</a:t>
            </a:r>
            <a:r>
              <a:rPr lang="en-US" dirty="0"/>
              <a:t> (</a:t>
            </a:r>
            <a:r>
              <a:rPr lang="en-US" dirty="0" err="1"/>
              <a:t>více</a:t>
            </a:r>
            <a:r>
              <a:rPr lang="en-US" dirty="0"/>
              <a:t> v </a:t>
            </a:r>
            <a:r>
              <a:rPr lang="en-US" dirty="0" err="1"/>
              <a:t>aktivních</a:t>
            </a:r>
            <a:r>
              <a:rPr lang="en-US" dirty="0"/>
              <a:t> </a:t>
            </a:r>
            <a:r>
              <a:rPr lang="en-US" dirty="0" err="1"/>
              <a:t>oblastech</a:t>
            </a:r>
            <a:r>
              <a:rPr lang="en-US" dirty="0"/>
              <a:t>, </a:t>
            </a:r>
            <a:r>
              <a:rPr lang="en-US" dirty="0" err="1"/>
              <a:t>méně</a:t>
            </a:r>
            <a:r>
              <a:rPr lang="en-US" dirty="0"/>
              <a:t> v </a:t>
            </a:r>
            <a:r>
              <a:rPr lang="en-US" dirty="0" err="1"/>
              <a:t>koronálních</a:t>
            </a:r>
            <a:r>
              <a:rPr lang="en-US" dirty="0"/>
              <a:t> </a:t>
            </a:r>
            <a:r>
              <a:rPr lang="en-US" dirty="0" err="1"/>
              <a:t>děrách</a:t>
            </a:r>
            <a:r>
              <a:rPr lang="en-US" dirty="0"/>
              <a:t>)</a:t>
            </a:r>
          </a:p>
          <a:p>
            <a:r>
              <a:rPr lang="en-US" dirty="0" err="1"/>
              <a:t>Tři</a:t>
            </a:r>
            <a:r>
              <a:rPr lang="en-US" dirty="0"/>
              <a:t> </a:t>
            </a:r>
            <a:r>
              <a:rPr lang="en-US" dirty="0" err="1"/>
              <a:t>skupiny</a:t>
            </a:r>
            <a:r>
              <a:rPr lang="en-US" dirty="0"/>
              <a:t> </a:t>
            </a:r>
            <a:r>
              <a:rPr lang="en-US" dirty="0" err="1"/>
              <a:t>modelů</a:t>
            </a:r>
            <a:endParaRPr lang="en-US" dirty="0"/>
          </a:p>
          <a:p>
            <a:pPr lvl="1"/>
            <a:r>
              <a:rPr lang="en-US" dirty="0" err="1"/>
              <a:t>Nemagnetické</a:t>
            </a:r>
            <a:r>
              <a:rPr lang="en-US" dirty="0"/>
              <a:t>: </a:t>
            </a:r>
            <a:r>
              <a:rPr lang="en-US" dirty="0" err="1"/>
              <a:t>disipace</a:t>
            </a:r>
            <a:r>
              <a:rPr lang="en-US" dirty="0"/>
              <a:t> </a:t>
            </a:r>
            <a:r>
              <a:rPr lang="en-US" dirty="0" err="1"/>
              <a:t>akustických</a:t>
            </a:r>
            <a:r>
              <a:rPr lang="en-US" dirty="0"/>
              <a:t> </a:t>
            </a:r>
            <a:r>
              <a:rPr lang="en-US" dirty="0" err="1"/>
              <a:t>vln</a:t>
            </a:r>
            <a:endParaRPr lang="en-US" dirty="0"/>
          </a:p>
          <a:p>
            <a:pPr lvl="1"/>
            <a:r>
              <a:rPr lang="en-US" dirty="0" err="1"/>
              <a:t>Magnetické</a:t>
            </a:r>
            <a:r>
              <a:rPr lang="en-US" dirty="0"/>
              <a:t> “</a:t>
            </a:r>
            <a:r>
              <a:rPr lang="en-US" dirty="0" err="1"/>
              <a:t>stejnosměrné</a:t>
            </a:r>
            <a:r>
              <a:rPr lang="en-US" dirty="0"/>
              <a:t>”: </a:t>
            </a:r>
            <a:r>
              <a:rPr lang="en-US" dirty="0" err="1"/>
              <a:t>disipace</a:t>
            </a:r>
            <a:r>
              <a:rPr lang="en-US" dirty="0"/>
              <a:t> el. </a:t>
            </a:r>
            <a:r>
              <a:rPr lang="en-US" dirty="0" err="1"/>
              <a:t>proudů</a:t>
            </a:r>
            <a:r>
              <a:rPr lang="en-US" dirty="0"/>
              <a:t>, </a:t>
            </a:r>
            <a:r>
              <a:rPr lang="en-US" dirty="0" err="1"/>
              <a:t>rekonexe</a:t>
            </a:r>
            <a:endParaRPr lang="en-US" dirty="0"/>
          </a:p>
          <a:p>
            <a:pPr lvl="1"/>
            <a:r>
              <a:rPr lang="en-US" dirty="0" err="1"/>
              <a:t>Magnetické</a:t>
            </a:r>
            <a:r>
              <a:rPr lang="en-US" dirty="0"/>
              <a:t> “</a:t>
            </a:r>
            <a:r>
              <a:rPr lang="en-US" dirty="0" err="1"/>
              <a:t>střídavé</a:t>
            </a:r>
            <a:r>
              <a:rPr lang="en-US" dirty="0"/>
              <a:t>”: </a:t>
            </a:r>
            <a:r>
              <a:rPr lang="en-US" dirty="0" err="1"/>
              <a:t>vlny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3722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Nemagnetické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Povrchová</a:t>
            </a:r>
            <a:r>
              <a:rPr lang="en-US" dirty="0"/>
              <a:t> </a:t>
            </a:r>
            <a:r>
              <a:rPr lang="en-US" dirty="0" err="1"/>
              <a:t>konvekce</a:t>
            </a:r>
            <a:r>
              <a:rPr lang="en-US" dirty="0"/>
              <a:t> </a:t>
            </a:r>
            <a:r>
              <a:rPr lang="en-US" dirty="0" err="1"/>
              <a:t>vytváří</a:t>
            </a:r>
            <a:r>
              <a:rPr lang="en-US" dirty="0"/>
              <a:t> </a:t>
            </a:r>
            <a:r>
              <a:rPr lang="en-US" dirty="0" err="1"/>
              <a:t>spektrum</a:t>
            </a:r>
            <a:r>
              <a:rPr lang="en-US" dirty="0"/>
              <a:t> </a:t>
            </a:r>
            <a:r>
              <a:rPr lang="en-US" dirty="0" err="1"/>
              <a:t>vln</a:t>
            </a:r>
            <a:endParaRPr lang="en-US" dirty="0"/>
          </a:p>
          <a:p>
            <a:r>
              <a:rPr lang="en-US" dirty="0" err="1"/>
              <a:t>Hustota</a:t>
            </a:r>
            <a:r>
              <a:rPr lang="en-US" dirty="0"/>
              <a:t> </a:t>
            </a:r>
            <a:r>
              <a:rPr lang="en-US" dirty="0" err="1"/>
              <a:t>materiálu</a:t>
            </a:r>
            <a:r>
              <a:rPr lang="en-US" dirty="0"/>
              <a:t> </a:t>
            </a:r>
            <a:r>
              <a:rPr lang="en-US" dirty="0" err="1"/>
              <a:t>klesá</a:t>
            </a:r>
            <a:r>
              <a:rPr lang="en-US" dirty="0"/>
              <a:t>, </a:t>
            </a:r>
            <a:r>
              <a:rPr lang="en-US" dirty="0" err="1"/>
              <a:t>tedy</a:t>
            </a:r>
            <a:r>
              <a:rPr lang="en-US" dirty="0"/>
              <a:t> </a:t>
            </a:r>
            <a:r>
              <a:rPr lang="en-US" dirty="0" err="1"/>
              <a:t>amplituda</a:t>
            </a:r>
            <a:r>
              <a:rPr lang="en-US" dirty="0"/>
              <a:t> </a:t>
            </a:r>
            <a:r>
              <a:rPr lang="en-US" dirty="0" err="1"/>
              <a:t>vln</a:t>
            </a:r>
            <a:r>
              <a:rPr lang="en-US" dirty="0"/>
              <a:t> </a:t>
            </a:r>
            <a:r>
              <a:rPr lang="en-US" dirty="0" err="1"/>
              <a:t>narůstá</a:t>
            </a:r>
            <a:endParaRPr lang="en-US" dirty="0"/>
          </a:p>
          <a:p>
            <a:r>
              <a:rPr lang="en-US" dirty="0" err="1"/>
              <a:t>Vznikají</a:t>
            </a:r>
            <a:r>
              <a:rPr lang="en-US" dirty="0"/>
              <a:t> </a:t>
            </a:r>
            <a:r>
              <a:rPr lang="en-US" dirty="0" err="1"/>
              <a:t>rázové</a:t>
            </a:r>
            <a:r>
              <a:rPr lang="en-US" dirty="0"/>
              <a:t> </a:t>
            </a:r>
            <a:r>
              <a:rPr lang="en-US" dirty="0" err="1"/>
              <a:t>vlny</a:t>
            </a:r>
            <a:endParaRPr lang="en-US" dirty="0"/>
          </a:p>
          <a:p>
            <a:r>
              <a:rPr lang="en-US" dirty="0"/>
              <a:t>Ty se </a:t>
            </a:r>
            <a:r>
              <a:rPr lang="en-US" dirty="0" err="1"/>
              <a:t>rozpadají</a:t>
            </a:r>
            <a:r>
              <a:rPr lang="en-US" dirty="0"/>
              <a:t> </a:t>
            </a:r>
            <a:r>
              <a:rPr lang="en-US" dirty="0" err="1"/>
              <a:t>vysoko</a:t>
            </a:r>
            <a:r>
              <a:rPr lang="en-US" dirty="0"/>
              <a:t> v </a:t>
            </a:r>
            <a:r>
              <a:rPr lang="en-US" dirty="0" err="1"/>
              <a:t>atmosféře</a:t>
            </a:r>
            <a:r>
              <a:rPr lang="en-US" dirty="0"/>
              <a:t> – </a:t>
            </a:r>
            <a:r>
              <a:rPr lang="en-US" dirty="0" err="1"/>
              <a:t>ohřev</a:t>
            </a:r>
            <a:r>
              <a:rPr lang="en-US" dirty="0"/>
              <a:t> </a:t>
            </a:r>
            <a:r>
              <a:rPr lang="en-US" dirty="0" err="1"/>
              <a:t>koróny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Tento</a:t>
            </a:r>
            <a:r>
              <a:rPr lang="en-US" dirty="0"/>
              <a:t> </a:t>
            </a:r>
            <a:r>
              <a:rPr lang="en-US" dirty="0" err="1"/>
              <a:t>mechanismus</a:t>
            </a:r>
            <a:r>
              <a:rPr lang="en-US" dirty="0"/>
              <a:t> </a:t>
            </a:r>
            <a:r>
              <a:rPr lang="en-US" dirty="0" err="1"/>
              <a:t>může</a:t>
            </a:r>
            <a:r>
              <a:rPr lang="en-US" dirty="0"/>
              <a:t> </a:t>
            </a:r>
            <a:r>
              <a:rPr lang="en-US" dirty="0" err="1"/>
              <a:t>vysvětlit</a:t>
            </a:r>
            <a:r>
              <a:rPr lang="en-US" dirty="0"/>
              <a:t> </a:t>
            </a:r>
            <a:r>
              <a:rPr lang="en-US" dirty="0" err="1"/>
              <a:t>ohřev</a:t>
            </a:r>
            <a:r>
              <a:rPr lang="en-US" dirty="0"/>
              <a:t> </a:t>
            </a:r>
            <a:r>
              <a:rPr lang="en-US" dirty="0" err="1"/>
              <a:t>chromosféry</a:t>
            </a:r>
            <a:r>
              <a:rPr lang="en-US" dirty="0"/>
              <a:t>, </a:t>
            </a:r>
            <a:r>
              <a:rPr lang="en-US" dirty="0" err="1"/>
              <a:t>ohřev</a:t>
            </a:r>
            <a:r>
              <a:rPr lang="en-US" dirty="0"/>
              <a:t> </a:t>
            </a:r>
            <a:r>
              <a:rPr lang="en-US" dirty="0" err="1"/>
              <a:t>koróny</a:t>
            </a:r>
            <a:r>
              <a:rPr lang="en-US" dirty="0"/>
              <a:t> </a:t>
            </a:r>
            <a:r>
              <a:rPr lang="en-US" dirty="0" err="1"/>
              <a:t>však</a:t>
            </a:r>
            <a:r>
              <a:rPr lang="en-US" dirty="0"/>
              <a:t> </a:t>
            </a:r>
            <a:r>
              <a:rPr lang="en-US" dirty="0" err="1"/>
              <a:t>spíše</a:t>
            </a:r>
            <a:r>
              <a:rPr lang="en-US" dirty="0"/>
              <a:t> ne (</a:t>
            </a:r>
            <a:r>
              <a:rPr lang="en-US" dirty="0" err="1"/>
              <a:t>vlny</a:t>
            </a:r>
            <a:r>
              <a:rPr lang="en-US" dirty="0"/>
              <a:t> </a:t>
            </a:r>
            <a:r>
              <a:rPr lang="en-US" dirty="0" err="1"/>
              <a:t>ztratí</a:t>
            </a:r>
            <a:r>
              <a:rPr lang="en-US" dirty="0"/>
              <a:t> </a:t>
            </a:r>
            <a:r>
              <a:rPr lang="en-US" dirty="0" err="1"/>
              <a:t>energii</a:t>
            </a:r>
            <a:r>
              <a:rPr lang="en-US" dirty="0"/>
              <a:t> v </a:t>
            </a:r>
            <a:r>
              <a:rPr lang="en-US" dirty="0" err="1"/>
              <a:t>chromosféře</a:t>
            </a:r>
            <a:r>
              <a:rPr lang="en-US" dirty="0"/>
              <a:t>, do </a:t>
            </a:r>
            <a:r>
              <a:rPr lang="en-US" dirty="0" err="1"/>
              <a:t>koróny</a:t>
            </a:r>
            <a:r>
              <a:rPr lang="en-US" dirty="0"/>
              <a:t> </a:t>
            </a:r>
            <a:r>
              <a:rPr lang="en-US" dirty="0" err="1"/>
              <a:t>pronikne</a:t>
            </a:r>
            <a:r>
              <a:rPr lang="en-US" dirty="0"/>
              <a:t> minimum)</a:t>
            </a:r>
          </a:p>
        </p:txBody>
      </p:sp>
    </p:spTree>
    <p:extLst>
      <p:ext uri="{BB962C8B-B14F-4D97-AF65-F5344CB8AC3E}">
        <p14:creationId xmlns:p14="http://schemas.microsoft.com/office/powerpoint/2010/main" val="34132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Magnetické</a:t>
            </a:r>
            <a:r>
              <a:rPr lang="en-US" dirty="0"/>
              <a:t> DC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Elektrické</a:t>
            </a:r>
            <a:r>
              <a:rPr lang="en-US" dirty="0"/>
              <a:t> </a:t>
            </a:r>
            <a:r>
              <a:rPr lang="en-US" dirty="0" err="1"/>
              <a:t>proudy</a:t>
            </a:r>
            <a:r>
              <a:rPr lang="en-US" dirty="0"/>
              <a:t> </a:t>
            </a:r>
            <a:r>
              <a:rPr lang="en-US" dirty="0" err="1"/>
              <a:t>podél</a:t>
            </a:r>
            <a:r>
              <a:rPr lang="en-US" dirty="0"/>
              <a:t> </a:t>
            </a:r>
            <a:r>
              <a:rPr lang="en-US" dirty="0" err="1"/>
              <a:t>smyček</a:t>
            </a:r>
            <a:r>
              <a:rPr lang="en-US" dirty="0"/>
              <a:t> </a:t>
            </a:r>
            <a:r>
              <a:rPr lang="en-US" dirty="0" err="1"/>
              <a:t>nesou</a:t>
            </a:r>
            <a:r>
              <a:rPr lang="en-US" dirty="0"/>
              <a:t> </a:t>
            </a:r>
            <a:r>
              <a:rPr lang="en-US" dirty="0" err="1"/>
              <a:t>energii</a:t>
            </a:r>
            <a:r>
              <a:rPr lang="en-US" dirty="0"/>
              <a:t>, </a:t>
            </a:r>
            <a:r>
              <a:rPr lang="en-US" dirty="0" err="1"/>
              <a:t>nepotenciálová</a:t>
            </a:r>
            <a:r>
              <a:rPr lang="en-US" dirty="0"/>
              <a:t> </a:t>
            </a:r>
            <a:r>
              <a:rPr lang="en-US" dirty="0" err="1"/>
              <a:t>část</a:t>
            </a:r>
            <a:r>
              <a:rPr lang="en-US" dirty="0"/>
              <a:t> </a:t>
            </a:r>
            <a:r>
              <a:rPr lang="en-US" dirty="0" err="1"/>
              <a:t>magnetického</a:t>
            </a:r>
            <a:r>
              <a:rPr lang="en-US" dirty="0"/>
              <a:t> pole </a:t>
            </a:r>
            <a:r>
              <a:rPr lang="en-US" dirty="0" err="1"/>
              <a:t>obsahuje</a:t>
            </a:r>
            <a:r>
              <a:rPr lang="en-US" dirty="0"/>
              <a:t> </a:t>
            </a:r>
            <a:r>
              <a:rPr lang="en-US" dirty="0" err="1"/>
              <a:t>energii</a:t>
            </a:r>
            <a:endParaRPr lang="en-US" dirty="0"/>
          </a:p>
          <a:p>
            <a:r>
              <a:rPr lang="en-US" dirty="0" err="1"/>
              <a:t>Rozpad</a:t>
            </a:r>
            <a:r>
              <a:rPr lang="en-US" dirty="0"/>
              <a:t> </a:t>
            </a:r>
            <a:r>
              <a:rPr lang="en-US" dirty="0" err="1"/>
              <a:t>Joulovým</a:t>
            </a:r>
            <a:r>
              <a:rPr lang="en-US" dirty="0"/>
              <a:t> </a:t>
            </a:r>
            <a:r>
              <a:rPr lang="en-US" dirty="0" err="1"/>
              <a:t>teplem</a:t>
            </a:r>
            <a:endParaRPr lang="en-US" dirty="0"/>
          </a:p>
          <a:p>
            <a:r>
              <a:rPr lang="en-US" dirty="0" err="1"/>
              <a:t>Rozpad</a:t>
            </a:r>
            <a:r>
              <a:rPr lang="en-US" dirty="0"/>
              <a:t> </a:t>
            </a:r>
            <a:r>
              <a:rPr lang="en-US" dirty="0" err="1"/>
              <a:t>rekonexemi</a:t>
            </a:r>
            <a:r>
              <a:rPr lang="en-US" dirty="0"/>
              <a:t> (</a:t>
            </a:r>
            <a:r>
              <a:rPr lang="en-US" dirty="0" err="1"/>
              <a:t>pomalé</a:t>
            </a:r>
            <a:r>
              <a:rPr lang="en-US" dirty="0"/>
              <a:t>, </a:t>
            </a:r>
            <a:r>
              <a:rPr lang="en-US" dirty="0" err="1"/>
              <a:t>nejsou</a:t>
            </a:r>
            <a:r>
              <a:rPr lang="en-US" dirty="0"/>
              <a:t> </a:t>
            </a:r>
            <a:r>
              <a:rPr lang="en-US" dirty="0" err="1"/>
              <a:t>vidět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erupce</a:t>
            </a:r>
            <a:r>
              <a:rPr lang="en-US" dirty="0"/>
              <a:t>)</a:t>
            </a:r>
          </a:p>
          <a:p>
            <a:r>
              <a:rPr lang="en-US" dirty="0" err="1"/>
              <a:t>Rozpad</a:t>
            </a:r>
            <a:r>
              <a:rPr lang="en-US" dirty="0"/>
              <a:t> </a:t>
            </a:r>
            <a:r>
              <a:rPr lang="en-US" dirty="0" err="1"/>
              <a:t>erupcemi</a:t>
            </a:r>
            <a:r>
              <a:rPr lang="en-US" dirty="0"/>
              <a:t> (</a:t>
            </a:r>
            <a:r>
              <a:rPr lang="en-US" dirty="0" err="1"/>
              <a:t>nano</a:t>
            </a:r>
            <a:r>
              <a:rPr lang="en-US" dirty="0"/>
              <a:t>-, </a:t>
            </a:r>
            <a:r>
              <a:rPr lang="en-US" dirty="0" err="1"/>
              <a:t>piko</a:t>
            </a:r>
            <a:r>
              <a:rPr lang="en-US" dirty="0"/>
              <a:t>-,…)</a:t>
            </a:r>
          </a:p>
        </p:txBody>
      </p:sp>
    </p:spTree>
    <p:extLst>
      <p:ext uri="{BB962C8B-B14F-4D97-AF65-F5344CB8AC3E}">
        <p14:creationId xmlns:p14="http://schemas.microsoft.com/office/powerpoint/2010/main" val="3118751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Mini, mikro, </a:t>
            </a:r>
            <a:r>
              <a:rPr lang="cs-CZ" dirty="0" err="1"/>
              <a:t>nano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Velké</a:t>
            </a:r>
            <a:r>
              <a:rPr lang="en-US" dirty="0"/>
              <a:t> </a:t>
            </a:r>
            <a:r>
              <a:rPr lang="en-US" dirty="0" err="1"/>
              <a:t>erupce</a:t>
            </a:r>
            <a:endParaRPr lang="en-US" dirty="0"/>
          </a:p>
          <a:p>
            <a:pPr lvl="1"/>
            <a:r>
              <a:rPr lang="en-US" dirty="0"/>
              <a:t>E ~ 10</a:t>
            </a:r>
            <a:r>
              <a:rPr lang="en-US" baseline="30000" dirty="0"/>
              <a:t>23</a:t>
            </a:r>
            <a:r>
              <a:rPr lang="en-US" dirty="0"/>
              <a:t>-10</a:t>
            </a:r>
            <a:r>
              <a:rPr lang="en-US" baseline="30000" dirty="0"/>
              <a:t>26</a:t>
            </a:r>
            <a:r>
              <a:rPr lang="en-US" dirty="0"/>
              <a:t> J</a:t>
            </a:r>
          </a:p>
          <a:p>
            <a:pPr lvl="1"/>
            <a:r>
              <a:rPr lang="en-US" dirty="0"/>
              <a:t>T ~ 8-40 MK</a:t>
            </a:r>
          </a:p>
          <a:p>
            <a:pPr lvl="1"/>
            <a:r>
              <a:rPr lang="en-US" dirty="0"/>
              <a:t>n ~ 2-20×10</a:t>
            </a:r>
            <a:r>
              <a:rPr lang="en-US" baseline="30000" dirty="0"/>
              <a:t>16</a:t>
            </a:r>
            <a:r>
              <a:rPr lang="en-US" dirty="0"/>
              <a:t> m</a:t>
            </a:r>
            <a:r>
              <a:rPr lang="en-US" baseline="30000" dirty="0"/>
              <a:t>-3</a:t>
            </a:r>
          </a:p>
          <a:p>
            <a:r>
              <a:rPr lang="en-US" dirty="0"/>
              <a:t> </a:t>
            </a:r>
            <a:r>
              <a:rPr lang="en-US" dirty="0" err="1"/>
              <a:t>Mikro-erupce</a:t>
            </a:r>
            <a:endParaRPr lang="en-US" dirty="0"/>
          </a:p>
          <a:p>
            <a:pPr lvl="1"/>
            <a:r>
              <a:rPr lang="en-US" dirty="0"/>
              <a:t>E ~ 10</a:t>
            </a:r>
            <a:r>
              <a:rPr lang="en-US" baseline="30000" dirty="0"/>
              <a:t>20</a:t>
            </a:r>
            <a:r>
              <a:rPr lang="en-US" dirty="0"/>
              <a:t>-10</a:t>
            </a:r>
            <a:r>
              <a:rPr lang="en-US" baseline="30000" dirty="0"/>
              <a:t>23</a:t>
            </a:r>
            <a:r>
              <a:rPr lang="en-US" dirty="0"/>
              <a:t> J</a:t>
            </a:r>
          </a:p>
          <a:p>
            <a:pPr lvl="1"/>
            <a:r>
              <a:rPr lang="en-US" dirty="0"/>
              <a:t>T ~ 1-8 MK</a:t>
            </a:r>
          </a:p>
          <a:p>
            <a:pPr lvl="1"/>
            <a:r>
              <a:rPr lang="en-US" dirty="0"/>
              <a:t>n ~ 2-20×10</a:t>
            </a:r>
            <a:r>
              <a:rPr lang="en-US" baseline="30000" dirty="0"/>
              <a:t>15</a:t>
            </a:r>
            <a:r>
              <a:rPr lang="en-US" dirty="0"/>
              <a:t> m</a:t>
            </a:r>
            <a:r>
              <a:rPr lang="en-US" baseline="30000" dirty="0"/>
              <a:t>-3</a:t>
            </a:r>
          </a:p>
          <a:p>
            <a:r>
              <a:rPr lang="en-US" dirty="0"/>
              <a:t>Nano-</a:t>
            </a:r>
            <a:r>
              <a:rPr lang="en-US" dirty="0" err="1"/>
              <a:t>erupce</a:t>
            </a:r>
            <a:endParaRPr lang="en-US" dirty="0"/>
          </a:p>
          <a:p>
            <a:pPr lvl="1"/>
            <a:r>
              <a:rPr lang="en-US" dirty="0"/>
              <a:t>E ~ 10</a:t>
            </a:r>
            <a:r>
              <a:rPr lang="en-US" baseline="30000" dirty="0"/>
              <a:t>17</a:t>
            </a:r>
            <a:r>
              <a:rPr lang="en-US" dirty="0"/>
              <a:t>-10</a:t>
            </a:r>
            <a:r>
              <a:rPr lang="en-US" baseline="30000" dirty="0"/>
              <a:t>20</a:t>
            </a:r>
            <a:r>
              <a:rPr lang="en-US" dirty="0"/>
              <a:t> J</a:t>
            </a:r>
          </a:p>
          <a:p>
            <a:pPr lvl="1"/>
            <a:r>
              <a:rPr lang="en-US" dirty="0"/>
              <a:t>T ~ 1-2 MK</a:t>
            </a:r>
          </a:p>
          <a:p>
            <a:pPr lvl="1"/>
            <a:r>
              <a:rPr lang="en-US" dirty="0"/>
              <a:t>n ~ 2-20×10</a:t>
            </a:r>
            <a:r>
              <a:rPr lang="en-US" baseline="30000" dirty="0"/>
              <a:t>14</a:t>
            </a:r>
            <a:r>
              <a:rPr lang="en-US" dirty="0"/>
              <a:t> m</a:t>
            </a:r>
            <a:r>
              <a:rPr lang="en-US" baseline="30000" dirty="0"/>
              <a:t>-3</a:t>
            </a:r>
          </a:p>
          <a:p>
            <a:r>
              <a:rPr lang="en-US" dirty="0" err="1"/>
              <a:t>Piko-erupce</a:t>
            </a:r>
            <a:r>
              <a:rPr lang="en-US" dirty="0"/>
              <a:t>, </a:t>
            </a:r>
            <a:r>
              <a:rPr lang="en-US" dirty="0" err="1"/>
              <a:t>supererupce</a:t>
            </a:r>
            <a:r>
              <a:rPr lang="en-US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1933769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 fontScale="90000"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Četnost erupcí podle energie (Nogami 2012)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2" y="1219201"/>
            <a:ext cx="9224963" cy="613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Přechodová oblast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928116" y="1331913"/>
            <a:ext cx="4040188" cy="5759451"/>
          </a:xfrm>
          <a:ln/>
        </p:spPr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Změna teplotní režimu mezi chromosférou (10</a:t>
            </a:r>
            <a:r>
              <a:rPr lang="cs-CZ" baseline="33000" dirty="0"/>
              <a:t>4</a:t>
            </a:r>
            <a:r>
              <a:rPr lang="cs-CZ" dirty="0"/>
              <a:t> K) a korónou (10</a:t>
            </a:r>
            <a:r>
              <a:rPr lang="cs-CZ" baseline="33000" dirty="0"/>
              <a:t>6</a:t>
            </a:r>
            <a:r>
              <a:rPr lang="cs-CZ" dirty="0"/>
              <a:t> K)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Nehomogenní, pohyby (</a:t>
            </a:r>
            <a:r>
              <a:rPr lang="cs-CZ" dirty="0" err="1"/>
              <a:t>doppler</a:t>
            </a:r>
            <a:r>
              <a:rPr lang="cs-CZ" dirty="0"/>
              <a:t>-shift), vývoj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S výškou se nehomogenity stírají – rozpínající se trubice magnetického pole?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525" y="2192339"/>
            <a:ext cx="4040188" cy="404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Magnetické</a:t>
            </a:r>
            <a:r>
              <a:rPr lang="en-US" dirty="0"/>
              <a:t> AC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Magnetoakustické</a:t>
            </a:r>
            <a:r>
              <a:rPr lang="en-US" dirty="0"/>
              <a:t> a </a:t>
            </a:r>
            <a:r>
              <a:rPr lang="en-US" dirty="0" err="1"/>
              <a:t>Alfvénovy</a:t>
            </a:r>
            <a:r>
              <a:rPr lang="en-US" dirty="0"/>
              <a:t> </a:t>
            </a:r>
            <a:r>
              <a:rPr lang="en-US" dirty="0" err="1"/>
              <a:t>vlny</a:t>
            </a:r>
            <a:endParaRPr lang="en-US" dirty="0"/>
          </a:p>
          <a:p>
            <a:r>
              <a:rPr lang="en-US" b="1" dirty="0" err="1"/>
              <a:t>Problém</a:t>
            </a:r>
            <a:r>
              <a:rPr lang="en-US" dirty="0"/>
              <a:t>: </a:t>
            </a:r>
          </a:p>
          <a:p>
            <a:pPr lvl="1"/>
            <a:r>
              <a:rPr lang="en-US" dirty="0" err="1"/>
              <a:t>magnetoakustické</a:t>
            </a:r>
            <a:r>
              <a:rPr lang="en-US" dirty="0"/>
              <a:t> </a:t>
            </a:r>
            <a:r>
              <a:rPr lang="en-US" dirty="0" err="1"/>
              <a:t>vlny</a:t>
            </a:r>
            <a:r>
              <a:rPr lang="en-US" dirty="0"/>
              <a:t> </a:t>
            </a:r>
            <a:r>
              <a:rPr lang="en-US" dirty="0" err="1"/>
              <a:t>ochotně</a:t>
            </a:r>
            <a:r>
              <a:rPr lang="en-US" dirty="0"/>
              <a:t> </a:t>
            </a:r>
            <a:r>
              <a:rPr lang="en-US" dirty="0" err="1"/>
              <a:t>disipují</a:t>
            </a:r>
            <a:r>
              <a:rPr lang="en-US" dirty="0"/>
              <a:t>, ale </a:t>
            </a:r>
            <a:r>
              <a:rPr lang="en-US" dirty="0" err="1"/>
              <a:t>obtížně</a:t>
            </a:r>
            <a:r>
              <a:rPr lang="en-US" dirty="0"/>
              <a:t> </a:t>
            </a:r>
            <a:r>
              <a:rPr lang="en-US" dirty="0" err="1"/>
              <a:t>procházejí</a:t>
            </a:r>
            <a:r>
              <a:rPr lang="en-US" dirty="0"/>
              <a:t> </a:t>
            </a:r>
            <a:r>
              <a:rPr lang="en-US" dirty="0" err="1"/>
              <a:t>chromosférou</a:t>
            </a:r>
            <a:r>
              <a:rPr lang="en-US" dirty="0"/>
              <a:t> (</a:t>
            </a:r>
            <a:r>
              <a:rPr lang="en-US" dirty="0" err="1"/>
              <a:t>nízká</a:t>
            </a:r>
            <a:r>
              <a:rPr lang="en-US" dirty="0"/>
              <a:t> </a:t>
            </a:r>
            <a:r>
              <a:rPr lang="en-US" dirty="0" err="1"/>
              <a:t>hustota</a:t>
            </a:r>
            <a:r>
              <a:rPr lang="en-US" dirty="0"/>
              <a:t> </a:t>
            </a:r>
            <a:r>
              <a:rPr lang="en-US" dirty="0" err="1"/>
              <a:t>materiálu</a:t>
            </a:r>
            <a:r>
              <a:rPr lang="en-US" dirty="0"/>
              <a:t> a </a:t>
            </a:r>
            <a:r>
              <a:rPr lang="en-US" dirty="0" err="1"/>
              <a:t>podléhají</a:t>
            </a:r>
            <a:r>
              <a:rPr lang="en-US" dirty="0"/>
              <a:t> </a:t>
            </a:r>
            <a:r>
              <a:rPr lang="en-US" dirty="0" err="1"/>
              <a:t>reflexi</a:t>
            </a:r>
            <a:r>
              <a:rPr lang="en-US" dirty="0"/>
              <a:t> </a:t>
            </a:r>
            <a:r>
              <a:rPr lang="en-US" dirty="0" err="1"/>
              <a:t>zpět</a:t>
            </a:r>
            <a:r>
              <a:rPr lang="en-US" dirty="0"/>
              <a:t> do </a:t>
            </a:r>
            <a:r>
              <a:rPr lang="en-US" dirty="0" err="1"/>
              <a:t>fotosféry</a:t>
            </a:r>
            <a:r>
              <a:rPr lang="en-US" dirty="0"/>
              <a:t>), </a:t>
            </a:r>
            <a:r>
              <a:rPr lang="en-US" dirty="0" err="1"/>
              <a:t>tedy</a:t>
            </a:r>
            <a:r>
              <a:rPr lang="en-US" dirty="0"/>
              <a:t> </a:t>
            </a:r>
            <a:r>
              <a:rPr lang="en-US" dirty="0" err="1"/>
              <a:t>nemohou</a:t>
            </a:r>
            <a:r>
              <a:rPr lang="en-US" dirty="0"/>
              <a:t> </a:t>
            </a:r>
            <a:r>
              <a:rPr lang="en-US" dirty="0" err="1"/>
              <a:t>nést</a:t>
            </a:r>
            <a:r>
              <a:rPr lang="en-US" dirty="0"/>
              <a:t> </a:t>
            </a:r>
            <a:r>
              <a:rPr lang="en-US" dirty="0" err="1"/>
              <a:t>dostatečné</a:t>
            </a:r>
            <a:r>
              <a:rPr lang="en-US" dirty="0"/>
              <a:t> </a:t>
            </a:r>
            <a:r>
              <a:rPr lang="en-US" dirty="0" err="1"/>
              <a:t>množství</a:t>
            </a:r>
            <a:r>
              <a:rPr lang="en-US" dirty="0"/>
              <a:t> </a:t>
            </a:r>
            <a:r>
              <a:rPr lang="en-US" dirty="0" err="1"/>
              <a:t>energie</a:t>
            </a:r>
            <a:r>
              <a:rPr lang="en-US" dirty="0"/>
              <a:t>. </a:t>
            </a:r>
          </a:p>
          <a:p>
            <a:pPr lvl="1"/>
            <a:r>
              <a:rPr lang="en-US" dirty="0" err="1"/>
              <a:t>Alfvénovy</a:t>
            </a:r>
            <a:r>
              <a:rPr lang="en-US" dirty="0"/>
              <a:t> </a:t>
            </a:r>
            <a:r>
              <a:rPr lang="en-US" dirty="0" err="1"/>
              <a:t>vlny</a:t>
            </a:r>
            <a:r>
              <a:rPr lang="en-US" dirty="0"/>
              <a:t> </a:t>
            </a:r>
            <a:r>
              <a:rPr lang="en-US" dirty="0" err="1"/>
              <a:t>snadno</a:t>
            </a:r>
            <a:r>
              <a:rPr lang="en-US" dirty="0"/>
              <a:t> </a:t>
            </a:r>
            <a:r>
              <a:rPr lang="en-US" dirty="0" err="1"/>
              <a:t>procházejí</a:t>
            </a:r>
            <a:r>
              <a:rPr lang="en-US" dirty="0"/>
              <a:t> </a:t>
            </a:r>
            <a:r>
              <a:rPr lang="en-US" dirty="0" err="1"/>
              <a:t>chromosférou</a:t>
            </a:r>
            <a:r>
              <a:rPr lang="en-US" dirty="0"/>
              <a:t>, ale </a:t>
            </a:r>
            <a:r>
              <a:rPr lang="en-US" dirty="0" err="1"/>
              <a:t>neochotně</a:t>
            </a:r>
            <a:r>
              <a:rPr lang="en-US" dirty="0"/>
              <a:t> </a:t>
            </a:r>
            <a:r>
              <a:rPr lang="en-US" dirty="0" err="1"/>
              <a:t>disipují</a:t>
            </a:r>
            <a:endParaRPr lang="en-US" dirty="0"/>
          </a:p>
          <a:p>
            <a:pPr lvl="1"/>
            <a:r>
              <a:rPr lang="en-US" i="1" dirty="0" err="1"/>
              <a:t>Numerické</a:t>
            </a:r>
            <a:r>
              <a:rPr lang="en-US" i="1" dirty="0"/>
              <a:t> </a:t>
            </a:r>
            <a:r>
              <a:rPr lang="en-US" i="1" dirty="0" err="1"/>
              <a:t>simulace</a:t>
            </a:r>
            <a:r>
              <a:rPr lang="en-US" i="1" dirty="0"/>
              <a:t>:</a:t>
            </a:r>
            <a:r>
              <a:rPr lang="en-US" dirty="0"/>
              <a:t> </a:t>
            </a:r>
            <a:r>
              <a:rPr lang="en-US" dirty="0" err="1"/>
              <a:t>Alfvénovy</a:t>
            </a:r>
            <a:r>
              <a:rPr lang="en-US" dirty="0"/>
              <a:t> </a:t>
            </a:r>
            <a:r>
              <a:rPr lang="en-US" dirty="0" err="1"/>
              <a:t>vlny</a:t>
            </a:r>
            <a:r>
              <a:rPr lang="en-US" dirty="0"/>
              <a:t> </a:t>
            </a:r>
            <a:r>
              <a:rPr lang="en-US" dirty="0" err="1"/>
              <a:t>mohou</a:t>
            </a:r>
            <a:r>
              <a:rPr lang="en-US" dirty="0"/>
              <a:t> </a:t>
            </a:r>
            <a:r>
              <a:rPr lang="en-US" dirty="0" err="1"/>
              <a:t>konvertovat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magnetoakustické</a:t>
            </a:r>
            <a:r>
              <a:rPr lang="en-US" dirty="0"/>
              <a:t> v </a:t>
            </a:r>
            <a:r>
              <a:rPr lang="en-US" dirty="0" err="1"/>
              <a:t>přechodové</a:t>
            </a:r>
            <a:r>
              <a:rPr lang="en-US" dirty="0"/>
              <a:t> </a:t>
            </a:r>
            <a:r>
              <a:rPr lang="en-US" dirty="0" err="1"/>
              <a:t>vrstvě</a:t>
            </a:r>
            <a:endParaRPr lang="en-US" dirty="0"/>
          </a:p>
          <a:p>
            <a:r>
              <a:rPr lang="en-US" dirty="0" err="1"/>
              <a:t>Až</a:t>
            </a:r>
            <a:r>
              <a:rPr lang="en-US" dirty="0"/>
              <a:t> do </a:t>
            </a:r>
            <a:r>
              <a:rPr lang="en-US" dirty="0" err="1"/>
              <a:t>vypuštění</a:t>
            </a:r>
            <a:r>
              <a:rPr lang="en-US" dirty="0"/>
              <a:t> SOHO </a:t>
            </a:r>
            <a:r>
              <a:rPr lang="en-US" dirty="0" err="1"/>
              <a:t>žádný</a:t>
            </a:r>
            <a:r>
              <a:rPr lang="en-US" dirty="0"/>
              <a:t> </a:t>
            </a:r>
            <a:r>
              <a:rPr lang="en-US" dirty="0" err="1"/>
              <a:t>důkaz</a:t>
            </a:r>
            <a:r>
              <a:rPr lang="en-US" dirty="0"/>
              <a:t> </a:t>
            </a:r>
            <a:r>
              <a:rPr lang="en-US" dirty="0" err="1"/>
              <a:t>vln</a:t>
            </a:r>
            <a:r>
              <a:rPr lang="en-US" dirty="0"/>
              <a:t> v </a:t>
            </a:r>
            <a:r>
              <a:rPr lang="en-US" dirty="0" err="1"/>
              <a:t>koróně</a:t>
            </a:r>
            <a:r>
              <a:rPr lang="en-US" dirty="0"/>
              <a:t>. SOHO – </a:t>
            </a:r>
            <a:r>
              <a:rPr lang="en-US" dirty="0" err="1"/>
              <a:t>vlny</a:t>
            </a:r>
            <a:r>
              <a:rPr lang="en-US" dirty="0"/>
              <a:t> 100 </a:t>
            </a:r>
            <a:r>
              <a:rPr lang="en-US" dirty="0" err="1"/>
              <a:t>mHz</a:t>
            </a:r>
            <a:r>
              <a:rPr lang="en-US" dirty="0"/>
              <a:t> s </a:t>
            </a:r>
            <a:r>
              <a:rPr lang="en-US" dirty="0" err="1"/>
              <a:t>cca</a:t>
            </a:r>
            <a:r>
              <a:rPr lang="en-US" dirty="0"/>
              <a:t> 10 % </a:t>
            </a:r>
            <a:r>
              <a:rPr lang="en-US" dirty="0" err="1"/>
              <a:t>potřebné</a:t>
            </a:r>
            <a:r>
              <a:rPr lang="en-US" dirty="0"/>
              <a:t> </a:t>
            </a:r>
            <a:r>
              <a:rPr lang="en-US" dirty="0" err="1"/>
              <a:t>energie</a:t>
            </a:r>
            <a:r>
              <a:rPr lang="en-US" dirty="0"/>
              <a:t>. </a:t>
            </a:r>
            <a:r>
              <a:rPr lang="en-US" dirty="0" err="1"/>
              <a:t>Nové</a:t>
            </a:r>
            <a:r>
              <a:rPr lang="en-US" dirty="0"/>
              <a:t> </a:t>
            </a:r>
            <a:r>
              <a:rPr lang="en-US" dirty="0" err="1"/>
              <a:t>přístroje</a:t>
            </a:r>
            <a:r>
              <a:rPr lang="en-US" dirty="0"/>
              <a:t> (</a:t>
            </a:r>
            <a:r>
              <a:rPr lang="en-US" dirty="0" err="1"/>
              <a:t>Hinode</a:t>
            </a:r>
            <a:r>
              <a:rPr lang="en-US" dirty="0"/>
              <a:t>, AIA): </a:t>
            </a:r>
            <a:r>
              <a:rPr lang="en-US" dirty="0" err="1"/>
              <a:t>vlny</a:t>
            </a:r>
            <a:r>
              <a:rPr lang="en-US" dirty="0"/>
              <a:t> s </a:t>
            </a:r>
            <a:r>
              <a:rPr lang="en-US" dirty="0" err="1"/>
              <a:t>nižšími</a:t>
            </a:r>
            <a:r>
              <a:rPr lang="en-US" dirty="0"/>
              <a:t> </a:t>
            </a:r>
            <a:r>
              <a:rPr lang="en-US" dirty="0" err="1"/>
              <a:t>frekvencemi</a:t>
            </a:r>
            <a:r>
              <a:rPr lang="en-US" dirty="0"/>
              <a:t>, </a:t>
            </a:r>
            <a:r>
              <a:rPr lang="en-US" dirty="0" err="1"/>
              <a:t>až</a:t>
            </a:r>
            <a:r>
              <a:rPr lang="en-US" dirty="0"/>
              <a:t> 1-10 Hz, </a:t>
            </a:r>
            <a:r>
              <a:rPr lang="en-US" dirty="0" err="1"/>
              <a:t>objeveny</a:t>
            </a:r>
            <a:r>
              <a:rPr lang="en-US" dirty="0"/>
              <a:t> v </a:t>
            </a:r>
            <a:r>
              <a:rPr lang="en-US" dirty="0" err="1"/>
              <a:t>nižší</a:t>
            </a:r>
            <a:r>
              <a:rPr lang="en-US" dirty="0"/>
              <a:t> </a:t>
            </a:r>
            <a:r>
              <a:rPr lang="en-US" dirty="0" err="1"/>
              <a:t>atmosféře</a:t>
            </a:r>
            <a:r>
              <a:rPr lang="en-US" dirty="0"/>
              <a:t>, </a:t>
            </a:r>
            <a:r>
              <a:rPr lang="en-US" dirty="0" err="1"/>
              <a:t>mají</a:t>
            </a:r>
            <a:r>
              <a:rPr lang="en-US" dirty="0"/>
              <a:t> </a:t>
            </a:r>
            <a:r>
              <a:rPr lang="en-US" dirty="0" err="1"/>
              <a:t>možná</a:t>
            </a:r>
            <a:r>
              <a:rPr lang="en-US" dirty="0"/>
              <a:t> dost </a:t>
            </a:r>
            <a:r>
              <a:rPr lang="en-US" dirty="0" err="1"/>
              <a:t>energie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6210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 dirty="0"/>
              <a:t>22 modelů koronálního ohřevu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575" y="1423135"/>
            <a:ext cx="2731617" cy="5484334"/>
          </a:xfrm>
        </p:spPr>
        <p:txBody>
          <a:bodyPr/>
          <a:lstStyle/>
          <a:p>
            <a:r>
              <a:rPr lang="en-US" dirty="0" err="1"/>
              <a:t>Mandrini</a:t>
            </a:r>
            <a:r>
              <a:rPr lang="en-US" dirty="0"/>
              <a:t> et al. (2000)</a:t>
            </a:r>
          </a:p>
          <a:p>
            <a:r>
              <a:rPr lang="en-US" dirty="0"/>
              <a:t>Test </a:t>
            </a:r>
            <a:r>
              <a:rPr lang="en-US" dirty="0" err="1"/>
              <a:t>známých</a:t>
            </a:r>
            <a:r>
              <a:rPr lang="en-US" dirty="0"/>
              <a:t> </a:t>
            </a:r>
            <a:r>
              <a:rPr lang="en-US" dirty="0" err="1"/>
              <a:t>modelů</a:t>
            </a:r>
            <a:r>
              <a:rPr lang="en-US" dirty="0"/>
              <a:t> </a:t>
            </a:r>
            <a:r>
              <a:rPr lang="en-US" dirty="0" err="1"/>
              <a:t>koronálního</a:t>
            </a:r>
            <a:r>
              <a:rPr lang="en-US" dirty="0"/>
              <a:t> </a:t>
            </a:r>
            <a:r>
              <a:rPr lang="en-US" dirty="0" err="1"/>
              <a:t>ohřevu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pozorování</a:t>
            </a:r>
            <a:r>
              <a:rPr lang="en-US" dirty="0"/>
              <a:t> TRACE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0192" y="1187549"/>
            <a:ext cx="5828741" cy="516335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Mandrini</a:t>
            </a:r>
            <a:r>
              <a:rPr lang="en-US" dirty="0"/>
              <a:t> et al. (2000) </a:t>
            </a:r>
            <a:r>
              <a:rPr lang="en-US" dirty="0" err="1"/>
              <a:t>výsledky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575" y="1423135"/>
            <a:ext cx="8276233" cy="2500718"/>
          </a:xfrm>
        </p:spPr>
        <p:txBody>
          <a:bodyPr/>
          <a:lstStyle/>
          <a:p>
            <a:r>
              <a:rPr lang="en-US" dirty="0"/>
              <a:t>Na </a:t>
            </a:r>
            <a:r>
              <a:rPr lang="en-US" dirty="0" err="1"/>
              <a:t>dvou</a:t>
            </a:r>
            <a:r>
              <a:rPr lang="en-US" dirty="0"/>
              <a:t> </a:t>
            </a:r>
            <a:r>
              <a:rPr lang="en-US" dirty="0" err="1"/>
              <a:t>aktivních</a:t>
            </a:r>
            <a:r>
              <a:rPr lang="en-US" dirty="0"/>
              <a:t> </a:t>
            </a:r>
            <a:r>
              <a:rPr lang="en-US" dirty="0" err="1"/>
              <a:t>oblastech</a:t>
            </a:r>
            <a:r>
              <a:rPr lang="en-US" dirty="0"/>
              <a:t> s </a:t>
            </a:r>
            <a:r>
              <a:rPr lang="en-US" dirty="0" err="1"/>
              <a:t>uvážením</a:t>
            </a:r>
            <a:r>
              <a:rPr lang="en-US" dirty="0"/>
              <a:t> </a:t>
            </a:r>
            <a:r>
              <a:rPr lang="en-US" dirty="0" err="1"/>
              <a:t>statistických</a:t>
            </a:r>
            <a:r>
              <a:rPr lang="en-US" dirty="0"/>
              <a:t> </a:t>
            </a:r>
            <a:r>
              <a:rPr lang="en-US" dirty="0" err="1"/>
              <a:t>chyb</a:t>
            </a:r>
            <a:r>
              <a:rPr lang="en-US" dirty="0"/>
              <a:t> </a:t>
            </a:r>
            <a:r>
              <a:rPr lang="en-US" dirty="0" err="1"/>
              <a:t>lze</a:t>
            </a:r>
            <a:r>
              <a:rPr lang="en-US" dirty="0"/>
              <a:t> </a:t>
            </a:r>
            <a:r>
              <a:rPr lang="en-US" dirty="0" err="1"/>
              <a:t>vyloučit</a:t>
            </a:r>
            <a:r>
              <a:rPr lang="en-US" dirty="0"/>
              <a:t> </a:t>
            </a:r>
            <a:r>
              <a:rPr lang="en-US" dirty="0" err="1"/>
              <a:t>tři</a:t>
            </a:r>
            <a:r>
              <a:rPr lang="en-US" dirty="0"/>
              <a:t> </a:t>
            </a:r>
            <a:r>
              <a:rPr lang="en-US" dirty="0" err="1"/>
              <a:t>modely</a:t>
            </a:r>
            <a:endParaRPr lang="en-US" dirty="0"/>
          </a:p>
          <a:p>
            <a:pPr lvl="1"/>
            <a:r>
              <a:rPr lang="en-US" dirty="0" err="1"/>
              <a:t>Modely</a:t>
            </a:r>
            <a:r>
              <a:rPr lang="en-US" dirty="0"/>
              <a:t> </a:t>
            </a:r>
            <a:r>
              <a:rPr lang="en-US" dirty="0" err="1"/>
              <a:t>uvažující</a:t>
            </a:r>
            <a:r>
              <a:rPr lang="en-US" dirty="0"/>
              <a:t> </a:t>
            </a:r>
            <a:r>
              <a:rPr lang="en-US" dirty="0" err="1"/>
              <a:t>konverzi</a:t>
            </a:r>
            <a:r>
              <a:rPr lang="en-US" dirty="0"/>
              <a:t> </a:t>
            </a:r>
            <a:r>
              <a:rPr lang="en-US" i="1" dirty="0"/>
              <a:t>p</a:t>
            </a:r>
            <a:r>
              <a:rPr lang="en-US" dirty="0"/>
              <a:t>-</a:t>
            </a:r>
            <a:r>
              <a:rPr lang="en-US" dirty="0" err="1"/>
              <a:t>modů</a:t>
            </a:r>
            <a:r>
              <a:rPr lang="en-US" dirty="0"/>
              <a:t> z </a:t>
            </a:r>
            <a:r>
              <a:rPr lang="en-US" dirty="0" err="1"/>
              <a:t>fotosféry</a:t>
            </a:r>
            <a:r>
              <a:rPr lang="en-US" dirty="0"/>
              <a:t> a </a:t>
            </a:r>
            <a:r>
              <a:rPr lang="en-US" dirty="0" err="1"/>
              <a:t>jejich</a:t>
            </a:r>
            <a:r>
              <a:rPr lang="en-US" dirty="0"/>
              <a:t> </a:t>
            </a:r>
            <a:r>
              <a:rPr lang="en-US" dirty="0" err="1"/>
              <a:t>rozpad</a:t>
            </a:r>
            <a:r>
              <a:rPr lang="en-US" dirty="0"/>
              <a:t> v </a:t>
            </a:r>
            <a:r>
              <a:rPr lang="en-US" dirty="0" err="1"/>
              <a:t>koróně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210" y="3970524"/>
            <a:ext cx="9164205" cy="326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6353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 </a:t>
            </a:r>
            <a:r>
              <a:rPr lang="en-US" dirty="0" err="1"/>
              <a:t>průběhu</a:t>
            </a:r>
            <a:r>
              <a:rPr lang="en-US" dirty="0"/>
              <a:t> let </a:t>
            </a:r>
            <a:r>
              <a:rPr lang="en-US" dirty="0" err="1"/>
              <a:t>mnoho</a:t>
            </a:r>
            <a:r>
              <a:rPr lang="en-US" dirty="0"/>
              <a:t> </a:t>
            </a:r>
            <a:r>
              <a:rPr lang="en-US" dirty="0" err="1"/>
              <a:t>studií</a:t>
            </a:r>
            <a:r>
              <a:rPr lang="en-US" dirty="0"/>
              <a:t> </a:t>
            </a:r>
            <a:r>
              <a:rPr lang="en-US" dirty="0" err="1"/>
              <a:t>přiklánějících</a:t>
            </a:r>
            <a:r>
              <a:rPr lang="en-US" dirty="0"/>
              <a:t> se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jednu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druhou</a:t>
            </a:r>
            <a:r>
              <a:rPr lang="en-US" dirty="0"/>
              <a:t> </a:t>
            </a:r>
            <a:r>
              <a:rPr lang="en-US" dirty="0" err="1"/>
              <a:t>stranu</a:t>
            </a:r>
            <a:endParaRPr lang="en-US" dirty="0"/>
          </a:p>
          <a:p>
            <a:r>
              <a:rPr lang="en-US" dirty="0" err="1"/>
              <a:t>Problém</a:t>
            </a:r>
            <a:r>
              <a:rPr lang="en-US" dirty="0"/>
              <a:t> </a:t>
            </a:r>
            <a:r>
              <a:rPr lang="en-US" dirty="0" err="1"/>
              <a:t>ohřevu</a:t>
            </a:r>
            <a:r>
              <a:rPr lang="en-US" dirty="0"/>
              <a:t> </a:t>
            </a:r>
            <a:r>
              <a:rPr lang="en-US" dirty="0" err="1"/>
              <a:t>koróny</a:t>
            </a:r>
            <a:r>
              <a:rPr lang="en-US" dirty="0"/>
              <a:t> je </a:t>
            </a:r>
            <a:r>
              <a:rPr lang="en-US" dirty="0" err="1"/>
              <a:t>stále</a:t>
            </a:r>
            <a:r>
              <a:rPr lang="en-US" dirty="0"/>
              <a:t> </a:t>
            </a:r>
            <a:r>
              <a:rPr lang="en-US" dirty="0" err="1"/>
              <a:t>problémem</a:t>
            </a:r>
            <a:endParaRPr lang="en-US" dirty="0"/>
          </a:p>
          <a:p>
            <a:r>
              <a:rPr lang="en-US" dirty="0"/>
              <a:t>Parker Solar Probe: </a:t>
            </a:r>
            <a:r>
              <a:rPr lang="en-US" dirty="0" err="1"/>
              <a:t>důkazy</a:t>
            </a:r>
            <a:r>
              <a:rPr lang="en-US" dirty="0"/>
              <a:t> o existence </a:t>
            </a:r>
            <a:r>
              <a:rPr lang="en-US" dirty="0" err="1"/>
              <a:t>Alfvénových</a:t>
            </a:r>
            <a:r>
              <a:rPr lang="en-US" dirty="0"/>
              <a:t> </a:t>
            </a:r>
            <a:r>
              <a:rPr lang="en-US" dirty="0" err="1"/>
              <a:t>vln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vnitřních</a:t>
            </a:r>
            <a:r>
              <a:rPr lang="en-US" dirty="0"/>
              <a:t> </a:t>
            </a:r>
            <a:r>
              <a:rPr lang="en-US" dirty="0" err="1"/>
              <a:t>partiích</a:t>
            </a:r>
            <a:r>
              <a:rPr lang="en-US" dirty="0"/>
              <a:t> </a:t>
            </a:r>
            <a:r>
              <a:rPr lang="en-US" dirty="0" err="1"/>
              <a:t>heliosféry</a:t>
            </a:r>
            <a:endParaRPr lang="en-US" dirty="0"/>
          </a:p>
          <a:p>
            <a:r>
              <a:rPr lang="en-US" dirty="0"/>
              <a:t>Solar Orbiter: </a:t>
            </a:r>
            <a:r>
              <a:rPr lang="en-US" dirty="0" err="1"/>
              <a:t>táborové</a:t>
            </a:r>
            <a:r>
              <a:rPr lang="en-US" dirty="0"/>
              <a:t> </a:t>
            </a:r>
            <a:r>
              <a:rPr lang="en-US" dirty="0" err="1"/>
              <a:t>ohně</a:t>
            </a:r>
            <a:r>
              <a:rPr lang="en-US" dirty="0"/>
              <a:t> (camp fires) </a:t>
            </a:r>
            <a:r>
              <a:rPr lang="en-US" dirty="0" err="1"/>
              <a:t>zřejmě</a:t>
            </a:r>
            <a:r>
              <a:rPr lang="en-US" dirty="0"/>
              <a:t> </a:t>
            </a:r>
            <a:r>
              <a:rPr lang="en-US" dirty="0" err="1"/>
              <a:t>reprezentanty</a:t>
            </a:r>
            <a:r>
              <a:rPr lang="en-US" dirty="0"/>
              <a:t> </a:t>
            </a:r>
            <a:r>
              <a:rPr lang="en-US" dirty="0" err="1"/>
              <a:t>nanoerupčního</a:t>
            </a:r>
            <a:r>
              <a:rPr lang="en-US" dirty="0"/>
              <a:t> </a:t>
            </a:r>
            <a:r>
              <a:rPr lang="en-US" dirty="0" err="1"/>
              <a:t>schématu</a:t>
            </a:r>
            <a:r>
              <a:rPr lang="en-US" dirty="0"/>
              <a:t> </a:t>
            </a:r>
          </a:p>
          <a:p>
            <a:r>
              <a:rPr lang="en-US" dirty="0"/>
              <a:t>“</a:t>
            </a:r>
            <a:r>
              <a:rPr lang="en-US" dirty="0" err="1"/>
              <a:t>Koronální</a:t>
            </a:r>
            <a:r>
              <a:rPr lang="en-US" dirty="0"/>
              <a:t> </a:t>
            </a:r>
            <a:r>
              <a:rPr lang="en-US" dirty="0" err="1"/>
              <a:t>ochlazování</a:t>
            </a:r>
            <a:r>
              <a:rPr lang="en-US" dirty="0"/>
              <a:t>”: </a:t>
            </a:r>
            <a:r>
              <a:rPr lang="en-US" i="1" dirty="0" err="1"/>
              <a:t>Pokud</a:t>
            </a:r>
            <a:r>
              <a:rPr lang="en-US" i="1" dirty="0"/>
              <a:t> </a:t>
            </a:r>
            <a:r>
              <a:rPr lang="en-US" i="1" dirty="0" err="1"/>
              <a:t>mají</a:t>
            </a:r>
            <a:r>
              <a:rPr lang="en-US" i="1" dirty="0"/>
              <a:t> </a:t>
            </a:r>
            <a:r>
              <a:rPr lang="en-US" i="1" dirty="0" err="1"/>
              <a:t>všichni</a:t>
            </a:r>
            <a:r>
              <a:rPr lang="en-US" i="1" dirty="0"/>
              <a:t> </a:t>
            </a:r>
            <a:r>
              <a:rPr lang="en-US" i="1" dirty="0" err="1"/>
              <a:t>pravdu</a:t>
            </a:r>
            <a:r>
              <a:rPr lang="en-US" i="1" dirty="0"/>
              <a:t>, </a:t>
            </a:r>
            <a:r>
              <a:rPr lang="en-US" i="1" dirty="0" err="1"/>
              <a:t>proč</a:t>
            </a:r>
            <a:r>
              <a:rPr lang="en-US" i="1" dirty="0"/>
              <a:t> je </a:t>
            </a:r>
            <a:r>
              <a:rPr lang="en-US" i="1" dirty="0" err="1"/>
              <a:t>koróna</a:t>
            </a:r>
            <a:r>
              <a:rPr lang="en-US" i="1" dirty="0"/>
              <a:t> </a:t>
            </a:r>
            <a:r>
              <a:rPr lang="en-US" i="1" dirty="0" err="1"/>
              <a:t>tak</a:t>
            </a:r>
            <a:r>
              <a:rPr lang="en-US" i="1" dirty="0"/>
              <a:t> </a:t>
            </a:r>
            <a:r>
              <a:rPr lang="en-US" i="1" dirty="0" err="1"/>
              <a:t>chladná</a:t>
            </a:r>
            <a:r>
              <a:rPr lang="en-US" i="1" dirty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068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Sluneční vítr – počátky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1008384" y="1331913"/>
            <a:ext cx="8280400" cy="5759451"/>
          </a:xfrm>
          <a:ln/>
        </p:spPr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 dirty="0"/>
              <a:t>Polovina 20. století -- „sluneční částicové záření“ jako prostředek k vysvětlení geomagnetických bouří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 dirty="0"/>
              <a:t>Geomagnetické bouře – nárůst meziplanetárního magnetického pole obvykle dva dny po erupci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 dirty="0"/>
              <a:t>Musí existovat jakési elektrické spojení mezi Zemí a Sluncem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 dirty="0"/>
              <a:t>1950 – </a:t>
            </a:r>
            <a:r>
              <a:rPr lang="cs-CZ" dirty="0" err="1"/>
              <a:t>Biermann</a:t>
            </a:r>
            <a:r>
              <a:rPr lang="cs-CZ" dirty="0"/>
              <a:t> – iontové stopy komet míří vždy od Slunce 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 dirty="0"/>
              <a:t>Existence stálého toku částic, které to umožní, energie fotonů nestačí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 dirty="0"/>
              <a:t>Potřeba velkých rychlostí a velkých hustot (nefyzikální)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 dirty="0" err="1"/>
              <a:t>Chapman</a:t>
            </a:r>
            <a:r>
              <a:rPr lang="cs-CZ" dirty="0"/>
              <a:t> (1957) – statická koróna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 dirty="0" err="1"/>
              <a:t>Parker</a:t>
            </a:r>
            <a:r>
              <a:rPr lang="cs-CZ" dirty="0"/>
              <a:t> (1958) – dynamická koróna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Pomalý/rychlý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827806" y="1331914"/>
            <a:ext cx="2700338" cy="5761037"/>
          </a:xfrm>
          <a:ln/>
        </p:spPr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</a:tabLst>
            </a:pPr>
            <a:r>
              <a:rPr lang="cs-CZ" dirty="0"/>
              <a:t>Pomalý – uzavřené pole, cca 400 km/s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</a:tabLst>
            </a:pPr>
            <a:r>
              <a:rPr lang="cs-CZ" dirty="0"/>
              <a:t>Rychlý – otevřené pole (koronální díry), cca 700 km/s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</a:tabLst>
            </a:pPr>
            <a:r>
              <a:rPr lang="cs-CZ" dirty="0"/>
              <a:t>Explozivní události – rychlost až 1200 km/s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</a:tabLst>
            </a:pPr>
            <a:r>
              <a:rPr lang="cs-CZ" dirty="0" err="1"/>
              <a:t>Ulysses</a:t>
            </a:r>
            <a:r>
              <a:rPr lang="cs-CZ" dirty="0"/>
              <a:t> – sonda na </a:t>
            </a:r>
            <a:r>
              <a:rPr lang="cs-CZ" dirty="0" err="1"/>
              <a:t>heliopolární</a:t>
            </a:r>
            <a:r>
              <a:rPr lang="cs-CZ" dirty="0"/>
              <a:t> dráze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88" y="1500188"/>
            <a:ext cx="5372100" cy="534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C3869-422D-1241-BD3B-E19EF7839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Switchbacks</a:t>
            </a:r>
          </a:p>
        </p:txBody>
      </p:sp>
      <p:pic>
        <p:nvPicPr>
          <p:cNvPr id="1026" name="Picture 2" descr="Switchbacks Science: Explaining Parker Solar Probe&amp;#39;s Magnetic Puzzle | NASA">
            <a:extLst>
              <a:ext uri="{FF2B5EF4-FFF2-40B4-BE49-F238E27FC236}">
                <a16:creationId xmlns:a16="http://schemas.microsoft.com/office/drawing/2014/main" id="{9F7D73A0-E1FF-6D46-809F-E7B561671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" y="943210"/>
            <a:ext cx="10079567" cy="567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3045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66D5A-B9C9-9543-8E8F-9EAD8A6DF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" y="148227"/>
            <a:ext cx="9825828" cy="1007957"/>
          </a:xfrm>
        </p:spPr>
        <p:txBody>
          <a:bodyPr/>
          <a:lstStyle/>
          <a:p>
            <a:r>
              <a:rPr lang="en-CZ" dirty="0"/>
              <a:t>Klikatý magnetismus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735F35-604B-244D-A9EB-E205912124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Z" b="1" dirty="0"/>
              <a:t>Magnetické kličky</a:t>
            </a:r>
          </a:p>
          <a:p>
            <a:pPr lvl="1"/>
            <a:r>
              <a:rPr lang="en-GB" dirty="0"/>
              <a:t>S</a:t>
            </a:r>
            <a:r>
              <a:rPr lang="en-CZ" dirty="0"/>
              <a:t>witchbacks</a:t>
            </a:r>
          </a:p>
          <a:p>
            <a:pPr lvl="1"/>
            <a:r>
              <a:rPr lang="en-CZ" dirty="0"/>
              <a:t>Směr magnetického pole se lokální obrací aby se pak vrátil do původního</a:t>
            </a:r>
          </a:p>
          <a:p>
            <a:pPr lvl="1"/>
            <a:r>
              <a:rPr lang="en-CZ" dirty="0"/>
              <a:t>Běžné uvnitř dráhy Merkuru</a:t>
            </a:r>
          </a:p>
          <a:p>
            <a:pPr lvl="1"/>
            <a:r>
              <a:rPr lang="en-CZ" dirty="0"/>
              <a:t>“Trvají” od sekund po minuty</a:t>
            </a:r>
          </a:p>
          <a:p>
            <a:pPr lvl="1"/>
            <a:r>
              <a:rPr lang="en-CZ" dirty="0"/>
              <a:t>Doprovázeny lokalizovaným proudem částic s vlastnostmi Alfvénových vln</a:t>
            </a:r>
          </a:p>
        </p:txBody>
      </p:sp>
      <p:pic>
        <p:nvPicPr>
          <p:cNvPr id="3074" name="Picture 2" descr="Switchbacks Science: Explaining Parker Solar Probe&amp;#39;s Magnetic Puzzle | NASA">
            <a:extLst>
              <a:ext uri="{FF2B5EF4-FFF2-40B4-BE49-F238E27FC236}">
                <a16:creationId xmlns:a16="http://schemas.microsoft.com/office/drawing/2014/main" id="{4C774CA3-996A-DF43-90D5-EA6872BC4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057" y="4225484"/>
            <a:ext cx="4767976" cy="268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9095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n 25 March 2022, Solar Orbiter was just a day away from a close pass of the Sun, when its Metis instrument recorded an unusual image of the solar corona">
            <a:extLst>
              <a:ext uri="{FF2B5EF4-FFF2-40B4-BE49-F238E27FC236}">
                <a16:creationId xmlns:a16="http://schemas.microsoft.com/office/drawing/2014/main" id="{64EF4091-DA97-9250-0BE7-DD5BD0D12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382" y="-1800710"/>
            <a:ext cx="7559675" cy="755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F6AF30-601E-9508-786A-24E4A33AE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Switchbacks přímo pozorovány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0C6F81-71BD-6DC7-E03E-C6C86A401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2004" y="1341847"/>
            <a:ext cx="2934201" cy="3436129"/>
          </a:xfrm>
        </p:spPr>
        <p:txBody>
          <a:bodyPr>
            <a:normAutofit lnSpcReduction="10000"/>
          </a:bodyPr>
          <a:lstStyle/>
          <a:p>
            <a:r>
              <a:rPr lang="en-CZ" dirty="0"/>
              <a:t>Solar Orbiter, METIS/EUI</a:t>
            </a:r>
          </a:p>
          <a:p>
            <a:pPr lvl="1"/>
            <a:r>
              <a:rPr lang="en-CZ" dirty="0"/>
              <a:t>25. 3. 2022</a:t>
            </a:r>
          </a:p>
          <a:p>
            <a:r>
              <a:rPr lang="en-CZ" dirty="0"/>
              <a:t>Pozorováno cosi jako S-vlna</a:t>
            </a:r>
          </a:p>
          <a:p>
            <a:pPr lvl="1"/>
            <a:r>
              <a:rPr lang="en-GB" dirty="0"/>
              <a:t>S</a:t>
            </a:r>
            <a:r>
              <a:rPr lang="en-CZ" dirty="0"/>
              <a:t>witchback z aktivní oblasti</a:t>
            </a:r>
          </a:p>
          <a:p>
            <a:pPr lvl="1"/>
            <a:r>
              <a:rPr lang="en-CZ" dirty="0"/>
              <a:t>Přímé potvrzení předchozích hypotéz</a:t>
            </a:r>
          </a:p>
        </p:txBody>
      </p:sp>
      <p:pic>
        <p:nvPicPr>
          <p:cNvPr id="4" name="Picture 2" descr="Switchbacks and spikes: Parker Solar Probe data consistent with 20-year-old  theory">
            <a:extLst>
              <a:ext uri="{FF2B5EF4-FFF2-40B4-BE49-F238E27FC236}">
                <a16:creationId xmlns:a16="http://schemas.microsoft.com/office/drawing/2014/main" id="{6F72F7A1-D1D1-0B11-9122-C31B79B0A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382" y="4287501"/>
            <a:ext cx="5817197" cy="327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1187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C9A31-2714-B144-BEA9-795089D8D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Alfvénův kritický povrch</a:t>
            </a:r>
          </a:p>
        </p:txBody>
      </p:sp>
      <p:pic>
        <p:nvPicPr>
          <p:cNvPr id="1026" name="Picture 2" descr="Artist’s impression of Parker Solar Probe approaching the Alfvén critical surface">
            <a:extLst>
              <a:ext uri="{FF2B5EF4-FFF2-40B4-BE49-F238E27FC236}">
                <a16:creationId xmlns:a16="http://schemas.microsoft.com/office/drawing/2014/main" id="{8BF4F630-FBA7-FA47-BE78-8EDCFE1E4D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977" y="1787898"/>
            <a:ext cx="8389139" cy="475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255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Koróna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7" y="1189038"/>
            <a:ext cx="8355013" cy="611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Heliosféra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1636713"/>
            <a:ext cx="7315200" cy="4940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Struktura heliosféry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 b="1" dirty="0" err="1"/>
              <a:t>Termination</a:t>
            </a:r>
            <a:r>
              <a:rPr lang="cs-CZ" b="1" dirty="0"/>
              <a:t> </a:t>
            </a:r>
            <a:r>
              <a:rPr lang="cs-CZ" b="1" dirty="0" err="1"/>
              <a:t>shock</a:t>
            </a:r>
            <a:r>
              <a:rPr lang="cs-CZ" dirty="0"/>
              <a:t> (terminační vlna)– nadzvukový sluneční vítr je zpomalování pod rychlost zvuku působením mezihvězdného prostředí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 b="1" dirty="0" err="1"/>
              <a:t>Heliosheath</a:t>
            </a:r>
            <a:r>
              <a:rPr lang="cs-CZ" dirty="0"/>
              <a:t> (</a:t>
            </a:r>
            <a:r>
              <a:rPr lang="cs-CZ" dirty="0" err="1"/>
              <a:t>heliosférický</a:t>
            </a:r>
            <a:r>
              <a:rPr lang="cs-CZ" dirty="0"/>
              <a:t> plazmový chvost, </a:t>
            </a:r>
            <a:r>
              <a:rPr lang="cs-CZ" dirty="0" err="1"/>
              <a:t>heliosférická</a:t>
            </a:r>
            <a:r>
              <a:rPr lang="cs-CZ" dirty="0"/>
              <a:t> obálka)– oblast podzvukového slunečního větru, vliv okolí způsobuje tvar „komety“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 b="1" dirty="0" err="1"/>
              <a:t>Heliopauza</a:t>
            </a:r>
            <a:r>
              <a:rPr lang="cs-CZ" dirty="0"/>
              <a:t> – přímé setkání obou médií, hranice </a:t>
            </a:r>
            <a:r>
              <a:rPr lang="cs-CZ" dirty="0" err="1"/>
              <a:t>heliosféry</a:t>
            </a:r>
            <a:endParaRPr lang="cs-CZ" dirty="0"/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 b="1" dirty="0" err="1"/>
              <a:t>Bow</a:t>
            </a:r>
            <a:r>
              <a:rPr lang="cs-CZ" b="1" dirty="0"/>
              <a:t> </a:t>
            </a:r>
            <a:r>
              <a:rPr lang="cs-CZ" b="1" dirty="0" err="1"/>
              <a:t>shock</a:t>
            </a:r>
            <a:r>
              <a:rPr lang="cs-CZ" dirty="0"/>
              <a:t> (čelní rázová vlna) – </a:t>
            </a:r>
            <a:r>
              <a:rPr lang="cs-CZ" dirty="0" err="1"/>
              <a:t>heliosféra</a:t>
            </a:r>
            <a:r>
              <a:rPr lang="cs-CZ" dirty="0"/>
              <a:t> se pohybuje mezihvězdným prostředím, na jejím čele vzniká turbulentní oblast, v níž je zvýšený tlak způsobený pohybem </a:t>
            </a:r>
            <a:r>
              <a:rPr lang="cs-CZ" dirty="0" err="1"/>
              <a:t>heliosféry</a:t>
            </a:r>
            <a:r>
              <a:rPr lang="cs-CZ" dirty="0"/>
              <a:t> – rázová vlna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 fontScale="90000"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Blízký prostor z hlediska vlivu Slunce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" y="1585914"/>
            <a:ext cx="8640763" cy="522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Proudová vrstva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863848" y="1331914"/>
            <a:ext cx="3060700" cy="5761037"/>
          </a:xfrm>
          <a:ln/>
        </p:spPr>
        <p:txBody>
          <a:bodyPr>
            <a:normAutofit lnSpcReduction="10000"/>
          </a:bodyPr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</a:tabLst>
            </a:pPr>
            <a:r>
              <a:rPr lang="cs-CZ" sz="2600" dirty="0"/>
              <a:t>Rozhraní polarit meziplanetárního magnetického pole (IMF)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</a:tabLst>
            </a:pPr>
            <a:r>
              <a:rPr lang="cs-CZ" sz="2600" dirty="0"/>
              <a:t>Pole má tvar spirál (důsledek rotace Slunce)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</a:tabLst>
            </a:pPr>
            <a:r>
              <a:rPr lang="cs-CZ" dirty="0" err="1"/>
              <a:t>Parkerovy</a:t>
            </a:r>
            <a:r>
              <a:rPr lang="cs-CZ" dirty="0"/>
              <a:t> spirály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</a:tabLst>
            </a:pPr>
            <a:r>
              <a:rPr lang="cs-CZ" sz="2600" dirty="0"/>
              <a:t>Proud celkově ~3</a:t>
            </a:r>
            <a:r>
              <a:rPr lang="cs-CZ" sz="2600" dirty="0">
                <a:cs typeface="Arial" charset="0"/>
              </a:rPr>
              <a:t> GA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</a:tabLst>
            </a:pPr>
            <a:r>
              <a:rPr lang="cs-CZ" sz="2600" dirty="0">
                <a:cs typeface="Arial" charset="0"/>
              </a:rPr>
              <a:t>Vede k </a:t>
            </a:r>
            <a:r>
              <a:rPr lang="cs-CZ" sz="2600" b="1" dirty="0">
                <a:cs typeface="Arial" charset="0"/>
              </a:rPr>
              <a:t>sektorové struktuře IMF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5" y="1260476"/>
            <a:ext cx="5140325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Složky koróny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sz="half" idx="4294967295"/>
          </p:nvPr>
        </p:nvSpPr>
        <p:spPr>
          <a:xfrm>
            <a:off x="640084" y="1331914"/>
            <a:ext cx="4040188" cy="6262687"/>
          </a:xfrm>
          <a:ln/>
        </p:spPr>
        <p:txBody>
          <a:bodyPr>
            <a:normAutofit lnSpcReduction="10000"/>
          </a:bodyPr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sz="2600" dirty="0"/>
              <a:t>F – </a:t>
            </a:r>
            <a:r>
              <a:rPr lang="cs-CZ" sz="2600" dirty="0" err="1"/>
              <a:t>Fraunhoferovy</a:t>
            </a:r>
            <a:r>
              <a:rPr lang="cs-CZ" sz="2600" dirty="0"/>
              <a:t> čáry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sz="2600" dirty="0"/>
              <a:t>K – kontinuum – vysoká teplota, čáry rozmyty pohyby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Polarizovaná </a:t>
            </a:r>
          </a:p>
          <a:p>
            <a:pPr marL="1295265" lvl="2" indent="-215878">
              <a:buSzPct val="45000"/>
              <a:buFont typeface="Wingdings" charset="0"/>
              <a:buChar char="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sz="2200" dirty="0"/>
              <a:t>Thomsonův rozptyl na volných elektronech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sz="2600" dirty="0"/>
              <a:t>E – emisní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Vlastní záření, velmi slabá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Zakázané čáry i v optické oblasti spektra</a:t>
            </a:r>
          </a:p>
          <a:p>
            <a:pPr marL="1295265" lvl="2" indent="-215878">
              <a:buSzPct val="45000"/>
              <a:buFont typeface="Wingdings" charset="0"/>
              <a:buChar char="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sz="2200" dirty="0"/>
              <a:t>Zelená koróna</a:t>
            </a:r>
          </a:p>
          <a:p>
            <a:pPr marL="1295265" lvl="2" indent="-215878">
              <a:buSzPct val="45000"/>
              <a:buFont typeface="Wingdings" charset="0"/>
              <a:buChar char="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sz="2200" dirty="0"/>
              <a:t>„</a:t>
            </a:r>
            <a:r>
              <a:rPr lang="cs-CZ" sz="2200" dirty="0" err="1"/>
              <a:t>Korónium</a:t>
            </a:r>
            <a:r>
              <a:rPr lang="cs-CZ" sz="2200" dirty="0"/>
              <a:t>“ = </a:t>
            </a:r>
            <a:r>
              <a:rPr lang="cs-CZ" sz="2200" dirty="0" err="1"/>
              <a:t>Fe</a:t>
            </a:r>
            <a:r>
              <a:rPr lang="cs-CZ" sz="2200" dirty="0"/>
              <a:t> X (637,5 </a:t>
            </a:r>
            <a:r>
              <a:rPr lang="cs-CZ" sz="2200" dirty="0" err="1"/>
              <a:t>nm</a:t>
            </a:r>
            <a:r>
              <a:rPr lang="cs-CZ" sz="2200" dirty="0"/>
              <a:t>)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246439"/>
            <a:ext cx="436245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4962525" y="1331913"/>
            <a:ext cx="4040188" cy="575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3112" rIns="0" bIns="0"/>
          <a:lstStyle>
            <a:lvl1pPr marL="323850" indent="-3238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5pPr>
            <a:lvl6pPr marL="25146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6pPr>
            <a:lvl7pPr marL="29718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7pPr>
            <a:lvl8pPr marL="34290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8pPr>
            <a:lvl9pPr marL="38862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9pPr>
          </a:lstStyle>
          <a:p>
            <a:pPr>
              <a:lnSpc>
                <a:spcPct val="93000"/>
              </a:lnSpc>
              <a:spcAft>
                <a:spcPts val="575"/>
              </a:spcAft>
              <a:buSzPct val="71000"/>
              <a:buBlip>
                <a:blip r:embed="rId3"/>
              </a:buBlip>
            </a:pPr>
            <a:r>
              <a:rPr lang="cs-CZ">
                <a:solidFill>
                  <a:srgbClr val="333333"/>
                </a:solidFill>
                <a:latin typeface="Arial" charset="0"/>
                <a:cs typeface="標楷體" charset="0"/>
              </a:rPr>
              <a:t>T – termální emise částic prachu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720725" y="360364"/>
            <a:ext cx="8459788" cy="539750"/>
          </a:xfrm>
          <a:ln/>
        </p:spPr>
        <p:txBody>
          <a:bodyPr tIns="23112">
            <a:normAutofit fontScale="90000"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Empirický profil intenzity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4176714"/>
            <a:ext cx="4032250" cy="287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647700" y="1295401"/>
          <a:ext cx="4486275" cy="2665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4426200" imgH="2672280" progId="">
                  <p:embed/>
                </p:oleObj>
              </mc:Choice>
              <mc:Fallback>
                <p:oleObj r:id="rId4" imgW="4426200" imgH="267228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" y="1295401"/>
                        <a:ext cx="4486275" cy="2665413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6" name="Oval 4"/>
          <p:cNvSpPr>
            <a:spLocks noChangeArrowheads="1"/>
          </p:cNvSpPr>
          <p:nvPr/>
        </p:nvSpPr>
        <p:spPr bwMode="auto">
          <a:xfrm>
            <a:off x="1944688" y="1187451"/>
            <a:ext cx="1079500" cy="1079500"/>
          </a:xfrm>
          <a:prstGeom prst="ellips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30" tIns="45716" rIns="91430" bIns="45716" anchor="ctr"/>
          <a:lstStyle/>
          <a:p>
            <a:endParaRPr lang="en-US"/>
          </a:p>
        </p:txBody>
      </p:sp>
      <p:sp>
        <p:nvSpPr>
          <p:cNvPr id="8197" name="Oval 5"/>
          <p:cNvSpPr>
            <a:spLocks noChangeArrowheads="1"/>
          </p:cNvSpPr>
          <p:nvPr/>
        </p:nvSpPr>
        <p:spPr bwMode="auto">
          <a:xfrm>
            <a:off x="3168650" y="1187451"/>
            <a:ext cx="1965325" cy="1079500"/>
          </a:xfrm>
          <a:prstGeom prst="ellips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30" tIns="45716" rIns="91430" bIns="45716" anchor="ctr"/>
          <a:lstStyle/>
          <a:p>
            <a:endParaRPr lang="en-US"/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1335088" y="2663825"/>
            <a:ext cx="1117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24382" rIns="0" bIns="0"/>
          <a:lstStyle>
            <a:lvl1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1pPr>
            <a:lvl2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2pPr>
            <a:lvl3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3pPr>
            <a:lvl4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4pPr>
            <a:lvl5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5pPr>
            <a:lvl6pPr marL="25146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6pPr>
            <a:lvl7pPr marL="29718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7pPr>
            <a:lvl8pPr marL="34290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8pPr>
            <a:lvl9pPr marL="38862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F-koróna</a:t>
            </a:r>
          </a:p>
        </p:txBody>
      </p:sp>
      <p:cxnSp>
        <p:nvCxnSpPr>
          <p:cNvPr id="8199" name="AutoShape 7"/>
          <p:cNvCxnSpPr>
            <a:cxnSpLocks noChangeShapeType="1"/>
            <a:stCxn id="8198" idx="0"/>
            <a:endCxn id="8196" idx="4"/>
          </p:cNvCxnSpPr>
          <p:nvPr/>
        </p:nvCxnSpPr>
        <p:spPr bwMode="auto">
          <a:xfrm flipV="1">
            <a:off x="1893888" y="2268539"/>
            <a:ext cx="590550" cy="395287"/>
          </a:xfrm>
          <a:prstGeom prst="straightConnector1">
            <a:avLst/>
          </a:prstGeom>
          <a:noFill/>
          <a:ln w="36000" cap="flat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3783013" y="2663825"/>
            <a:ext cx="11699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24382" rIns="0" bIns="0"/>
          <a:lstStyle>
            <a:lvl1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1pPr>
            <a:lvl2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2pPr>
            <a:lvl3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3pPr>
            <a:lvl4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4pPr>
            <a:lvl5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5pPr>
            <a:lvl6pPr marL="25146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6pPr>
            <a:lvl7pPr marL="29718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7pPr>
            <a:lvl8pPr marL="34290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8pPr>
            <a:lvl9pPr marL="38862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K-koróna</a:t>
            </a:r>
          </a:p>
        </p:txBody>
      </p:sp>
      <p:cxnSp>
        <p:nvCxnSpPr>
          <p:cNvPr id="8201" name="AutoShape 9"/>
          <p:cNvCxnSpPr>
            <a:cxnSpLocks noChangeShapeType="1"/>
            <a:stCxn id="8200" idx="0"/>
            <a:endCxn id="8197" idx="4"/>
          </p:cNvCxnSpPr>
          <p:nvPr/>
        </p:nvCxnSpPr>
        <p:spPr bwMode="auto">
          <a:xfrm flipH="1" flipV="1">
            <a:off x="4151313" y="2268539"/>
            <a:ext cx="217488" cy="395287"/>
          </a:xfrm>
          <a:prstGeom prst="straightConnector1">
            <a:avLst/>
          </a:prstGeom>
          <a:noFill/>
          <a:ln w="36000" cap="flat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5759451" y="1331913"/>
            <a:ext cx="29765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24382" rIns="0" bIns="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5pPr>
            <a:lvl6pPr marL="25146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6pPr>
            <a:lvl7pPr marL="29718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7pPr>
            <a:lvl8pPr marL="34290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8pPr>
            <a:lvl9pPr marL="38862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9pPr>
          </a:lstStyle>
          <a:p>
            <a:r>
              <a:rPr lang="en-US"/>
              <a:t>Pro Thomsonův rozptyl:</a:t>
            </a:r>
          </a:p>
        </p:txBody>
      </p:sp>
      <p:graphicFrame>
        <p:nvGraphicFramePr>
          <p:cNvPr id="8203" name="Object 11"/>
          <p:cNvGraphicFramePr>
            <a:graphicFrameLocks noChangeAspect="1"/>
          </p:cNvGraphicFramePr>
          <p:nvPr/>
        </p:nvGraphicFramePr>
        <p:xfrm>
          <a:off x="5759450" y="1908175"/>
          <a:ext cx="2327275" cy="1258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2278080" imgH="1254960" progId="">
                  <p:embed/>
                </p:oleObj>
              </mc:Choice>
              <mc:Fallback>
                <p:oleObj r:id="rId6" imgW="2278080" imgH="1254960" progId="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9450" y="1908175"/>
                        <a:ext cx="2327275" cy="1258888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450" y="3851276"/>
            <a:ext cx="3225800" cy="32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8796011"/>
              </p:ext>
            </p:extLst>
          </p:nvPr>
        </p:nvGraphicFramePr>
        <p:xfrm>
          <a:off x="503808" y="1259558"/>
          <a:ext cx="4984752" cy="10143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184400" imgH="444500" progId="Equation.3">
                  <p:embed/>
                </p:oleObj>
              </mc:Choice>
              <mc:Fallback>
                <p:oleObj name="Equation" r:id="rId9" imgW="21844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03808" y="1259558"/>
                        <a:ext cx="4984752" cy="10143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Koróna v minimu/maximu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1260475"/>
            <a:ext cx="4521200" cy="32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887788"/>
            <a:ext cx="4370388" cy="324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6659563" y="2339975"/>
            <a:ext cx="21097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24382" rIns="0" bIns="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5pPr>
            <a:lvl6pPr marL="25146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6pPr>
            <a:lvl7pPr marL="29718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7pPr>
            <a:lvl8pPr marL="34290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8pPr>
            <a:lvl9pPr marL="38862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9pPr>
          </a:lstStyle>
          <a:p>
            <a:r>
              <a:rPr lang="en-US" dirty="0"/>
              <a:t>Minimum (1995)</a:t>
            </a:r>
          </a:p>
        </p:txBody>
      </p:sp>
      <p:sp>
        <p:nvSpPr>
          <p:cNvPr id="9221" name="Line 5"/>
          <p:cNvSpPr>
            <a:spLocks noChangeShapeType="1"/>
          </p:cNvSpPr>
          <p:nvPr/>
        </p:nvSpPr>
        <p:spPr bwMode="auto">
          <a:xfrm flipH="1">
            <a:off x="5938839" y="2519364"/>
            <a:ext cx="542925" cy="1587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6" rIns="91430" bIns="45716"/>
          <a:lstStyle/>
          <a:p>
            <a:endParaRPr lang="en-US"/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1295400" y="5940425"/>
            <a:ext cx="21605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24382" rIns="0" bIns="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5pPr>
            <a:lvl6pPr marL="25146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6pPr>
            <a:lvl7pPr marL="29718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7pPr>
            <a:lvl8pPr marL="34290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8pPr>
            <a:lvl9pPr marL="38862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9pPr>
          </a:lstStyle>
          <a:p>
            <a:r>
              <a:rPr lang="en-US"/>
              <a:t>Maximum (2003)</a:t>
            </a: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3600450" y="6119814"/>
            <a:ext cx="539750" cy="1587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6" rIns="91430" bIns="45716"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Zakázané čáry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3311525"/>
            <a:ext cx="436245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1260476"/>
            <a:ext cx="436245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D560D2A2-0140-67BB-039C-603861074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3" y="2339975"/>
            <a:ext cx="21097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24382" rIns="0" bIns="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5pPr>
            <a:lvl6pPr marL="25146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6pPr>
            <a:lvl7pPr marL="29718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7pPr>
            <a:lvl8pPr marL="34290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8pPr>
            <a:lvl9pPr marL="38862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9pPr>
          </a:lstStyle>
          <a:p>
            <a:r>
              <a:rPr lang="en-US" dirty="0" err="1"/>
              <a:t>cca</a:t>
            </a:r>
            <a:r>
              <a:rPr lang="en-US" dirty="0"/>
              <a:t> 1 MK, Fe X</a:t>
            </a:r>
          </a:p>
        </p:txBody>
      </p:sp>
      <p:sp>
        <p:nvSpPr>
          <p:cNvPr id="6" name="Line 5">
            <a:extLst>
              <a:ext uri="{FF2B5EF4-FFF2-40B4-BE49-F238E27FC236}">
                <a16:creationId xmlns:a16="http://schemas.microsoft.com/office/drawing/2014/main" id="{0918B622-3543-0781-75DF-E0D71187830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38839" y="2519364"/>
            <a:ext cx="542925" cy="1587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6" rIns="91430" bIns="45716"/>
          <a:lstStyle/>
          <a:p>
            <a:endParaRPr lang="en-US"/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B4F73CE4-0CF4-5475-811E-8C906C76A0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888" y="5940425"/>
            <a:ext cx="21605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24382" rIns="0" bIns="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5pPr>
            <a:lvl6pPr marL="25146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6pPr>
            <a:lvl7pPr marL="29718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7pPr>
            <a:lvl8pPr marL="34290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8pPr>
            <a:lvl9pPr marL="38862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9pPr>
          </a:lstStyle>
          <a:p>
            <a:r>
              <a:rPr lang="en-US" dirty="0" err="1"/>
              <a:t>cca</a:t>
            </a:r>
            <a:r>
              <a:rPr lang="en-US" dirty="0"/>
              <a:t> 2 MK, Fe XIV</a:t>
            </a:r>
          </a:p>
        </p:txBody>
      </p:sp>
      <p:sp>
        <p:nvSpPr>
          <p:cNvPr id="8" name="Line 7">
            <a:extLst>
              <a:ext uri="{FF2B5EF4-FFF2-40B4-BE49-F238E27FC236}">
                <a16:creationId xmlns:a16="http://schemas.microsoft.com/office/drawing/2014/main" id="{F85AEA7E-F57F-84BB-A838-98EA0C5BE79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0450" y="6119814"/>
            <a:ext cx="539750" cy="1587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6" rIns="91430" bIns="45716"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A31AA-5862-08C6-8E2B-17CE1695D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Obě najednou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AD67EDC4-B68D-79EF-D764-4CEB6BF92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7067"/>
            <a:ext cx="10080625" cy="554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267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Zelená koróna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1614490"/>
            <a:ext cx="7581900" cy="5286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muj_standard.potx</Template>
  <TotalTime>3837</TotalTime>
  <Words>884</Words>
  <Application>Microsoft Macintosh PowerPoint</Application>
  <PresentationFormat>Custom</PresentationFormat>
  <Paragraphs>136</Paragraphs>
  <Slides>33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Century Gothic</vt:lpstr>
      <vt:lpstr>Lucida Grande CE</vt:lpstr>
      <vt:lpstr>Symbol</vt:lpstr>
      <vt:lpstr>Times New Roman</vt:lpstr>
      <vt:lpstr>Wingdings</vt:lpstr>
      <vt:lpstr>Wingdings 2</vt:lpstr>
      <vt:lpstr>Perception</vt:lpstr>
      <vt:lpstr>Equation</vt:lpstr>
      <vt:lpstr>Koróna, sluneční vítr</vt:lpstr>
      <vt:lpstr>Přechodová oblast</vt:lpstr>
      <vt:lpstr>Koróna</vt:lpstr>
      <vt:lpstr>Složky koróny</vt:lpstr>
      <vt:lpstr>Empirický profil intenzity</vt:lpstr>
      <vt:lpstr>Koróna v minimu/maximu</vt:lpstr>
      <vt:lpstr>Zakázané čáry</vt:lpstr>
      <vt:lpstr>Obě najednou</vt:lpstr>
      <vt:lpstr>Zelená koróna</vt:lpstr>
      <vt:lpstr>Zelená koronální čára respektuje 11letý cyklus</vt:lpstr>
      <vt:lpstr>LASCO@SoHO</vt:lpstr>
      <vt:lpstr>TRACE</vt:lpstr>
      <vt:lpstr>DEM</vt:lpstr>
      <vt:lpstr>Pseudoteplotní mapy</vt:lpstr>
      <vt:lpstr>Koronální ohřev</vt:lpstr>
      <vt:lpstr>Nemagnetické</vt:lpstr>
      <vt:lpstr>Magnetické DC</vt:lpstr>
      <vt:lpstr>Mini, mikro, nano</vt:lpstr>
      <vt:lpstr>Četnost erupcí podle energie (Nogami 2012)</vt:lpstr>
      <vt:lpstr>Magnetické AC</vt:lpstr>
      <vt:lpstr>22 modelů koronálního ohřevu</vt:lpstr>
      <vt:lpstr>Mandrini et al. (2000) výsledky</vt:lpstr>
      <vt:lpstr>Tedy</vt:lpstr>
      <vt:lpstr>Sluneční vítr – počátky</vt:lpstr>
      <vt:lpstr>Pomalý/rychlý</vt:lpstr>
      <vt:lpstr>Switchbacks</vt:lpstr>
      <vt:lpstr>Klikatý magnetismus</vt:lpstr>
      <vt:lpstr>Switchbacks přímo pozorovány</vt:lpstr>
      <vt:lpstr>Alfvénův kritický povrch</vt:lpstr>
      <vt:lpstr>Heliosféra</vt:lpstr>
      <vt:lpstr>Struktura heliosféry</vt:lpstr>
      <vt:lpstr>Blízký prostor z hlediska vlivu Slunce</vt:lpstr>
      <vt:lpstr>Proudová vrstva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Koróna, sluneční vítr</dc:title>
  <dc:subject/>
  <dc:creator/>
  <cp:keywords/>
  <dc:description/>
  <cp:lastModifiedBy>Michal Švanda</cp:lastModifiedBy>
  <cp:revision>101</cp:revision>
  <cp:lastPrinted>1601-01-01T00:00:00Z</cp:lastPrinted>
  <dcterms:created xsi:type="dcterms:W3CDTF">2008-02-03T23:36:30Z</dcterms:created>
  <dcterms:modified xsi:type="dcterms:W3CDTF">2025-05-07T14:29:53Z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fo 1">
    <vt:lpwstr/>
  </property>
  <property fmtid="{D5CDD505-2E9C-101B-9397-08002B2CF9AE}" pid="3" name="Info 2">
    <vt:lpwstr/>
  </property>
  <property fmtid="{D5CDD505-2E9C-101B-9397-08002B2CF9AE}" pid="4" name="Info 3">
    <vt:lpwstr/>
  </property>
  <property fmtid="{D5CDD505-2E9C-101B-9397-08002B2CF9AE}" pid="5" name="Info 4">
    <vt:lpwstr/>
  </property>
</Properties>
</file>