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7" r:id="rId3"/>
    <p:sldId id="282" r:id="rId4"/>
    <p:sldId id="283" r:id="rId5"/>
    <p:sldId id="28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5" r:id="rId14"/>
    <p:sldId id="275" r:id="rId15"/>
    <p:sldId id="433" r:id="rId16"/>
    <p:sldId id="276" r:id="rId17"/>
    <p:sldId id="277" r:id="rId18"/>
    <p:sldId id="281" r:id="rId19"/>
    <p:sldId id="278" r:id="rId20"/>
    <p:sldId id="286" r:id="rId21"/>
    <p:sldId id="288" r:id="rId22"/>
    <p:sldId id="287" r:id="rId23"/>
    <p:sldId id="289" r:id="rId24"/>
    <p:sldId id="290" r:id="rId25"/>
    <p:sldId id="291" r:id="rId26"/>
    <p:sldId id="447" r:id="rId27"/>
    <p:sldId id="292" r:id="rId28"/>
    <p:sldId id="293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4" autoAdjust="0"/>
    <p:restoredTop sz="88163" autoAdjust="0"/>
  </p:normalViewPr>
  <p:slideViewPr>
    <p:cSldViewPr snapToGrid="0" snapToObjects="1">
      <p:cViewPr varScale="1">
        <p:scale>
          <a:sx n="112" d="100"/>
          <a:sy n="112" d="100"/>
        </p:scale>
        <p:origin x="20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3/11/25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/>
              <a:t>Sluneční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sz="32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200" b="1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endParaRPr lang="en-US" sz="2400" dirty="0"/>
          </a:p>
          <a:p>
            <a:pPr algn="r"/>
            <a:r>
              <a:rPr lang="en-US" sz="2400" dirty="0"/>
              <a:t>NAST001 </a:t>
            </a:r>
            <a:r>
              <a:rPr lang="en-US" sz="2400" dirty="0" err="1"/>
              <a:t>Sluneční</a:t>
            </a:r>
            <a:r>
              <a:rPr lang="en-US" sz="2400" dirty="0"/>
              <a:t> </a:t>
            </a:r>
            <a:r>
              <a:rPr lang="en-US" sz="2400" dirty="0" err="1"/>
              <a:t>fyzika</a:t>
            </a:r>
            <a:endParaRPr lang="en-US" sz="2400" dirty="0"/>
          </a:p>
          <a:p>
            <a:pPr algn="r"/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3666" y="1354019"/>
            <a:ext cx="2660027" cy="4922956"/>
          </a:xfrm>
        </p:spPr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HeII</a:t>
            </a:r>
            <a:r>
              <a:rPr lang="en-US" dirty="0"/>
              <a:t> </a:t>
            </a:r>
            <a:r>
              <a:rPr lang="en-US" sz="2000" dirty="0"/>
              <a:t>(30,4 nm)</a:t>
            </a:r>
          </a:p>
          <a:p>
            <a:r>
              <a:rPr lang="en-US" dirty="0"/>
              <a:t>T~30 000 K</a:t>
            </a:r>
          </a:p>
          <a:p>
            <a:endParaRPr lang="en-US" sz="2000" dirty="0"/>
          </a:p>
          <a:p>
            <a:r>
              <a:rPr lang="en-US" sz="2000" dirty="0" err="1"/>
              <a:t>Diskontinuita</a:t>
            </a:r>
            <a:r>
              <a:rPr lang="en-US" sz="2000" dirty="0"/>
              <a:t> v </a:t>
            </a:r>
            <a:r>
              <a:rPr lang="en-US" sz="2000" dirty="0" err="1"/>
              <a:t>teplotě</a:t>
            </a:r>
            <a:r>
              <a:rPr lang="en-US" sz="2000" dirty="0"/>
              <a:t> a </a:t>
            </a:r>
            <a:r>
              <a:rPr lang="en-US" sz="2000" dirty="0" err="1"/>
              <a:t>hustotě</a:t>
            </a:r>
            <a:endParaRPr lang="en-US" sz="2000" dirty="0"/>
          </a:p>
          <a:p>
            <a:pPr lvl="1"/>
            <a:r>
              <a:rPr lang="en-US" sz="2000" i="1" dirty="0"/>
              <a:t>P</a:t>
            </a:r>
            <a:r>
              <a:rPr lang="en-US" sz="2000" dirty="0"/>
              <a:t> ~ </a:t>
            </a:r>
            <a:r>
              <a:rPr lang="en-US" sz="2000" i="1" dirty="0" err="1"/>
              <a:t>ρT</a:t>
            </a:r>
            <a:endParaRPr lang="en-US" sz="2000" i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810" r="3704"/>
          <a:stretch/>
        </p:blipFill>
        <p:spPr>
          <a:xfrm>
            <a:off x="-917223" y="1114132"/>
            <a:ext cx="6604001" cy="63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Standardní</a:t>
            </a:r>
            <a:r>
              <a:rPr lang="en-US" dirty="0"/>
              <a:t> model </a:t>
            </a:r>
            <a:r>
              <a:rPr lang="en-US" dirty="0" err="1"/>
              <a:t>atmosféry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56" y="1354019"/>
            <a:ext cx="2674138" cy="4922956"/>
          </a:xfrm>
        </p:spPr>
        <p:txBody>
          <a:bodyPr/>
          <a:lstStyle/>
          <a:p>
            <a:r>
              <a:rPr lang="en-US" dirty="0"/>
              <a:t>VAL (1981)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0" y="1062128"/>
            <a:ext cx="5832239" cy="5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1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Protuberance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8444" y="1354019"/>
            <a:ext cx="2815250" cy="49229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Magnetic dip – </a:t>
            </a:r>
            <a:r>
              <a:rPr lang="en-US" dirty="0" err="1"/>
              <a:t>drží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vahou</a:t>
            </a:r>
            <a:endParaRPr lang="en-US" dirty="0"/>
          </a:p>
          <a:p>
            <a:r>
              <a:rPr lang="en-US" dirty="0" err="1"/>
              <a:t>Chladnější</a:t>
            </a:r>
            <a:r>
              <a:rPr lang="en-US" dirty="0"/>
              <a:t>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tepelné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 (</a:t>
            </a:r>
            <a:r>
              <a:rPr lang="en-US" dirty="0" err="1"/>
              <a:t>ztráty</a:t>
            </a:r>
            <a:r>
              <a:rPr lang="en-US" dirty="0"/>
              <a:t> s </a:t>
            </a:r>
            <a:r>
              <a:rPr lang="en-US" dirty="0" err="1"/>
              <a:t>kvadrátem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)</a:t>
            </a:r>
          </a:p>
          <a:p>
            <a:r>
              <a:rPr lang="en-US" dirty="0" err="1"/>
              <a:t>Standardní</a:t>
            </a:r>
            <a:r>
              <a:rPr lang="en-US" dirty="0"/>
              <a:t> model protuberance</a:t>
            </a:r>
            <a:endParaRPr lang="en-US" sz="2000" dirty="0"/>
          </a:p>
          <a:p>
            <a:pPr lvl="1"/>
            <a:r>
              <a:rPr lang="en-US" dirty="0"/>
              <a:t>„</a:t>
            </a:r>
            <a:r>
              <a:rPr lang="en-US" dirty="0" err="1"/>
              <a:t>Vypařování</a:t>
            </a:r>
            <a:r>
              <a:rPr lang="en-US" dirty="0"/>
              <a:t>“ </a:t>
            </a:r>
            <a:r>
              <a:rPr lang="en-US" dirty="0" err="1"/>
              <a:t>plazmatu</a:t>
            </a:r>
            <a:r>
              <a:rPr lang="en-US" dirty="0"/>
              <a:t> v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r>
              <a:rPr lang="en-US" dirty="0"/>
              <a:t>,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nahoru</a:t>
            </a:r>
            <a:r>
              <a:rPr lang="en-US" dirty="0"/>
              <a:t> </a:t>
            </a:r>
            <a:r>
              <a:rPr lang="en-US" dirty="0" err="1"/>
              <a:t>gradientem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uvnitř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smyčky</a:t>
            </a:r>
            <a:r>
              <a:rPr lang="en-US" dirty="0"/>
              <a:t> (</a:t>
            </a:r>
            <a:r>
              <a:rPr lang="en-US" dirty="0" err="1"/>
              <a:t>materiál</a:t>
            </a:r>
            <a:r>
              <a:rPr lang="en-US" dirty="0"/>
              <a:t> </a:t>
            </a:r>
            <a:r>
              <a:rPr lang="en-US" dirty="0" err="1"/>
              <a:t>teče</a:t>
            </a:r>
            <a:r>
              <a:rPr lang="en-US" dirty="0"/>
              <a:t> do </a:t>
            </a:r>
            <a:r>
              <a:rPr lang="en-US" dirty="0" err="1"/>
              <a:t>chladnějších</a:t>
            </a:r>
            <a:r>
              <a:rPr lang="en-US" dirty="0"/>
              <a:t> </a:t>
            </a:r>
            <a:r>
              <a:rPr lang="en-US" dirty="0" err="1"/>
              <a:t>částí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" y="1354019"/>
            <a:ext cx="5549661" cy="2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Protuberance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Chromosférický</a:t>
            </a:r>
            <a:r>
              <a:rPr lang="en-US" dirty="0"/>
              <a:t> </a:t>
            </a:r>
            <a:r>
              <a:rPr lang="en-US" dirty="0" err="1"/>
              <a:t>materiál</a:t>
            </a:r>
            <a:r>
              <a:rPr lang="en-US" dirty="0"/>
              <a:t> v </a:t>
            </a:r>
            <a:r>
              <a:rPr lang="en-US" dirty="0" err="1"/>
              <a:t>koróně</a:t>
            </a:r>
            <a:endParaRPr lang="en-US" dirty="0"/>
          </a:p>
          <a:p>
            <a:r>
              <a:rPr lang="en-US" dirty="0" err="1"/>
              <a:t>Klidné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~ 10-100 G</a:t>
            </a:r>
          </a:p>
          <a:p>
            <a:pPr lvl="1"/>
            <a:r>
              <a:rPr lang="en-US" dirty="0" err="1"/>
              <a:t>Kruhově</a:t>
            </a:r>
            <a:r>
              <a:rPr lang="en-US" dirty="0"/>
              <a:t> </a:t>
            </a:r>
            <a:r>
              <a:rPr lang="en-US" dirty="0" err="1"/>
              <a:t>polarizované</a:t>
            </a:r>
            <a:r>
              <a:rPr lang="en-US" dirty="0"/>
              <a:t> </a:t>
            </a:r>
            <a:r>
              <a:rPr lang="en-US" dirty="0" err="1"/>
              <a:t>světlo</a:t>
            </a:r>
            <a:endParaRPr lang="en-US" dirty="0"/>
          </a:p>
          <a:p>
            <a:r>
              <a:rPr lang="en-US" dirty="0" err="1"/>
              <a:t>Aktivní</a:t>
            </a:r>
            <a:endParaRPr lang="en-US" dirty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 &gt; 100 G</a:t>
            </a:r>
          </a:p>
          <a:p>
            <a:r>
              <a:rPr lang="en-US" dirty="0" err="1"/>
              <a:t>Typicky</a:t>
            </a:r>
            <a:endParaRPr lang="en-US" dirty="0"/>
          </a:p>
          <a:p>
            <a:pPr lvl="1"/>
            <a:r>
              <a:rPr lang="en-US" dirty="0" err="1"/>
              <a:t>Tloušťka</a:t>
            </a:r>
            <a:r>
              <a:rPr lang="en-US" dirty="0"/>
              <a:t> 5000 km</a:t>
            </a:r>
          </a:p>
          <a:p>
            <a:pPr lvl="1"/>
            <a:r>
              <a:rPr lang="en-US" dirty="0" err="1"/>
              <a:t>Výška</a:t>
            </a:r>
            <a:r>
              <a:rPr lang="en-US" dirty="0"/>
              <a:t> 50 000 km</a:t>
            </a:r>
          </a:p>
          <a:p>
            <a:pPr lvl="1"/>
            <a:r>
              <a:rPr lang="en-US" dirty="0" err="1"/>
              <a:t>Délka</a:t>
            </a:r>
            <a:r>
              <a:rPr lang="en-US" dirty="0"/>
              <a:t> 200 000 km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Rovnováha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tabuli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5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Filamenty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7778" y="1354019"/>
            <a:ext cx="2645916" cy="4922956"/>
          </a:xfrm>
        </p:spPr>
        <p:txBody>
          <a:bodyPr>
            <a:normAutofit/>
          </a:bodyPr>
          <a:lstStyle/>
          <a:p>
            <a:r>
              <a:rPr lang="en-US" dirty="0" err="1"/>
              <a:t>Formují</a:t>
            </a:r>
            <a:r>
              <a:rPr lang="en-US" dirty="0"/>
              <a:t> se </a:t>
            </a:r>
            <a:r>
              <a:rPr lang="en-US" dirty="0" err="1"/>
              <a:t>nad</a:t>
            </a:r>
            <a:r>
              <a:rPr lang="en-US" dirty="0"/>
              <a:t> PIL (polarity inversion line)</a:t>
            </a:r>
          </a:p>
          <a:p>
            <a:r>
              <a:rPr lang="en-US" dirty="0"/>
              <a:t>Mg. pole v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helikální</a:t>
            </a:r>
            <a:r>
              <a:rPr lang="en-US" dirty="0"/>
              <a:t> </a:t>
            </a:r>
            <a:r>
              <a:rPr lang="en-US" dirty="0" err="1"/>
              <a:t>strukturu</a:t>
            </a:r>
            <a:endParaRPr lang="en-US" dirty="0"/>
          </a:p>
          <a:p>
            <a:pPr lvl="1"/>
            <a:endParaRPr lang="en-US" dirty="0"/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dirty="0"/>
              <a:t>Filament = protuberance </a:t>
            </a:r>
            <a:r>
              <a:rPr lang="en-US" dirty="0" err="1"/>
              <a:t>promítnutá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disk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56" y="1371600"/>
            <a:ext cx="5563572" cy="40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A982-A090-4444-84BD-183AB5E6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</p:spPr>
        <p:txBody>
          <a:bodyPr anchor="ctr">
            <a:normAutofit/>
          </a:bodyPr>
          <a:lstStyle/>
          <a:p>
            <a:r>
              <a:rPr lang="en-CZ" dirty="0"/>
              <a:t>Protuberance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filamenty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02E55-0A37-2145-BE0C-72FB542CA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7593106" cy="877887"/>
          </a:xfrm>
        </p:spPr>
        <p:txBody>
          <a:bodyPr anchor="b">
            <a:normAutofit/>
          </a:bodyPr>
          <a:lstStyle/>
          <a:p>
            <a:r>
              <a:rPr lang="en-CZ" dirty="0"/>
              <a:t>Pozorování v H</a:t>
            </a:r>
            <a:r>
              <a:rPr lang="el-GR" dirty="0"/>
              <a:t>α</a:t>
            </a:r>
            <a:endParaRPr lang="en-CZ" dirty="0"/>
          </a:p>
        </p:txBody>
      </p:sp>
      <p:pic>
        <p:nvPicPr>
          <p:cNvPr id="5126" name="Picture 6" descr="No photo description available.">
            <a:extLst>
              <a:ext uri="{FF2B5EF4-FFF2-40B4-BE49-F238E27FC236}">
                <a16:creationId xmlns:a16="http://schemas.microsoft.com/office/drawing/2014/main" id="{7C5B63EE-B138-0B41-9C56-CC1DDE884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r="16164" b="-1"/>
          <a:stretch/>
        </p:blipFill>
        <p:spPr bwMode="auto">
          <a:xfrm>
            <a:off x="1120588" y="2351164"/>
            <a:ext cx="3566160" cy="392581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24" name="Picture 4" descr="Není k dispozici žádný popis fotky.">
            <a:extLst>
              <a:ext uri="{FF2B5EF4-FFF2-40B4-BE49-F238E27FC236}">
                <a16:creationId xmlns:a16="http://schemas.microsoft.com/office/drawing/2014/main" id="{42D54357-1369-A54C-A8A4-A98465085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r="12994" b="3"/>
          <a:stretch/>
        </p:blipFill>
        <p:spPr bwMode="auto">
          <a:xfrm>
            <a:off x="5147534" y="2351164"/>
            <a:ext cx="3566160" cy="392581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19361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</a:t>
            </a:r>
            <a:r>
              <a:rPr lang="en-US" dirty="0" err="1"/>
              <a:t>filamentu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183919"/>
            <a:ext cx="7943328" cy="52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23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Chromosférické</a:t>
            </a:r>
            <a:r>
              <a:rPr lang="en-US" dirty="0"/>
              <a:t> </a:t>
            </a:r>
            <a:r>
              <a:rPr lang="en-US" dirty="0" err="1"/>
              <a:t>struktury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175017"/>
            <a:ext cx="6832518" cy="54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Spikule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Výška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5000 km, </a:t>
            </a:r>
            <a:r>
              <a:rPr lang="en-US" dirty="0" err="1"/>
              <a:t>tloušťka</a:t>
            </a:r>
            <a:r>
              <a:rPr lang="en-US" dirty="0"/>
              <a:t>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500 km</a:t>
            </a:r>
          </a:p>
          <a:p>
            <a:pPr lvl="1"/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typy</a:t>
            </a:r>
            <a:endParaRPr lang="en-US" dirty="0"/>
          </a:p>
          <a:p>
            <a:r>
              <a:rPr lang="en-US" dirty="0" err="1"/>
              <a:t>Teplota</a:t>
            </a:r>
            <a:r>
              <a:rPr lang="en-US" dirty="0"/>
              <a:t> 10</a:t>
            </a:r>
            <a:r>
              <a:rPr lang="en-US" baseline="30000" dirty="0"/>
              <a:t>4</a:t>
            </a:r>
            <a:r>
              <a:rPr lang="en-US" dirty="0"/>
              <a:t> K, </a:t>
            </a:r>
            <a:r>
              <a:rPr lang="en-US" dirty="0" err="1"/>
              <a:t>hustota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3x10</a:t>
            </a:r>
            <a:r>
              <a:rPr lang="en-US" baseline="30000" dirty="0"/>
              <a:t>-10</a:t>
            </a:r>
            <a:r>
              <a:rPr lang="en-US" dirty="0"/>
              <a:t> kg/m</a:t>
            </a:r>
            <a:r>
              <a:rPr lang="en-US" baseline="30000" dirty="0"/>
              <a:t>3</a:t>
            </a:r>
          </a:p>
          <a:p>
            <a:r>
              <a:rPr lang="en-US" dirty="0" err="1"/>
              <a:t>Vertikální</a:t>
            </a:r>
            <a:r>
              <a:rPr lang="en-US" dirty="0"/>
              <a:t> </a:t>
            </a:r>
            <a:r>
              <a:rPr lang="en-US" dirty="0" err="1"/>
              <a:t>rychlosti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25 km/s</a:t>
            </a:r>
          </a:p>
          <a:p>
            <a:r>
              <a:rPr lang="en-US" dirty="0" err="1"/>
              <a:t>Totální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 100krát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slunečním</a:t>
            </a:r>
            <a:r>
              <a:rPr lang="en-US" dirty="0"/>
              <a:t> </a:t>
            </a:r>
            <a:r>
              <a:rPr lang="en-US" dirty="0" err="1"/>
              <a:t>větrem</a:t>
            </a:r>
            <a:r>
              <a:rPr lang="en-US" dirty="0"/>
              <a:t> – </a:t>
            </a:r>
            <a:r>
              <a:rPr lang="en-US" dirty="0" err="1"/>
              <a:t>zpětný</a:t>
            </a:r>
            <a:r>
              <a:rPr lang="en-US" dirty="0"/>
              <a:t> </a:t>
            </a:r>
            <a:r>
              <a:rPr lang="en-US" dirty="0" err="1"/>
              <a:t>tok</a:t>
            </a:r>
            <a:r>
              <a:rPr lang="en-US" dirty="0"/>
              <a:t>, </a:t>
            </a:r>
            <a:r>
              <a:rPr lang="en-US" dirty="0" err="1"/>
              <a:t>vlastnosti</a:t>
            </a:r>
            <a:r>
              <a:rPr lang="en-US" dirty="0"/>
              <a:t> </a:t>
            </a:r>
            <a:r>
              <a:rPr lang="en-US" dirty="0" err="1"/>
              <a:t>neznámé</a:t>
            </a:r>
            <a:endParaRPr lang="en-US" dirty="0"/>
          </a:p>
          <a:p>
            <a:r>
              <a:rPr lang="en-US" dirty="0" err="1"/>
              <a:t>Životnost</a:t>
            </a:r>
            <a:r>
              <a:rPr lang="en-US" dirty="0"/>
              <a:t> 5-10 </a:t>
            </a:r>
            <a:r>
              <a:rPr lang="en-US" dirty="0" err="1"/>
              <a:t>minut</a:t>
            </a:r>
            <a:endParaRPr lang="en-US" dirty="0"/>
          </a:p>
          <a:p>
            <a:r>
              <a:rPr lang="en-US" dirty="0" err="1"/>
              <a:t>Makrospikule</a:t>
            </a:r>
            <a:endParaRPr lang="en-US" dirty="0"/>
          </a:p>
          <a:p>
            <a:pPr lvl="1"/>
            <a:r>
              <a:rPr lang="en-US" dirty="0"/>
              <a:t>V </a:t>
            </a:r>
            <a:r>
              <a:rPr lang="en-US" dirty="0" err="1"/>
              <a:t>polárních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endParaRPr lang="en-US" dirty="0"/>
          </a:p>
          <a:p>
            <a:pPr lvl="1"/>
            <a:r>
              <a:rPr lang="en-US" dirty="0" err="1"/>
              <a:t>Délka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20 000 km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139" r="51959"/>
          <a:stretch/>
        </p:blipFill>
        <p:spPr/>
      </p:pic>
    </p:spTree>
    <p:extLst>
      <p:ext uri="{BB962C8B-B14F-4D97-AF65-F5344CB8AC3E}">
        <p14:creationId xmlns:p14="http://schemas.microsoft.com/office/powerpoint/2010/main" val="199818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Spikule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28FE34-5B86-AB41-977B-BE6B316A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89" y="1090927"/>
            <a:ext cx="5619345" cy="561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43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vrstvy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Fotosféra</a:t>
            </a:r>
            <a:endParaRPr lang="en-US" sz="22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300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 o </a:t>
            </a:r>
            <a:r>
              <a:rPr lang="en-US" dirty="0" err="1"/>
              <a:t>řád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opacity</a:t>
            </a:r>
            <a:endParaRPr lang="en-US" sz="2400" dirty="0"/>
          </a:p>
          <a:p>
            <a:pPr lvl="2"/>
            <a:r>
              <a:rPr lang="en-US" dirty="0" err="1"/>
              <a:t>Teplotní</a:t>
            </a:r>
            <a:r>
              <a:rPr lang="en-US" dirty="0"/>
              <a:t> minimum</a:t>
            </a:r>
            <a:endParaRPr lang="en-US" sz="2400" dirty="0"/>
          </a:p>
          <a:p>
            <a:r>
              <a:rPr lang="en-US" dirty="0" err="1"/>
              <a:t>Chromosféra</a:t>
            </a:r>
            <a:endParaRPr lang="en-US" sz="2200" dirty="0"/>
          </a:p>
          <a:p>
            <a:pPr lvl="2"/>
            <a:r>
              <a:rPr lang="en-US" dirty="0" err="1"/>
              <a:t>Není</a:t>
            </a:r>
            <a:r>
              <a:rPr lang="en-US" dirty="0"/>
              <a:t> v LTE</a:t>
            </a:r>
            <a:endParaRPr lang="en-US" sz="24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2500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/>
              <a:t>T~10 000 K (do </a:t>
            </a:r>
            <a:r>
              <a:rPr lang="en-US" dirty="0" err="1"/>
              <a:t>cca</a:t>
            </a:r>
            <a:r>
              <a:rPr lang="en-US" dirty="0"/>
              <a:t> 25 000 K)</a:t>
            </a:r>
            <a:endParaRPr lang="en-US" sz="2400" dirty="0"/>
          </a:p>
          <a:p>
            <a:r>
              <a:rPr lang="en-US" dirty="0"/>
              <a:t>(</a:t>
            </a:r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r>
              <a:rPr lang="en-US" dirty="0"/>
              <a:t>)</a:t>
            </a:r>
            <a:endParaRPr lang="en-US" sz="2200" dirty="0"/>
          </a:p>
          <a:p>
            <a:r>
              <a:rPr lang="en-US" dirty="0" err="1"/>
              <a:t>Koróna</a:t>
            </a:r>
            <a:endParaRPr lang="en-US" sz="2200" dirty="0"/>
          </a:p>
          <a:p>
            <a:pPr lvl="2"/>
            <a:r>
              <a:rPr lang="en-US" dirty="0" err="1"/>
              <a:t>Řídká</a:t>
            </a:r>
            <a:r>
              <a:rPr lang="en-US" dirty="0"/>
              <a:t>, </a:t>
            </a:r>
            <a:r>
              <a:rPr lang="en-US" dirty="0" err="1"/>
              <a:t>rozpíná</a:t>
            </a:r>
            <a:r>
              <a:rPr lang="en-US" dirty="0"/>
              <a:t> se do </a:t>
            </a:r>
            <a:r>
              <a:rPr lang="en-US" dirty="0" err="1"/>
              <a:t>meziplanetárního</a:t>
            </a:r>
            <a:r>
              <a:rPr lang="en-US" dirty="0"/>
              <a:t> </a:t>
            </a:r>
            <a:r>
              <a:rPr lang="en-US" dirty="0" err="1"/>
              <a:t>prostoru</a:t>
            </a:r>
            <a:endParaRPr lang="en-US" sz="2400" dirty="0"/>
          </a:p>
          <a:p>
            <a:pPr lvl="2"/>
            <a:r>
              <a:rPr lang="en-US" dirty="0"/>
              <a:t>T~2 MK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50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</p:spTree>
    <p:extLst>
      <p:ext uri="{BB962C8B-B14F-4D97-AF65-F5344CB8AC3E}">
        <p14:creationId xmlns:p14="http://schemas.microsoft.com/office/powerpoint/2010/main" val="1124390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4789" y="2568043"/>
            <a:ext cx="3307330" cy="2247424"/>
          </a:xfrm>
          <a:prstGeom prst="wedgeRoundRectCallout">
            <a:avLst>
              <a:gd name="adj1" fmla="val -49103"/>
              <a:gd name="adj2" fmla="val 6393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Konvektivní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pohyby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granulace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nejvýznačnější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r>
              <a:rPr lang="en-US" dirty="0">
                <a:latin typeface="Arial"/>
                <a:cs typeface="Arial"/>
              </a:rPr>
              <a:t>β&gt;1</a:t>
            </a:r>
          </a:p>
          <a:p>
            <a:r>
              <a:rPr lang="en-US" dirty="0" err="1">
                <a:latin typeface="Arial"/>
                <a:cs typeface="Arial"/>
              </a:rPr>
              <a:t>Velkorozměrová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redistribuce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polí</a:t>
            </a:r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Horizontální</a:t>
            </a:r>
            <a:r>
              <a:rPr lang="en-US" dirty="0">
                <a:latin typeface="Arial"/>
                <a:cs typeface="Arial"/>
              </a:rPr>
              <a:t> pole </a:t>
            </a:r>
            <a:r>
              <a:rPr lang="en-US" dirty="0" err="1">
                <a:latin typeface="Arial"/>
                <a:cs typeface="Arial"/>
              </a:rPr>
              <a:t>uvnitř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418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1034" y="1436521"/>
            <a:ext cx="3307330" cy="2860358"/>
          </a:xfrm>
          <a:prstGeom prst="wedgeRoundRectCallout">
            <a:avLst>
              <a:gd name="adj1" fmla="val -67669"/>
              <a:gd name="adj2" fmla="val 5340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Reverzní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granulace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Adiabatická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expanze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centry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Adiabatická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komprese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mezigranulárními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prostory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Mezigranulární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prostory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jasnější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větší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hustota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teplota</a:t>
            </a:r>
            <a:r>
              <a:rPr lang="en-US" dirty="0">
                <a:latin typeface="Arial"/>
                <a:cs typeface="Arial"/>
              </a:rPr>
              <a:t>) </a:t>
            </a:r>
            <a:r>
              <a:rPr lang="en-US" dirty="0" err="1">
                <a:latin typeface="Arial"/>
                <a:cs typeface="Arial"/>
              </a:rPr>
              <a:t>než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granulární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529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637" y="1464434"/>
            <a:ext cx="3307330" cy="4830605"/>
          </a:xfrm>
          <a:prstGeom prst="wedgeRoundRectCallout">
            <a:avLst>
              <a:gd name="adj1" fmla="val 102459"/>
              <a:gd name="adj2" fmla="val -2475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Canopy domain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Tvořena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velkorozměrovými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poli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“</a:t>
            </a:r>
            <a:r>
              <a:rPr lang="en-US" dirty="0" err="1">
                <a:latin typeface="Arial"/>
                <a:cs typeface="Arial"/>
              </a:rPr>
              <a:t>Pravá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chromosféra</a:t>
            </a:r>
            <a:r>
              <a:rPr lang="en-US" dirty="0">
                <a:latin typeface="Arial"/>
                <a:cs typeface="Arial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/>
                <a:cs typeface="Arial"/>
              </a:rPr>
              <a:t>MHD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excitované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níže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Fibrily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chladné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</a:t>
            </a:r>
            <a:r>
              <a:rPr lang="en-US" dirty="0">
                <a:latin typeface="Arial"/>
                <a:cs typeface="Arial"/>
              </a:rPr>
              <a:t> v </a:t>
            </a:r>
            <a:r>
              <a:rPr lang="en-US" dirty="0" err="1">
                <a:latin typeface="Arial"/>
                <a:cs typeface="Arial"/>
              </a:rPr>
              <a:t>rozpínajícím</a:t>
            </a:r>
            <a:r>
              <a:rPr lang="en-US" dirty="0">
                <a:latin typeface="Arial"/>
                <a:cs typeface="Arial"/>
              </a:rPr>
              <a:t> se </a:t>
            </a:r>
            <a:r>
              <a:rPr lang="en-US" dirty="0" err="1">
                <a:latin typeface="Arial"/>
                <a:cs typeface="Arial"/>
              </a:rPr>
              <a:t>magnetickém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poli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možná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důsledek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interakce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unikajících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oscilací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konvekce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fotosféry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Ekvipartiční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vrstva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i="1" dirty="0" err="1">
                <a:latin typeface="Arial"/>
                <a:cs typeface="Arial"/>
              </a:rPr>
              <a:t>c</a:t>
            </a:r>
            <a:r>
              <a:rPr lang="en-US" baseline="-25000" dirty="0" err="1">
                <a:latin typeface="Arial"/>
                <a:cs typeface="Arial"/>
              </a:rPr>
              <a:t>S</a:t>
            </a:r>
            <a:r>
              <a:rPr lang="en-US" dirty="0">
                <a:latin typeface="Arial"/>
                <a:cs typeface="Arial"/>
              </a:rPr>
              <a:t>=</a:t>
            </a:r>
            <a:r>
              <a:rPr lang="en-US" i="1" dirty="0" err="1">
                <a:latin typeface="Arial"/>
                <a:cs typeface="Arial"/>
              </a:rPr>
              <a:t>c</a:t>
            </a:r>
            <a:r>
              <a:rPr lang="en-US" baseline="-25000" dirty="0" err="1">
                <a:latin typeface="Arial"/>
                <a:cs typeface="Arial"/>
              </a:rPr>
              <a:t>A</a:t>
            </a:r>
            <a:r>
              <a:rPr lang="en-US" dirty="0">
                <a:latin typeface="Arial"/>
                <a:cs typeface="Arial"/>
              </a:rPr>
              <a:t>) – </a:t>
            </a:r>
            <a:r>
              <a:rPr lang="en-US" dirty="0" err="1">
                <a:latin typeface="Arial"/>
                <a:cs typeface="Arial"/>
              </a:rPr>
              <a:t>konverze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863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634490"/>
          </a:xfrm>
          <a:prstGeom prst="wedgeRoundRectCallout">
            <a:avLst>
              <a:gd name="adj1" fmla="val 21339"/>
              <a:gd name="adj2" fmla="val -12981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Spikule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Typ</a:t>
            </a:r>
            <a:r>
              <a:rPr lang="en-US" dirty="0">
                <a:latin typeface="Arial"/>
                <a:cs typeface="Arial"/>
              </a:rPr>
              <a:t> I: </a:t>
            </a:r>
            <a:r>
              <a:rPr lang="en-US" dirty="0" err="1">
                <a:latin typeface="Arial"/>
                <a:cs typeface="Arial"/>
              </a:rPr>
              <a:t>výsledek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poruchami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fotosféře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např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zvukovými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r>
              <a:rPr lang="en-US" dirty="0">
                <a:latin typeface="Arial"/>
                <a:cs typeface="Arial"/>
              </a:rPr>
              <a:t>) – </a:t>
            </a:r>
            <a:r>
              <a:rPr lang="en-US" dirty="0" err="1">
                <a:latin typeface="Arial"/>
                <a:cs typeface="Arial"/>
              </a:rPr>
              <a:t>propagace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podél</a:t>
            </a:r>
            <a:r>
              <a:rPr lang="en-US" dirty="0">
                <a:latin typeface="Arial"/>
                <a:cs typeface="Arial"/>
              </a:rPr>
              <a:t> pole z </a:t>
            </a:r>
            <a:r>
              <a:rPr lang="en-US" dirty="0" err="1">
                <a:latin typeface="Arial"/>
                <a:cs typeface="Arial"/>
              </a:rPr>
              <a:t>fotosféry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horní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vrstev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Typ</a:t>
            </a:r>
            <a:r>
              <a:rPr lang="en-US" dirty="0">
                <a:latin typeface="Arial"/>
                <a:cs typeface="Arial"/>
              </a:rPr>
              <a:t> II: </a:t>
            </a:r>
            <a:r>
              <a:rPr lang="en-US" dirty="0" err="1">
                <a:latin typeface="Arial"/>
                <a:cs typeface="Arial"/>
              </a:rPr>
              <a:t>tenčí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dynamičtější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proměnnější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rychlejší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pravděpodobně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důsledky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rekonexních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procesů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Souvislost</a:t>
            </a:r>
            <a:r>
              <a:rPr lang="en-US" dirty="0">
                <a:latin typeface="Arial"/>
                <a:cs typeface="Arial"/>
              </a:rPr>
              <a:t> s </a:t>
            </a:r>
            <a:r>
              <a:rPr lang="en-US" dirty="0" err="1">
                <a:latin typeface="Arial"/>
                <a:cs typeface="Arial"/>
              </a:rPr>
              <a:t>Alfvénovými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585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021556"/>
          </a:xfrm>
          <a:prstGeom prst="wedgeRoundRectCallout">
            <a:avLst>
              <a:gd name="adj1" fmla="val -2784"/>
              <a:gd name="adj2" fmla="val -29102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Koronální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mech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Výtrysky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horkého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plazmatu</a:t>
            </a:r>
            <a:r>
              <a:rPr lang="en-US" dirty="0">
                <a:latin typeface="Arial"/>
                <a:cs typeface="Arial"/>
              </a:rPr>
              <a:t>, ne </a:t>
            </a:r>
            <a:r>
              <a:rPr lang="en-US" dirty="0" err="1">
                <a:latin typeface="Arial"/>
                <a:cs typeface="Arial"/>
              </a:rPr>
              <a:t>nutně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nejsilnějším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polem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fotosféře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Obvykle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spojení</a:t>
            </a:r>
            <a:r>
              <a:rPr lang="en-US" dirty="0">
                <a:latin typeface="Arial"/>
                <a:cs typeface="Arial"/>
              </a:rPr>
              <a:t> s </a:t>
            </a:r>
            <a:r>
              <a:rPr lang="en-US" dirty="0" err="1">
                <a:latin typeface="Arial"/>
                <a:cs typeface="Arial"/>
              </a:rPr>
              <a:t>aktivní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oblastí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774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7631-E613-671E-4CE3-CC8223029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Koronální mech a déšť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E377-8982-4C49-C9DE-61416DDF3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119" y="5362573"/>
            <a:ext cx="8092804" cy="914401"/>
          </a:xfrm>
        </p:spPr>
        <p:txBody>
          <a:bodyPr>
            <a:normAutofit fontScale="92500" lnSpcReduction="20000"/>
          </a:bodyPr>
          <a:lstStyle/>
          <a:p>
            <a:r>
              <a:rPr lang="en-CZ" dirty="0"/>
              <a:t>17. 3. 2022, EUI celodiskový (FSI) + vysoké rozlišení (HRI</a:t>
            </a:r>
            <a:r>
              <a:rPr lang="en-CZ" baseline="-25000" dirty="0"/>
              <a:t>EUV</a:t>
            </a:r>
            <a:r>
              <a:rPr lang="en-CZ" dirty="0"/>
              <a:t>)</a:t>
            </a:r>
          </a:p>
          <a:p>
            <a:pPr lvl="1"/>
            <a:r>
              <a:rPr lang="en-CZ" dirty="0"/>
              <a:t>Koronální déšť = přechlazené plazma padá dolů</a:t>
            </a:r>
          </a:p>
          <a:p>
            <a:pPr lvl="1"/>
            <a:r>
              <a:rPr lang="en-CZ" dirty="0"/>
              <a:t>Koronální mech = krajkovitá struktura obvykle u pat smyček</a:t>
            </a:r>
          </a:p>
        </p:txBody>
      </p:sp>
      <p:pic>
        <p:nvPicPr>
          <p:cNvPr id="5" name="2205_042_AR_EN.mp4" descr="2205_042_AR_EN.mp4">
            <a:hlinkClick r:id="" action="ppaction://media"/>
            <a:extLst>
              <a:ext uri="{FF2B5EF4-FFF2-40B4-BE49-F238E27FC236}">
                <a16:creationId xmlns:a16="http://schemas.microsoft.com/office/drawing/2014/main" id="{00FC4AAD-638A-4563-C29D-60067ECA438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119" y="1250139"/>
            <a:ext cx="6829883" cy="3840670"/>
          </a:xfrm>
        </p:spPr>
      </p:pic>
    </p:spTree>
    <p:extLst>
      <p:ext uri="{BB962C8B-B14F-4D97-AF65-F5344CB8AC3E}">
        <p14:creationId xmlns:p14="http://schemas.microsoft.com/office/powerpoint/2010/main" val="7151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550" y="1062128"/>
            <a:ext cx="3558519" cy="5422107"/>
          </a:xfrm>
          <a:prstGeom prst="wedgeRoundRectCallout">
            <a:avLst>
              <a:gd name="adj1" fmla="val 87583"/>
              <a:gd name="adj2" fmla="val -2902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/>
                <a:cs typeface="Arial"/>
              </a:rPr>
              <a:t>Subcanopy</a:t>
            </a:r>
            <a:r>
              <a:rPr lang="en-US" b="1" dirty="0">
                <a:latin typeface="Arial"/>
                <a:cs typeface="Arial"/>
              </a:rPr>
              <a:t> domain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Slabé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magnetické</a:t>
            </a:r>
            <a:r>
              <a:rPr lang="en-US" dirty="0">
                <a:latin typeface="Arial"/>
                <a:cs typeface="Arial"/>
              </a:rPr>
              <a:t> pole, β&gt;1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Granulace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dominantní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jev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odpovědný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za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strukturu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intragranule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silná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horizontální</a:t>
            </a:r>
            <a:r>
              <a:rPr lang="en-US" dirty="0">
                <a:latin typeface="Arial"/>
                <a:cs typeface="Arial"/>
              </a:rPr>
              <a:t> pole, </a:t>
            </a:r>
            <a:r>
              <a:rPr lang="en-US" dirty="0" err="1">
                <a:latin typeface="Arial"/>
                <a:cs typeface="Arial"/>
              </a:rPr>
              <a:t>formují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vrchlíky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Dynamická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Reverzní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granulace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Přechod</a:t>
            </a:r>
            <a:r>
              <a:rPr lang="en-US" dirty="0">
                <a:latin typeface="Arial"/>
                <a:cs typeface="Arial"/>
              </a:rPr>
              <a:t> z </a:t>
            </a:r>
            <a:r>
              <a:rPr lang="en-US" dirty="0" err="1">
                <a:latin typeface="Arial"/>
                <a:cs typeface="Arial"/>
              </a:rPr>
              <a:t>konvekcí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vrstvy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vrstvy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dominované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 err="1">
                <a:latin typeface="Arial"/>
                <a:cs typeface="Arial"/>
              </a:rPr>
              <a:t>Fluktosféra</a:t>
            </a:r>
            <a:r>
              <a:rPr lang="en-US" b="1" dirty="0">
                <a:latin typeface="Arial"/>
                <a:cs typeface="Arial"/>
              </a:rPr>
              <a:t> (=</a:t>
            </a:r>
            <a:r>
              <a:rPr lang="en-US" b="1" dirty="0" err="1">
                <a:latin typeface="Arial"/>
                <a:cs typeface="Arial"/>
              </a:rPr>
              <a:t>klapotisféra</a:t>
            </a:r>
            <a:r>
              <a:rPr lang="en-US" b="1" dirty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Dominovaná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rázovými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/>
                <a:cs typeface="Arial"/>
              </a:rPr>
              <a:t>Refrakce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konverze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ekvipartiční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vrstvě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90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Provázaná</a:t>
            </a:r>
            <a:r>
              <a:rPr lang="en-US" dirty="0"/>
              <a:t> </a:t>
            </a:r>
            <a:r>
              <a:rPr lang="en-US" dirty="0" err="1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Wedemeyer-Böhm</a:t>
            </a:r>
            <a:r>
              <a:rPr lang="en-US" dirty="0">
                <a:latin typeface="Arial"/>
                <a:cs typeface="Arial"/>
              </a:rPr>
              <a:t>: 2009, Space Sci. Rev. 144, 317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495" y="1055811"/>
            <a:ext cx="3558519" cy="408623"/>
          </a:xfrm>
          <a:prstGeom prst="wedgeRoundRectCallout">
            <a:avLst>
              <a:gd name="adj1" fmla="val -16338"/>
              <a:gd name="adj2" fmla="val 321576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Proudová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vrstva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err="1">
                <a:latin typeface="Arial"/>
                <a:cs typeface="Arial"/>
              </a:rPr>
              <a:t>rekonexe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5299" y="1062128"/>
            <a:ext cx="3558519" cy="1021556"/>
          </a:xfrm>
          <a:prstGeom prst="wedgeRoundRectCallout">
            <a:avLst>
              <a:gd name="adj1" fmla="val -62613"/>
              <a:gd name="adj2" fmla="val 5789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stlačují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ohřívají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plazma</a:t>
            </a:r>
            <a:r>
              <a:rPr lang="en-US" dirty="0">
                <a:latin typeface="Arial"/>
                <a:cs typeface="Arial"/>
              </a:rPr>
              <a:t> v </a:t>
            </a:r>
            <a:r>
              <a:rPr lang="en-US" dirty="0" err="1">
                <a:latin typeface="Arial"/>
                <a:cs typeface="Arial"/>
              </a:rPr>
              <a:t>oblasti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zužujícího</a:t>
            </a:r>
            <a:r>
              <a:rPr lang="en-US" dirty="0">
                <a:latin typeface="Arial"/>
                <a:cs typeface="Arial"/>
              </a:rPr>
              <a:t> se </a:t>
            </a:r>
            <a:r>
              <a:rPr lang="en-US" dirty="0" err="1">
                <a:latin typeface="Arial"/>
                <a:cs typeface="Arial"/>
              </a:rPr>
              <a:t>magnetického</a:t>
            </a:r>
            <a:r>
              <a:rPr lang="en-US" dirty="0">
                <a:latin typeface="Arial"/>
                <a:cs typeface="Arial"/>
              </a:rPr>
              <a:t> pole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409" y="3952217"/>
            <a:ext cx="3558519" cy="408623"/>
          </a:xfrm>
          <a:prstGeom prst="wedgeRoundRectCallout">
            <a:avLst>
              <a:gd name="adj1" fmla="val -1782"/>
              <a:gd name="adj2" fmla="val -231684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následují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siločáry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5481" y="4768397"/>
            <a:ext cx="3558519" cy="715089"/>
          </a:xfrm>
          <a:prstGeom prst="wedgeRoundRectCallout">
            <a:avLst>
              <a:gd name="adj1" fmla="val -5432"/>
              <a:gd name="adj2" fmla="val -308367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Rázové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vlny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tlačí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vrchlíky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stlačují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magnetické</a:t>
            </a:r>
            <a:r>
              <a:rPr lang="en-US" dirty="0">
                <a:latin typeface="Arial"/>
                <a:cs typeface="Arial"/>
              </a:rPr>
              <a:t> pole</a:t>
            </a:r>
          </a:p>
        </p:txBody>
      </p:sp>
    </p:spTree>
    <p:extLst>
      <p:ext uri="{BB962C8B-B14F-4D97-AF65-F5344CB8AC3E}">
        <p14:creationId xmlns:p14="http://schemas.microsoft.com/office/powerpoint/2010/main" val="3773627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Ponaučení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Atmosféru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vnímat</a:t>
            </a:r>
            <a:r>
              <a:rPr lang="en-US" dirty="0"/>
              <a:t> </a:t>
            </a:r>
            <a:r>
              <a:rPr lang="en-US" dirty="0" err="1"/>
              <a:t>jedině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celek</a:t>
            </a:r>
            <a:r>
              <a:rPr lang="en-US" dirty="0"/>
              <a:t>, </a:t>
            </a:r>
            <a:r>
              <a:rPr lang="en-US" dirty="0" err="1"/>
              <a:t>nikoli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vrstvách</a:t>
            </a:r>
            <a:endParaRPr lang="en-US" dirty="0"/>
          </a:p>
          <a:p>
            <a:pPr lvl="1"/>
            <a:r>
              <a:rPr lang="en-US" dirty="0"/>
              <a:t>S </a:t>
            </a:r>
            <a:r>
              <a:rPr lang="en-US" dirty="0" err="1"/>
              <a:t>fotosférou</a:t>
            </a:r>
            <a:r>
              <a:rPr lang="en-US" dirty="0"/>
              <a:t> se </a:t>
            </a:r>
            <a:r>
              <a:rPr lang="en-US" dirty="0" err="1"/>
              <a:t>takto</a:t>
            </a:r>
            <a:r>
              <a:rPr lang="en-US" dirty="0"/>
              <a:t>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zachází</a:t>
            </a:r>
            <a:r>
              <a:rPr lang="en-US" dirty="0"/>
              <a:t>, </a:t>
            </a:r>
            <a:r>
              <a:rPr lang="en-US" dirty="0" err="1"/>
              <a:t>avšak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z </a:t>
            </a:r>
            <a:r>
              <a:rPr lang="en-US" dirty="0" err="1"/>
              <a:t>modelů</a:t>
            </a:r>
            <a:r>
              <a:rPr lang="en-US" dirty="0"/>
              <a:t> </a:t>
            </a:r>
            <a:r>
              <a:rPr lang="en-US" dirty="0" err="1"/>
              <a:t>supergranulace</a:t>
            </a:r>
            <a:r>
              <a:rPr lang="en-US" dirty="0"/>
              <a:t> </a:t>
            </a:r>
            <a:r>
              <a:rPr lang="en-US" dirty="0" err="1"/>
              <a:t>předpokládá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konvektivní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je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selforganizaci</a:t>
            </a:r>
            <a:r>
              <a:rPr lang="en-US" dirty="0"/>
              <a:t> mg. pole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endParaRPr lang="en-US" dirty="0"/>
          </a:p>
          <a:p>
            <a:r>
              <a:rPr lang="en-US" dirty="0" err="1"/>
              <a:t>Statické</a:t>
            </a:r>
            <a:r>
              <a:rPr lang="en-US" dirty="0"/>
              <a:t> </a:t>
            </a:r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atmosféry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nepřesné</a:t>
            </a:r>
            <a:endParaRPr lang="en-US" dirty="0"/>
          </a:p>
          <a:p>
            <a:r>
              <a:rPr lang="en-US" dirty="0" err="1"/>
              <a:t>Náročné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výpočetní</a:t>
            </a:r>
            <a:r>
              <a:rPr lang="en-US" dirty="0"/>
              <a:t> </a:t>
            </a:r>
            <a:r>
              <a:rPr lang="en-US" dirty="0" err="1"/>
              <a:t>techniku</a:t>
            </a:r>
            <a:r>
              <a:rPr lang="en-US" dirty="0"/>
              <a:t> – </a:t>
            </a:r>
            <a:r>
              <a:rPr lang="en-US" dirty="0" err="1"/>
              <a:t>krátkých</a:t>
            </a:r>
            <a:r>
              <a:rPr lang="en-US" dirty="0"/>
              <a:t> </a:t>
            </a:r>
            <a:r>
              <a:rPr lang="en-US" dirty="0" err="1"/>
              <a:t>časový</a:t>
            </a:r>
            <a:r>
              <a:rPr lang="en-US" dirty="0"/>
              <a:t> </a:t>
            </a:r>
            <a:r>
              <a:rPr lang="en-US" dirty="0" err="1"/>
              <a:t>krok</a:t>
            </a:r>
            <a:r>
              <a:rPr lang="en-US" dirty="0"/>
              <a:t>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rázové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),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rozlišení</a:t>
            </a:r>
            <a:r>
              <a:rPr lang="en-US" dirty="0"/>
              <a:t>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elementy</a:t>
            </a:r>
            <a:r>
              <a:rPr lang="en-US" dirty="0"/>
              <a:t>), </a:t>
            </a:r>
            <a:r>
              <a:rPr lang="en-US" dirty="0" err="1"/>
              <a:t>velké</a:t>
            </a:r>
            <a:r>
              <a:rPr lang="en-US" dirty="0"/>
              <a:t> boxy (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škály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977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 </a:t>
            </a:r>
            <a:r>
              <a:rPr lang="en-US" dirty="0" err="1"/>
              <a:t>povrch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nevidíme</a:t>
            </a:r>
            <a:r>
              <a:rPr lang="en-US" dirty="0"/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Atmosféra</a:t>
            </a:r>
            <a:r>
              <a:rPr lang="en-US" dirty="0"/>
              <a:t> je </a:t>
            </a:r>
            <a:r>
              <a:rPr lang="en-US" dirty="0" err="1"/>
              <a:t>pozorovatelná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7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2" y="1056876"/>
            <a:ext cx="7169727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51652"/>
            <a:ext cx="4408872" cy="52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16" y="1060779"/>
            <a:ext cx="5667768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55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27332" y="1354019"/>
            <a:ext cx="1686361" cy="4922956"/>
          </a:xfrm>
        </p:spPr>
        <p:txBody>
          <a:bodyPr>
            <a:normAutofit/>
          </a:bodyPr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Balmerovy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– </a:t>
            </a:r>
            <a:r>
              <a:rPr lang="en-US" dirty="0" err="1"/>
              <a:t>růžová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zatmění</a:t>
            </a:r>
            <a:endParaRPr lang="en-US" dirty="0"/>
          </a:p>
          <a:p>
            <a:r>
              <a:rPr lang="en-US" dirty="0" err="1"/>
              <a:t>Dobře</a:t>
            </a:r>
            <a:r>
              <a:rPr lang="en-US" dirty="0"/>
              <a:t> </a:t>
            </a:r>
            <a:r>
              <a:rPr lang="en-US" dirty="0" err="1"/>
              <a:t>viditelná</a:t>
            </a:r>
            <a:r>
              <a:rPr lang="en-US" dirty="0"/>
              <a:t> v H-</a:t>
            </a:r>
            <a:r>
              <a:rPr lang="en-US" dirty="0" err="1"/>
              <a:t>alfa</a:t>
            </a:r>
            <a:r>
              <a:rPr lang="en-US" dirty="0"/>
              <a:t> </a:t>
            </a:r>
            <a:r>
              <a:rPr lang="en-US" dirty="0" err="1"/>
              <a:t>čáře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290" y="1193255"/>
            <a:ext cx="7557025" cy="56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Chromosféra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CaII</a:t>
            </a:r>
            <a:endParaRPr lang="en-US" sz="2000" dirty="0"/>
          </a:p>
          <a:p>
            <a:pPr lvl="2"/>
            <a:r>
              <a:rPr lang="en-US" dirty="0" err="1"/>
              <a:t>Vápníková</a:t>
            </a:r>
            <a:r>
              <a:rPr lang="en-US" dirty="0"/>
              <a:t> </a:t>
            </a:r>
            <a:r>
              <a:rPr lang="en-US" dirty="0" err="1"/>
              <a:t>mřížka</a:t>
            </a:r>
            <a:endParaRPr lang="en-US" sz="2400" dirty="0"/>
          </a:p>
          <a:p>
            <a:pPr lvl="2"/>
            <a:r>
              <a:rPr lang="en-US" dirty="0" err="1"/>
              <a:t>Označení</a:t>
            </a:r>
            <a:r>
              <a:rPr lang="en-US" dirty="0"/>
              <a:t> </a:t>
            </a:r>
            <a:r>
              <a:rPr lang="en-US" dirty="0" err="1"/>
              <a:t>koncentrovaných</a:t>
            </a:r>
            <a:r>
              <a:rPr lang="en-US" dirty="0"/>
              <a:t> </a:t>
            </a:r>
            <a:r>
              <a:rPr lang="en-US" dirty="0" err="1"/>
              <a:t>magnetických</a:t>
            </a:r>
            <a:r>
              <a:rPr lang="en-US" dirty="0"/>
              <a:t> </a:t>
            </a:r>
            <a:r>
              <a:rPr lang="en-US" dirty="0" err="1"/>
              <a:t>polí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74" t="3602" r="4724" b="8806"/>
          <a:stretch/>
        </p:blipFill>
        <p:spPr>
          <a:xfrm>
            <a:off x="-564444" y="1749778"/>
            <a:ext cx="5503333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88133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27931</TotalTime>
  <Words>747</Words>
  <Application>Microsoft Macintosh PowerPoint</Application>
  <PresentationFormat>On-screen Show (4:3)</PresentationFormat>
  <Paragraphs>137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Lucida Grande CE</vt:lpstr>
      <vt:lpstr>Wingdings 2</vt:lpstr>
      <vt:lpstr>Perception</vt:lpstr>
      <vt:lpstr>Sluneční atmosféra</vt:lpstr>
      <vt:lpstr>Tři vrstvy</vt:lpstr>
      <vt:lpstr>Pod povrch však nevidíme…</vt:lpstr>
      <vt:lpstr>Atmosféra je pozorovatelná</vt:lpstr>
      <vt:lpstr>…</vt:lpstr>
      <vt:lpstr>Fotosféra</vt:lpstr>
      <vt:lpstr>Fotosféra</vt:lpstr>
      <vt:lpstr>Chromosféra</vt:lpstr>
      <vt:lpstr>Chromosféra</vt:lpstr>
      <vt:lpstr>Přechodová vrstva</vt:lpstr>
      <vt:lpstr>Standardní model atmosféry</vt:lpstr>
      <vt:lpstr>Protuberance</vt:lpstr>
      <vt:lpstr>Protuberance </vt:lpstr>
      <vt:lpstr>Filamenty</vt:lpstr>
      <vt:lpstr>Protuberance i filamenty</vt:lpstr>
      <vt:lpstr>Model filamentu</vt:lpstr>
      <vt:lpstr>Chromosférické struktury</vt:lpstr>
      <vt:lpstr>Spikule</vt:lpstr>
      <vt:lpstr>Spikule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Koronální mech a déšť</vt:lpstr>
      <vt:lpstr>Provázaná atmosféra</vt:lpstr>
      <vt:lpstr>Provázaná atmosféra</vt:lpstr>
      <vt:lpstr>Ponaučení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246</cp:revision>
  <dcterms:created xsi:type="dcterms:W3CDTF">2012-01-05T14:21:50Z</dcterms:created>
  <dcterms:modified xsi:type="dcterms:W3CDTF">2025-03-11T07:15:35Z</dcterms:modified>
</cp:coreProperties>
</file>