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7" r:id="rId9"/>
    <p:sldId id="263" r:id="rId10"/>
    <p:sldId id="264" r:id="rId11"/>
    <p:sldId id="265" r:id="rId12"/>
    <p:sldId id="266" r:id="rId13"/>
    <p:sldId id="295" r:id="rId14"/>
    <p:sldId id="296" r:id="rId15"/>
    <p:sldId id="284" r:id="rId16"/>
    <p:sldId id="285" r:id="rId17"/>
    <p:sldId id="286" r:id="rId18"/>
    <p:sldId id="282" r:id="rId19"/>
    <p:sldId id="275" r:id="rId20"/>
    <p:sldId id="287" r:id="rId21"/>
    <p:sldId id="269" r:id="rId22"/>
    <p:sldId id="283" r:id="rId23"/>
    <p:sldId id="294" r:id="rId24"/>
    <p:sldId id="276" r:id="rId25"/>
    <p:sldId id="277" r:id="rId26"/>
    <p:sldId id="278" r:id="rId27"/>
    <p:sldId id="279" r:id="rId28"/>
    <p:sldId id="280" r:id="rId29"/>
    <p:sldId id="281" r:id="rId30"/>
  </p:sldIdLst>
  <p:sldSz cx="10080625" cy="7559675"/>
  <p:notesSz cx="7559675" cy="10691813"/>
  <p:defaultTextStyle>
    <a:defPPr>
      <a:defRPr lang="en-GB"/>
    </a:defPPr>
    <a:lvl1pPr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1pPr>
    <a:lvl2pPr marL="742873" indent="-285721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2pPr>
    <a:lvl3pPr marL="1142881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3pPr>
    <a:lvl4pPr marL="1600034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4pPr>
    <a:lvl5pPr marL="2057187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5pPr>
    <a:lvl6pPr marL="2285763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6pPr>
    <a:lvl7pPr marL="2742916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7pPr>
    <a:lvl8pPr marL="3200068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8pPr>
    <a:lvl9pPr marL="3657221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626"/>
  </p:normalViewPr>
  <p:slideViewPr>
    <p:cSldViewPr>
      <p:cViewPr varScale="1">
        <p:scale>
          <a:sx n="110" d="100"/>
          <a:sy n="110" d="100"/>
        </p:scale>
        <p:origin x="1416" y="16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06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873" indent="-285721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2881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034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187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8045"/>
            <a:ext cx="9828609" cy="967638"/>
          </a:xfrm>
        </p:spPr>
        <p:txBody>
          <a:bodyPr/>
          <a:lstStyle>
            <a:lvl1pPr>
              <a:defRPr b="1" i="0">
                <a:latin typeface="Lucida Grande CE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3345033"/>
            <a:ext cx="8820547" cy="421464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126" y="1388424"/>
            <a:ext cx="3778485" cy="550600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388423"/>
            <a:ext cx="5040313" cy="551608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marL="0" lv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8806546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33458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7278211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16516" y="1245123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316516" y="2898172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675" y="539751"/>
            <a:ext cx="4846638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0580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726" y="1331913"/>
            <a:ext cx="4062413" cy="5757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35538" y="1331913"/>
            <a:ext cx="4064000" cy="575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9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9611"/>
            <a:ext cx="9828609" cy="10079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6551718"/>
            <a:ext cx="8820547" cy="100795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00783" rIns="302352" bIns="100783" rtlCol="0" anchor="t" anchorCtr="0"/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42838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847"/>
            <a:ext cx="9828609" cy="2519892"/>
          </a:xfrm>
          <a:solidFill>
            <a:schemeClr val="tx2"/>
          </a:solidFill>
        </p:spPr>
        <p:txBody>
          <a:bodyPr vert="horz" lIns="1310190" tIns="50392" rIns="302352" bIns="50392" rtlCol="0" anchor="b" anchorCtr="0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2" y="6045765"/>
            <a:ext cx="8820547" cy="8567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ctr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076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4799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370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370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799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4799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6178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5605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799" y="1365285"/>
            <a:ext cx="3931444" cy="55539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200"/>
            </a:lvl6pPr>
            <a:lvl7pPr marL="2265888" indent="-379689">
              <a:defRPr sz="2200"/>
            </a:lvl7pPr>
            <a:lvl8pPr marL="2265888" indent="-379689">
              <a:defRPr sz="2200"/>
            </a:lvl8pPr>
            <a:lvl9pPr marL="2265888" indent="-379689"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237" y="1365285"/>
            <a:ext cx="3931444" cy="5539219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75" y="1423135"/>
            <a:ext cx="8390021" cy="548433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0249" y="7241190"/>
            <a:ext cx="504031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064" y="0"/>
            <a:ext cx="8818797" cy="2015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08064" y="7358085"/>
            <a:ext cx="8818797" cy="201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2844"/>
            <a:ext cx="9826860" cy="1007957"/>
          </a:xfrm>
          <a:prstGeom prst="rect">
            <a:avLst/>
          </a:prstGeo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xStyles>
    <p:titleStyle>
      <a:lvl1pPr marL="0" indent="0" algn="l" defTabSz="1007838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Lucida Grande CE"/>
          <a:ea typeface="+mj-ea"/>
          <a:cs typeface="Lucida Grande CE"/>
        </a:defRPr>
      </a:lvl1pPr>
    </p:titleStyle>
    <p:bodyStyle>
      <a:lvl1pPr marL="377940" indent="-377940" algn="l" defTabSz="1007838" rtl="0" eaLnBrk="1" latinLnBrk="0" hangingPunct="1">
        <a:spcBef>
          <a:spcPts val="2205"/>
        </a:spcBef>
        <a:buClr>
          <a:schemeClr val="accent1"/>
        </a:buClr>
        <a:buFont typeface="Wingdings 2" pitchFamily="18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55879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0818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511758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896697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265888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643827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23515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403205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0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</a:tabLst>
            </a:pPr>
            <a:r>
              <a:rPr lang="en-US"/>
              <a:t>Koróna, sluneční vítr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Lucida Grande CE"/>
                <a:cs typeface="Lucida Grande CE"/>
              </a:rPr>
              <a:t> </a:t>
            </a:r>
          </a:p>
          <a:p>
            <a:pPr algn="ctr"/>
            <a:endParaRPr lang="en-US" sz="3600" b="1" dirty="0">
              <a:latin typeface="Lucida Grande CE"/>
              <a:cs typeface="Lucida Grande CE"/>
            </a:endParaRPr>
          </a:p>
          <a:p>
            <a:pPr algn="ctr"/>
            <a:endParaRPr lang="en-US" dirty="0">
              <a:latin typeface="Lucida Grande CE"/>
              <a:cs typeface="Lucida Grande CE"/>
            </a:endParaRPr>
          </a:p>
          <a:p>
            <a:endParaRPr lang="en-US" dirty="0"/>
          </a:p>
          <a:p>
            <a:pPr algn="r"/>
            <a:r>
              <a:rPr lang="en-US" dirty="0"/>
              <a:t>Michal </a:t>
            </a:r>
            <a:r>
              <a:rPr lang="en-US" dirty="0" err="1"/>
              <a:t>Švanda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Zelená koronální čára respektuje 11letý cyklus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263153"/>
            <a:ext cx="8491538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LASCO@SoHO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800225"/>
            <a:ext cx="4319588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00225"/>
            <a:ext cx="4319588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TRACE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263650"/>
            <a:ext cx="3822700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7" y="3600451"/>
            <a:ext cx="479901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7634"/>
          <a:stretch/>
        </p:blipFill>
        <p:spPr>
          <a:xfrm>
            <a:off x="1007864" y="1259557"/>
            <a:ext cx="7839919" cy="579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7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11B5-3170-825B-5C21-DFBF31C8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Pseudoteplotní mapy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F9CE58A-967A-1EC7-6CBE-C6E3AD8FF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0" y="1721136"/>
            <a:ext cx="9164205" cy="515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93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Koronální</a:t>
            </a:r>
            <a:r>
              <a:rPr lang="en-US" dirty="0"/>
              <a:t> </a:t>
            </a:r>
            <a:r>
              <a:rPr lang="en-US" dirty="0" err="1"/>
              <a:t>ohřev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575" y="1423135"/>
            <a:ext cx="8390021" cy="5165014"/>
          </a:xfrm>
        </p:spPr>
        <p:txBody>
          <a:bodyPr/>
          <a:lstStyle/>
          <a:p>
            <a:r>
              <a:rPr lang="en-US" dirty="0" err="1"/>
              <a:t>Koróna</a:t>
            </a:r>
            <a:r>
              <a:rPr lang="en-US" dirty="0"/>
              <a:t> je </a:t>
            </a:r>
            <a:r>
              <a:rPr lang="en-US" dirty="0" err="1"/>
              <a:t>horká</a:t>
            </a:r>
            <a:r>
              <a:rPr lang="en-US" dirty="0"/>
              <a:t>, </a:t>
            </a:r>
            <a:r>
              <a:rPr lang="en-US" dirty="0" err="1"/>
              <a:t>fotosféra</a:t>
            </a:r>
            <a:r>
              <a:rPr lang="en-US" dirty="0"/>
              <a:t> </a:t>
            </a:r>
            <a:r>
              <a:rPr lang="en-US" dirty="0" err="1"/>
              <a:t>chladná</a:t>
            </a:r>
            <a:r>
              <a:rPr lang="en-US" dirty="0"/>
              <a:t>, </a:t>
            </a:r>
            <a:r>
              <a:rPr lang="en-US" dirty="0" err="1"/>
              <a:t>odporuje</a:t>
            </a:r>
            <a:r>
              <a:rPr lang="en-US" dirty="0"/>
              <a:t> 2. </a:t>
            </a:r>
            <a:r>
              <a:rPr lang="en-US" dirty="0" err="1"/>
              <a:t>termodynamické</a:t>
            </a:r>
            <a:r>
              <a:rPr lang="en-US" dirty="0"/>
              <a:t> </a:t>
            </a:r>
            <a:r>
              <a:rPr lang="en-US" dirty="0" err="1"/>
              <a:t>větě</a:t>
            </a:r>
            <a:endParaRPr lang="en-US" dirty="0"/>
          </a:p>
          <a:p>
            <a:r>
              <a:rPr lang="en-US" dirty="0"/>
              <a:t>Je </a:t>
            </a:r>
            <a:r>
              <a:rPr lang="en-US" dirty="0" err="1"/>
              <a:t>třeba</a:t>
            </a:r>
            <a:r>
              <a:rPr lang="en-US" dirty="0"/>
              <a:t> </a:t>
            </a:r>
            <a:r>
              <a:rPr lang="en-US" dirty="0" err="1"/>
              <a:t>koronální</a:t>
            </a:r>
            <a:r>
              <a:rPr lang="en-US" dirty="0"/>
              <a:t> </a:t>
            </a:r>
            <a:r>
              <a:rPr lang="en-US" dirty="0" err="1"/>
              <a:t>ohřev</a:t>
            </a:r>
            <a:r>
              <a:rPr lang="en-US" dirty="0"/>
              <a:t> – </a:t>
            </a:r>
            <a:r>
              <a:rPr lang="en-US" dirty="0" err="1"/>
              <a:t>cca</a:t>
            </a:r>
            <a:r>
              <a:rPr lang="en-US" dirty="0"/>
              <a:t> 1 kW/m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potřeba</a:t>
            </a:r>
            <a:r>
              <a:rPr lang="en-US" dirty="0"/>
              <a:t> (</a:t>
            </a:r>
            <a:r>
              <a:rPr lang="en-US" dirty="0" err="1"/>
              <a:t>více</a:t>
            </a:r>
            <a:r>
              <a:rPr lang="en-US" dirty="0"/>
              <a:t> v </a:t>
            </a:r>
            <a:r>
              <a:rPr lang="en-US" dirty="0" err="1"/>
              <a:t>aktivních</a:t>
            </a:r>
            <a:r>
              <a:rPr lang="en-US" dirty="0"/>
              <a:t> </a:t>
            </a:r>
            <a:r>
              <a:rPr lang="en-US" dirty="0" err="1"/>
              <a:t>oblastech</a:t>
            </a:r>
            <a:r>
              <a:rPr lang="en-US" dirty="0"/>
              <a:t>, </a:t>
            </a:r>
            <a:r>
              <a:rPr lang="en-US" dirty="0" err="1"/>
              <a:t>méně</a:t>
            </a:r>
            <a:r>
              <a:rPr lang="en-US" dirty="0"/>
              <a:t> v </a:t>
            </a:r>
            <a:r>
              <a:rPr lang="en-US" dirty="0" err="1"/>
              <a:t>koronálních</a:t>
            </a:r>
            <a:r>
              <a:rPr lang="en-US" dirty="0"/>
              <a:t> </a:t>
            </a:r>
            <a:r>
              <a:rPr lang="en-US" dirty="0" err="1"/>
              <a:t>děrách</a:t>
            </a:r>
            <a:r>
              <a:rPr lang="en-US" dirty="0"/>
              <a:t>)</a:t>
            </a:r>
          </a:p>
          <a:p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en-US" dirty="0" err="1"/>
              <a:t>modelů</a:t>
            </a:r>
            <a:endParaRPr lang="en-US" dirty="0"/>
          </a:p>
          <a:p>
            <a:pPr lvl="1"/>
            <a:r>
              <a:rPr lang="en-US" dirty="0" err="1"/>
              <a:t>Nemagnetické</a:t>
            </a:r>
            <a:r>
              <a:rPr lang="en-US" dirty="0"/>
              <a:t>: </a:t>
            </a:r>
            <a:r>
              <a:rPr lang="en-US" dirty="0" err="1"/>
              <a:t>disipace</a:t>
            </a:r>
            <a:r>
              <a:rPr lang="en-US" dirty="0"/>
              <a:t> </a:t>
            </a:r>
            <a:r>
              <a:rPr lang="en-US" dirty="0" err="1"/>
              <a:t>akustických</a:t>
            </a:r>
            <a:r>
              <a:rPr lang="en-US" dirty="0"/>
              <a:t> </a:t>
            </a:r>
            <a:r>
              <a:rPr lang="en-US" dirty="0" err="1"/>
              <a:t>vln</a:t>
            </a:r>
            <a:endParaRPr lang="en-US" dirty="0"/>
          </a:p>
          <a:p>
            <a:pPr lvl="1"/>
            <a:r>
              <a:rPr lang="en-US" dirty="0" err="1"/>
              <a:t>Magnetické</a:t>
            </a:r>
            <a:r>
              <a:rPr lang="en-US" dirty="0"/>
              <a:t> “</a:t>
            </a:r>
            <a:r>
              <a:rPr lang="en-US" dirty="0" err="1"/>
              <a:t>stejnosměrné</a:t>
            </a:r>
            <a:r>
              <a:rPr lang="en-US" dirty="0"/>
              <a:t>”: </a:t>
            </a:r>
            <a:r>
              <a:rPr lang="en-US" dirty="0" err="1"/>
              <a:t>disipace</a:t>
            </a:r>
            <a:r>
              <a:rPr lang="en-US" dirty="0"/>
              <a:t> el. </a:t>
            </a:r>
            <a:r>
              <a:rPr lang="en-US" dirty="0" err="1"/>
              <a:t>proudů</a:t>
            </a:r>
            <a:r>
              <a:rPr lang="en-US" dirty="0"/>
              <a:t>, </a:t>
            </a:r>
            <a:r>
              <a:rPr lang="en-US" dirty="0" err="1"/>
              <a:t>rekonexe</a:t>
            </a:r>
            <a:endParaRPr lang="en-US" dirty="0"/>
          </a:p>
          <a:p>
            <a:pPr lvl="1"/>
            <a:r>
              <a:rPr lang="en-US" dirty="0" err="1"/>
              <a:t>Magnetické</a:t>
            </a:r>
            <a:r>
              <a:rPr lang="en-US" dirty="0"/>
              <a:t> “</a:t>
            </a:r>
            <a:r>
              <a:rPr lang="en-US" dirty="0" err="1"/>
              <a:t>střídavé</a:t>
            </a:r>
            <a:r>
              <a:rPr lang="en-US" dirty="0"/>
              <a:t>”: </a:t>
            </a:r>
            <a:r>
              <a:rPr lang="en-US" dirty="0" err="1"/>
              <a:t>vlny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72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Nemagnetické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Povrchová</a:t>
            </a:r>
            <a:r>
              <a:rPr lang="en-US" dirty="0"/>
              <a:t> </a:t>
            </a:r>
            <a:r>
              <a:rPr lang="en-US" dirty="0" err="1"/>
              <a:t>konvekce</a:t>
            </a:r>
            <a:r>
              <a:rPr lang="en-US" dirty="0"/>
              <a:t> </a:t>
            </a:r>
            <a:r>
              <a:rPr lang="en-US" dirty="0" err="1"/>
              <a:t>vytváří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 </a:t>
            </a:r>
            <a:r>
              <a:rPr lang="en-US" dirty="0" err="1"/>
              <a:t>vln</a:t>
            </a:r>
            <a:endParaRPr lang="en-US" dirty="0"/>
          </a:p>
          <a:p>
            <a:r>
              <a:rPr lang="en-US" dirty="0" err="1"/>
              <a:t>Hustota</a:t>
            </a:r>
            <a:r>
              <a:rPr lang="en-US" dirty="0"/>
              <a:t> </a:t>
            </a:r>
            <a:r>
              <a:rPr lang="en-US" dirty="0" err="1"/>
              <a:t>materiálu</a:t>
            </a:r>
            <a:r>
              <a:rPr lang="en-US" dirty="0"/>
              <a:t> </a:t>
            </a:r>
            <a:r>
              <a:rPr lang="en-US" dirty="0" err="1"/>
              <a:t>klesá</a:t>
            </a:r>
            <a:r>
              <a:rPr lang="en-US" dirty="0"/>
              <a:t>,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amplituda</a:t>
            </a:r>
            <a:r>
              <a:rPr lang="en-US" dirty="0"/>
              <a:t> </a:t>
            </a:r>
            <a:r>
              <a:rPr lang="en-US" dirty="0" err="1"/>
              <a:t>vln</a:t>
            </a:r>
            <a:r>
              <a:rPr lang="en-US" dirty="0"/>
              <a:t> </a:t>
            </a:r>
            <a:r>
              <a:rPr lang="en-US" dirty="0" err="1"/>
              <a:t>narůstá</a:t>
            </a:r>
            <a:endParaRPr lang="en-US" dirty="0"/>
          </a:p>
          <a:p>
            <a:r>
              <a:rPr lang="en-US" dirty="0" err="1"/>
              <a:t>Vznikají</a:t>
            </a:r>
            <a:r>
              <a:rPr lang="en-US" dirty="0"/>
              <a:t> </a:t>
            </a:r>
            <a:r>
              <a:rPr lang="en-US" dirty="0" err="1"/>
              <a:t>rázové</a:t>
            </a:r>
            <a:r>
              <a:rPr lang="en-US" dirty="0"/>
              <a:t> </a:t>
            </a:r>
            <a:r>
              <a:rPr lang="en-US" dirty="0" err="1"/>
              <a:t>vlny</a:t>
            </a:r>
            <a:endParaRPr lang="en-US" dirty="0"/>
          </a:p>
          <a:p>
            <a:r>
              <a:rPr lang="en-US" dirty="0"/>
              <a:t>Ty se </a:t>
            </a:r>
            <a:r>
              <a:rPr lang="en-US" dirty="0" err="1"/>
              <a:t>rozpadají</a:t>
            </a:r>
            <a:r>
              <a:rPr lang="en-US" dirty="0"/>
              <a:t> </a:t>
            </a:r>
            <a:r>
              <a:rPr lang="en-US" dirty="0" err="1"/>
              <a:t>vysoko</a:t>
            </a:r>
            <a:r>
              <a:rPr lang="en-US" dirty="0"/>
              <a:t> v </a:t>
            </a:r>
            <a:r>
              <a:rPr lang="en-US" dirty="0" err="1"/>
              <a:t>atmosféře</a:t>
            </a:r>
            <a:r>
              <a:rPr lang="en-US" dirty="0"/>
              <a:t> – </a:t>
            </a:r>
            <a:r>
              <a:rPr lang="en-US" dirty="0" err="1"/>
              <a:t>ohřev</a:t>
            </a:r>
            <a:r>
              <a:rPr lang="en-US" dirty="0"/>
              <a:t> </a:t>
            </a:r>
            <a:r>
              <a:rPr lang="en-US" dirty="0" err="1"/>
              <a:t>koróny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mechanismus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vysvětlit</a:t>
            </a:r>
            <a:r>
              <a:rPr lang="en-US" dirty="0"/>
              <a:t> </a:t>
            </a:r>
            <a:r>
              <a:rPr lang="en-US" dirty="0" err="1"/>
              <a:t>ohřev</a:t>
            </a:r>
            <a:r>
              <a:rPr lang="en-US" dirty="0"/>
              <a:t> </a:t>
            </a:r>
            <a:r>
              <a:rPr lang="en-US" dirty="0" err="1"/>
              <a:t>chromosféry</a:t>
            </a:r>
            <a:r>
              <a:rPr lang="en-US" dirty="0"/>
              <a:t>, </a:t>
            </a:r>
            <a:r>
              <a:rPr lang="en-US" dirty="0" err="1"/>
              <a:t>ohřev</a:t>
            </a:r>
            <a:r>
              <a:rPr lang="en-US" dirty="0"/>
              <a:t> </a:t>
            </a:r>
            <a:r>
              <a:rPr lang="en-US" dirty="0" err="1"/>
              <a:t>koróny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spíše</a:t>
            </a:r>
            <a:r>
              <a:rPr lang="en-US" dirty="0"/>
              <a:t> ne (</a:t>
            </a:r>
            <a:r>
              <a:rPr lang="en-US" dirty="0" err="1"/>
              <a:t>vlny</a:t>
            </a:r>
            <a:r>
              <a:rPr lang="en-US" dirty="0"/>
              <a:t> </a:t>
            </a:r>
            <a:r>
              <a:rPr lang="en-US" dirty="0" err="1"/>
              <a:t>ztratí</a:t>
            </a:r>
            <a:r>
              <a:rPr lang="en-US" dirty="0"/>
              <a:t> </a:t>
            </a:r>
            <a:r>
              <a:rPr lang="en-US" dirty="0" err="1"/>
              <a:t>energii</a:t>
            </a:r>
            <a:r>
              <a:rPr lang="en-US" dirty="0"/>
              <a:t> v </a:t>
            </a:r>
            <a:r>
              <a:rPr lang="en-US" dirty="0" err="1"/>
              <a:t>chromosféře</a:t>
            </a:r>
            <a:r>
              <a:rPr lang="en-US" dirty="0"/>
              <a:t>, do </a:t>
            </a:r>
            <a:r>
              <a:rPr lang="en-US" dirty="0" err="1"/>
              <a:t>koróny</a:t>
            </a:r>
            <a:r>
              <a:rPr lang="en-US" dirty="0"/>
              <a:t> </a:t>
            </a:r>
            <a:r>
              <a:rPr lang="en-US" dirty="0" err="1"/>
              <a:t>pronikne</a:t>
            </a:r>
            <a:r>
              <a:rPr lang="en-US" dirty="0"/>
              <a:t> minimum)</a:t>
            </a:r>
          </a:p>
        </p:txBody>
      </p:sp>
    </p:spTree>
    <p:extLst>
      <p:ext uri="{BB962C8B-B14F-4D97-AF65-F5344CB8AC3E}">
        <p14:creationId xmlns:p14="http://schemas.microsoft.com/office/powerpoint/2010/main" val="3413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Magnetické</a:t>
            </a:r>
            <a:r>
              <a:rPr lang="en-US" dirty="0"/>
              <a:t> DC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Elektrické</a:t>
            </a:r>
            <a:r>
              <a:rPr lang="en-US" dirty="0"/>
              <a:t> </a:t>
            </a:r>
            <a:r>
              <a:rPr lang="en-US" dirty="0" err="1"/>
              <a:t>proudy</a:t>
            </a:r>
            <a:r>
              <a:rPr lang="en-US" dirty="0"/>
              <a:t> </a:t>
            </a:r>
            <a:r>
              <a:rPr lang="en-US" dirty="0" err="1"/>
              <a:t>podél</a:t>
            </a:r>
            <a:r>
              <a:rPr lang="en-US" dirty="0"/>
              <a:t> </a:t>
            </a:r>
            <a:r>
              <a:rPr lang="en-US" dirty="0" err="1"/>
              <a:t>smyček</a:t>
            </a:r>
            <a:r>
              <a:rPr lang="en-US" dirty="0"/>
              <a:t> </a:t>
            </a:r>
            <a:r>
              <a:rPr lang="en-US" dirty="0" err="1"/>
              <a:t>nesou</a:t>
            </a:r>
            <a:r>
              <a:rPr lang="en-US" dirty="0"/>
              <a:t> </a:t>
            </a:r>
            <a:r>
              <a:rPr lang="en-US" dirty="0" err="1"/>
              <a:t>energii</a:t>
            </a:r>
            <a:r>
              <a:rPr lang="en-US" dirty="0"/>
              <a:t>, </a:t>
            </a:r>
            <a:r>
              <a:rPr lang="en-US" dirty="0" err="1"/>
              <a:t>nepotenciálová</a:t>
            </a:r>
            <a:r>
              <a:rPr lang="en-US" dirty="0"/>
              <a:t> </a:t>
            </a:r>
            <a:r>
              <a:rPr lang="en-US" dirty="0" err="1"/>
              <a:t>část</a:t>
            </a:r>
            <a:r>
              <a:rPr lang="en-US" dirty="0"/>
              <a:t> </a:t>
            </a:r>
            <a:r>
              <a:rPr lang="en-US" dirty="0" err="1"/>
              <a:t>magnetického</a:t>
            </a:r>
            <a:r>
              <a:rPr lang="en-US" dirty="0"/>
              <a:t> pole </a:t>
            </a:r>
            <a:r>
              <a:rPr lang="en-US" dirty="0" err="1"/>
              <a:t>obsahuje</a:t>
            </a:r>
            <a:r>
              <a:rPr lang="en-US" dirty="0"/>
              <a:t> </a:t>
            </a:r>
            <a:r>
              <a:rPr lang="en-US" dirty="0" err="1"/>
              <a:t>energii</a:t>
            </a:r>
            <a:endParaRPr lang="en-US" dirty="0"/>
          </a:p>
          <a:p>
            <a:r>
              <a:rPr lang="en-US" dirty="0" err="1"/>
              <a:t>Rozpad</a:t>
            </a:r>
            <a:r>
              <a:rPr lang="en-US" dirty="0"/>
              <a:t> </a:t>
            </a:r>
            <a:r>
              <a:rPr lang="en-US" dirty="0" err="1"/>
              <a:t>Joulovým</a:t>
            </a:r>
            <a:r>
              <a:rPr lang="en-US" dirty="0"/>
              <a:t> </a:t>
            </a:r>
            <a:r>
              <a:rPr lang="en-US" dirty="0" err="1"/>
              <a:t>teplem</a:t>
            </a:r>
            <a:endParaRPr lang="en-US" dirty="0"/>
          </a:p>
          <a:p>
            <a:r>
              <a:rPr lang="en-US" dirty="0" err="1"/>
              <a:t>Rozpad</a:t>
            </a:r>
            <a:r>
              <a:rPr lang="en-US" dirty="0"/>
              <a:t> </a:t>
            </a:r>
            <a:r>
              <a:rPr lang="en-US" dirty="0" err="1"/>
              <a:t>rekonexemi</a:t>
            </a:r>
            <a:r>
              <a:rPr lang="en-US" dirty="0"/>
              <a:t> (</a:t>
            </a:r>
            <a:r>
              <a:rPr lang="en-US" dirty="0" err="1"/>
              <a:t>pomalé</a:t>
            </a:r>
            <a:r>
              <a:rPr lang="en-US" dirty="0"/>
              <a:t>, </a:t>
            </a:r>
            <a:r>
              <a:rPr lang="en-US" dirty="0" err="1"/>
              <a:t>nejsou</a:t>
            </a:r>
            <a:r>
              <a:rPr lang="en-US" dirty="0"/>
              <a:t> </a:t>
            </a:r>
            <a:r>
              <a:rPr lang="en-US" dirty="0" err="1"/>
              <a:t>vidět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erupce</a:t>
            </a:r>
            <a:r>
              <a:rPr lang="en-US" dirty="0"/>
              <a:t>)</a:t>
            </a:r>
          </a:p>
          <a:p>
            <a:r>
              <a:rPr lang="en-US" dirty="0" err="1"/>
              <a:t>Rozpad</a:t>
            </a:r>
            <a:r>
              <a:rPr lang="en-US" dirty="0"/>
              <a:t> </a:t>
            </a:r>
            <a:r>
              <a:rPr lang="en-US" dirty="0" err="1"/>
              <a:t>erupcemi</a:t>
            </a:r>
            <a:r>
              <a:rPr lang="en-US" dirty="0"/>
              <a:t> (</a:t>
            </a:r>
            <a:r>
              <a:rPr lang="en-US" dirty="0" err="1"/>
              <a:t>nano</a:t>
            </a:r>
            <a:r>
              <a:rPr lang="en-US" dirty="0"/>
              <a:t>-, </a:t>
            </a:r>
            <a:r>
              <a:rPr lang="en-US" dirty="0" err="1"/>
              <a:t>piko</a:t>
            </a:r>
            <a:r>
              <a:rPr lang="en-US" dirty="0"/>
              <a:t>-,…)</a:t>
            </a:r>
          </a:p>
        </p:txBody>
      </p:sp>
    </p:spTree>
    <p:extLst>
      <p:ext uri="{BB962C8B-B14F-4D97-AF65-F5344CB8AC3E}">
        <p14:creationId xmlns:p14="http://schemas.microsoft.com/office/powerpoint/2010/main" val="3118751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Mini, mikro, </a:t>
            </a:r>
            <a:r>
              <a:rPr lang="cs-CZ" dirty="0" err="1"/>
              <a:t>nano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erupce</a:t>
            </a:r>
            <a:endParaRPr lang="en-US" dirty="0"/>
          </a:p>
          <a:p>
            <a:pPr lvl="1"/>
            <a:r>
              <a:rPr lang="en-US" dirty="0"/>
              <a:t>E ~ 10</a:t>
            </a:r>
            <a:r>
              <a:rPr lang="en-US" baseline="30000" dirty="0"/>
              <a:t>23</a:t>
            </a:r>
            <a:r>
              <a:rPr lang="en-US" dirty="0"/>
              <a:t>-10</a:t>
            </a:r>
            <a:r>
              <a:rPr lang="en-US" baseline="30000" dirty="0"/>
              <a:t>26</a:t>
            </a:r>
            <a:r>
              <a:rPr lang="en-US" dirty="0"/>
              <a:t> J</a:t>
            </a:r>
          </a:p>
          <a:p>
            <a:pPr lvl="1"/>
            <a:r>
              <a:rPr lang="en-US" dirty="0"/>
              <a:t>T ~ 8-40 MK</a:t>
            </a:r>
          </a:p>
          <a:p>
            <a:pPr lvl="1"/>
            <a:r>
              <a:rPr lang="en-US" dirty="0"/>
              <a:t>n ~ 2-20×10</a:t>
            </a:r>
            <a:r>
              <a:rPr lang="en-US" baseline="30000" dirty="0"/>
              <a:t>16</a:t>
            </a:r>
            <a:r>
              <a:rPr lang="en-US" dirty="0"/>
              <a:t> m</a:t>
            </a:r>
            <a:r>
              <a:rPr lang="en-US" baseline="30000" dirty="0"/>
              <a:t>-3</a:t>
            </a:r>
          </a:p>
          <a:p>
            <a:r>
              <a:rPr lang="en-US" dirty="0"/>
              <a:t> </a:t>
            </a:r>
            <a:r>
              <a:rPr lang="en-US" dirty="0" err="1"/>
              <a:t>Mikro-erupce</a:t>
            </a:r>
            <a:endParaRPr lang="en-US" dirty="0"/>
          </a:p>
          <a:p>
            <a:pPr lvl="1"/>
            <a:r>
              <a:rPr lang="en-US" dirty="0"/>
              <a:t>E ~ 10</a:t>
            </a:r>
            <a:r>
              <a:rPr lang="en-US" baseline="30000" dirty="0"/>
              <a:t>20</a:t>
            </a:r>
            <a:r>
              <a:rPr lang="en-US" dirty="0"/>
              <a:t>-10</a:t>
            </a:r>
            <a:r>
              <a:rPr lang="en-US" baseline="30000" dirty="0"/>
              <a:t>23</a:t>
            </a:r>
            <a:r>
              <a:rPr lang="en-US" dirty="0"/>
              <a:t> J</a:t>
            </a:r>
          </a:p>
          <a:p>
            <a:pPr lvl="1"/>
            <a:r>
              <a:rPr lang="en-US" dirty="0"/>
              <a:t>T ~ 1-8 MK</a:t>
            </a:r>
          </a:p>
          <a:p>
            <a:pPr lvl="1"/>
            <a:r>
              <a:rPr lang="en-US" dirty="0"/>
              <a:t>n ~ 2-20×10</a:t>
            </a:r>
            <a:r>
              <a:rPr lang="en-US" baseline="30000" dirty="0"/>
              <a:t>15</a:t>
            </a:r>
            <a:r>
              <a:rPr lang="en-US" dirty="0"/>
              <a:t> m</a:t>
            </a:r>
            <a:r>
              <a:rPr lang="en-US" baseline="30000" dirty="0"/>
              <a:t>-3</a:t>
            </a:r>
          </a:p>
          <a:p>
            <a:r>
              <a:rPr lang="en-US" dirty="0"/>
              <a:t>Nano-</a:t>
            </a:r>
            <a:r>
              <a:rPr lang="en-US" dirty="0" err="1"/>
              <a:t>erupce</a:t>
            </a:r>
            <a:endParaRPr lang="en-US" dirty="0"/>
          </a:p>
          <a:p>
            <a:pPr lvl="1"/>
            <a:r>
              <a:rPr lang="en-US" dirty="0"/>
              <a:t>E ~ 10</a:t>
            </a:r>
            <a:r>
              <a:rPr lang="en-US" baseline="30000" dirty="0"/>
              <a:t>17</a:t>
            </a:r>
            <a:r>
              <a:rPr lang="en-US" dirty="0"/>
              <a:t>-10</a:t>
            </a:r>
            <a:r>
              <a:rPr lang="en-US" baseline="30000" dirty="0"/>
              <a:t>20</a:t>
            </a:r>
            <a:r>
              <a:rPr lang="en-US" dirty="0"/>
              <a:t> J</a:t>
            </a:r>
          </a:p>
          <a:p>
            <a:pPr lvl="1"/>
            <a:r>
              <a:rPr lang="en-US" dirty="0"/>
              <a:t>T ~ 1-2 MK</a:t>
            </a:r>
          </a:p>
          <a:p>
            <a:pPr lvl="1"/>
            <a:r>
              <a:rPr lang="en-US" dirty="0"/>
              <a:t>n ~ 2-20×10</a:t>
            </a:r>
            <a:r>
              <a:rPr lang="en-US" baseline="30000" dirty="0"/>
              <a:t>14</a:t>
            </a:r>
            <a:r>
              <a:rPr lang="en-US" dirty="0"/>
              <a:t> m</a:t>
            </a:r>
            <a:r>
              <a:rPr lang="en-US" baseline="30000" dirty="0"/>
              <a:t>-3</a:t>
            </a:r>
          </a:p>
          <a:p>
            <a:r>
              <a:rPr lang="en-US" dirty="0" err="1"/>
              <a:t>Piko-erupce</a:t>
            </a:r>
            <a:r>
              <a:rPr lang="en-US" dirty="0"/>
              <a:t>, </a:t>
            </a:r>
            <a:r>
              <a:rPr lang="en-US" dirty="0" err="1"/>
              <a:t>supererupce</a:t>
            </a:r>
            <a:r>
              <a:rPr lang="en-US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93376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Četnost erupcí podle energie (Nogami 2012)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219201"/>
            <a:ext cx="9224963" cy="613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Přechodová oblast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28116" y="1331913"/>
            <a:ext cx="4040188" cy="5759451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Změna teplotní režimu mezi chromosférou (10</a:t>
            </a:r>
            <a:r>
              <a:rPr lang="cs-CZ" baseline="33000" dirty="0"/>
              <a:t>4</a:t>
            </a:r>
            <a:r>
              <a:rPr lang="cs-CZ" dirty="0"/>
              <a:t> K) a korónou (10</a:t>
            </a:r>
            <a:r>
              <a:rPr lang="cs-CZ" baseline="33000" dirty="0"/>
              <a:t>6</a:t>
            </a:r>
            <a:r>
              <a:rPr lang="cs-CZ" dirty="0"/>
              <a:t> K)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Nehomogenní, pohyby (</a:t>
            </a:r>
            <a:r>
              <a:rPr lang="cs-CZ" dirty="0" err="1"/>
              <a:t>doppler</a:t>
            </a:r>
            <a:r>
              <a:rPr lang="cs-CZ" dirty="0"/>
              <a:t>-shift), vývoj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S výškou se nehomogenity stírají – rozpínající se trubice magnetického pole?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192339"/>
            <a:ext cx="4040188" cy="404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Magnetické</a:t>
            </a:r>
            <a:r>
              <a:rPr lang="en-US" dirty="0"/>
              <a:t> 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Magnetoakustické</a:t>
            </a:r>
            <a:r>
              <a:rPr lang="en-US" dirty="0"/>
              <a:t> a </a:t>
            </a:r>
            <a:r>
              <a:rPr lang="en-US" dirty="0" err="1"/>
              <a:t>Alfvénovy</a:t>
            </a:r>
            <a:r>
              <a:rPr lang="en-US" dirty="0"/>
              <a:t> </a:t>
            </a:r>
            <a:r>
              <a:rPr lang="en-US" dirty="0" err="1"/>
              <a:t>vlny</a:t>
            </a:r>
            <a:endParaRPr lang="en-US" dirty="0"/>
          </a:p>
          <a:p>
            <a:r>
              <a:rPr lang="en-US" b="1" dirty="0" err="1"/>
              <a:t>Problém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magnetoakustické</a:t>
            </a:r>
            <a:r>
              <a:rPr lang="en-US" dirty="0"/>
              <a:t> </a:t>
            </a:r>
            <a:r>
              <a:rPr lang="en-US" dirty="0" err="1"/>
              <a:t>vlny</a:t>
            </a:r>
            <a:r>
              <a:rPr lang="en-US" dirty="0"/>
              <a:t> </a:t>
            </a:r>
            <a:r>
              <a:rPr lang="en-US" dirty="0" err="1"/>
              <a:t>ochotně</a:t>
            </a:r>
            <a:r>
              <a:rPr lang="en-US" dirty="0"/>
              <a:t> </a:t>
            </a:r>
            <a:r>
              <a:rPr lang="en-US" dirty="0" err="1"/>
              <a:t>disipují</a:t>
            </a:r>
            <a:r>
              <a:rPr lang="en-US" dirty="0"/>
              <a:t>, ale </a:t>
            </a:r>
            <a:r>
              <a:rPr lang="en-US" dirty="0" err="1"/>
              <a:t>obtížně</a:t>
            </a:r>
            <a:r>
              <a:rPr lang="en-US" dirty="0"/>
              <a:t> </a:t>
            </a:r>
            <a:r>
              <a:rPr lang="en-US" dirty="0" err="1"/>
              <a:t>procházejí</a:t>
            </a:r>
            <a:r>
              <a:rPr lang="en-US" dirty="0"/>
              <a:t> </a:t>
            </a:r>
            <a:r>
              <a:rPr lang="en-US" dirty="0" err="1"/>
              <a:t>chromosférou</a:t>
            </a:r>
            <a:r>
              <a:rPr lang="en-US" dirty="0"/>
              <a:t> (</a:t>
            </a:r>
            <a:r>
              <a:rPr lang="en-US" dirty="0" err="1"/>
              <a:t>nízká</a:t>
            </a:r>
            <a:r>
              <a:rPr lang="en-US" dirty="0"/>
              <a:t> </a:t>
            </a:r>
            <a:r>
              <a:rPr lang="en-US" dirty="0" err="1"/>
              <a:t>hustota</a:t>
            </a:r>
            <a:r>
              <a:rPr lang="en-US" dirty="0"/>
              <a:t> </a:t>
            </a:r>
            <a:r>
              <a:rPr lang="en-US" dirty="0" err="1"/>
              <a:t>materiálu</a:t>
            </a:r>
            <a:r>
              <a:rPr lang="en-US" dirty="0"/>
              <a:t> a </a:t>
            </a:r>
            <a:r>
              <a:rPr lang="en-US" dirty="0" err="1"/>
              <a:t>podléhají</a:t>
            </a:r>
            <a:r>
              <a:rPr lang="en-US" dirty="0"/>
              <a:t> </a:t>
            </a:r>
            <a:r>
              <a:rPr lang="en-US" dirty="0" err="1"/>
              <a:t>reflexi</a:t>
            </a:r>
            <a:r>
              <a:rPr lang="en-US" dirty="0"/>
              <a:t> </a:t>
            </a:r>
            <a:r>
              <a:rPr lang="en-US" dirty="0" err="1"/>
              <a:t>zpět</a:t>
            </a:r>
            <a:r>
              <a:rPr lang="en-US" dirty="0"/>
              <a:t> do </a:t>
            </a:r>
            <a:r>
              <a:rPr lang="en-US" dirty="0" err="1"/>
              <a:t>fotosféry</a:t>
            </a:r>
            <a:r>
              <a:rPr lang="en-US" dirty="0"/>
              <a:t>),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nemohou</a:t>
            </a:r>
            <a:r>
              <a:rPr lang="en-US" dirty="0"/>
              <a:t> </a:t>
            </a:r>
            <a:r>
              <a:rPr lang="en-US" dirty="0" err="1"/>
              <a:t>nést</a:t>
            </a:r>
            <a:r>
              <a:rPr lang="en-US" dirty="0"/>
              <a:t> </a:t>
            </a:r>
            <a:r>
              <a:rPr lang="en-US" dirty="0" err="1"/>
              <a:t>dostatečné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Alfvénovy</a:t>
            </a:r>
            <a:r>
              <a:rPr lang="en-US" dirty="0"/>
              <a:t> </a:t>
            </a:r>
            <a:r>
              <a:rPr lang="en-US" dirty="0" err="1"/>
              <a:t>vlny</a:t>
            </a:r>
            <a:r>
              <a:rPr lang="en-US" dirty="0"/>
              <a:t> </a:t>
            </a:r>
            <a:r>
              <a:rPr lang="en-US" dirty="0" err="1"/>
              <a:t>snadno</a:t>
            </a:r>
            <a:r>
              <a:rPr lang="en-US" dirty="0"/>
              <a:t> </a:t>
            </a:r>
            <a:r>
              <a:rPr lang="en-US" dirty="0" err="1"/>
              <a:t>procházejí</a:t>
            </a:r>
            <a:r>
              <a:rPr lang="en-US" dirty="0"/>
              <a:t> </a:t>
            </a:r>
            <a:r>
              <a:rPr lang="en-US" dirty="0" err="1"/>
              <a:t>chromosférou</a:t>
            </a:r>
            <a:r>
              <a:rPr lang="en-US" dirty="0"/>
              <a:t>, ale </a:t>
            </a:r>
            <a:r>
              <a:rPr lang="en-US" dirty="0" err="1"/>
              <a:t>neochotně</a:t>
            </a:r>
            <a:r>
              <a:rPr lang="en-US" dirty="0"/>
              <a:t> </a:t>
            </a:r>
            <a:r>
              <a:rPr lang="en-US" dirty="0" err="1"/>
              <a:t>disipují</a:t>
            </a:r>
            <a:endParaRPr lang="en-US" dirty="0"/>
          </a:p>
          <a:p>
            <a:pPr lvl="1"/>
            <a:r>
              <a:rPr lang="en-US" i="1" dirty="0" err="1"/>
              <a:t>Numerické</a:t>
            </a:r>
            <a:r>
              <a:rPr lang="en-US" i="1" dirty="0"/>
              <a:t> </a:t>
            </a:r>
            <a:r>
              <a:rPr lang="en-US" i="1" dirty="0" err="1"/>
              <a:t>simulace</a:t>
            </a:r>
            <a:r>
              <a:rPr lang="en-US" i="1" dirty="0"/>
              <a:t>:</a:t>
            </a:r>
            <a:r>
              <a:rPr lang="en-US" dirty="0"/>
              <a:t> </a:t>
            </a:r>
            <a:r>
              <a:rPr lang="en-US" dirty="0" err="1"/>
              <a:t>Alfvénovy</a:t>
            </a:r>
            <a:r>
              <a:rPr lang="en-US" dirty="0"/>
              <a:t> </a:t>
            </a:r>
            <a:r>
              <a:rPr lang="en-US" dirty="0" err="1"/>
              <a:t>vlny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konvertovat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magnetoakustické</a:t>
            </a:r>
            <a:r>
              <a:rPr lang="en-US" dirty="0"/>
              <a:t> v </a:t>
            </a:r>
            <a:r>
              <a:rPr lang="en-US" dirty="0" err="1"/>
              <a:t>přechodové</a:t>
            </a:r>
            <a:r>
              <a:rPr lang="en-US" dirty="0"/>
              <a:t> </a:t>
            </a:r>
            <a:r>
              <a:rPr lang="en-US" dirty="0" err="1"/>
              <a:t>vrstvě</a:t>
            </a:r>
            <a:endParaRPr lang="en-US" dirty="0"/>
          </a:p>
          <a:p>
            <a:r>
              <a:rPr lang="en-US" dirty="0" err="1"/>
              <a:t>Až</a:t>
            </a:r>
            <a:r>
              <a:rPr lang="en-US" dirty="0"/>
              <a:t> do </a:t>
            </a:r>
            <a:r>
              <a:rPr lang="en-US" dirty="0" err="1"/>
              <a:t>vypuštění</a:t>
            </a:r>
            <a:r>
              <a:rPr lang="en-US" dirty="0"/>
              <a:t> SOHO </a:t>
            </a:r>
            <a:r>
              <a:rPr lang="en-US" dirty="0" err="1"/>
              <a:t>žádný</a:t>
            </a:r>
            <a:r>
              <a:rPr lang="en-US" dirty="0"/>
              <a:t> </a:t>
            </a:r>
            <a:r>
              <a:rPr lang="en-US" dirty="0" err="1"/>
              <a:t>důkaz</a:t>
            </a:r>
            <a:r>
              <a:rPr lang="en-US" dirty="0"/>
              <a:t> </a:t>
            </a:r>
            <a:r>
              <a:rPr lang="en-US" dirty="0" err="1"/>
              <a:t>vln</a:t>
            </a:r>
            <a:r>
              <a:rPr lang="en-US" dirty="0"/>
              <a:t> v </a:t>
            </a:r>
            <a:r>
              <a:rPr lang="en-US" dirty="0" err="1"/>
              <a:t>koróně</a:t>
            </a:r>
            <a:r>
              <a:rPr lang="en-US" dirty="0"/>
              <a:t>. SOHO – </a:t>
            </a:r>
            <a:r>
              <a:rPr lang="en-US" dirty="0" err="1"/>
              <a:t>vlny</a:t>
            </a:r>
            <a:r>
              <a:rPr lang="en-US" dirty="0"/>
              <a:t> 100 </a:t>
            </a:r>
            <a:r>
              <a:rPr lang="en-US" dirty="0" err="1"/>
              <a:t>mHz</a:t>
            </a:r>
            <a:r>
              <a:rPr lang="en-US" dirty="0"/>
              <a:t> s </a:t>
            </a:r>
            <a:r>
              <a:rPr lang="en-US" dirty="0" err="1"/>
              <a:t>cca</a:t>
            </a:r>
            <a:r>
              <a:rPr lang="en-US" dirty="0"/>
              <a:t> 10 % </a:t>
            </a:r>
            <a:r>
              <a:rPr lang="en-US" dirty="0" err="1"/>
              <a:t>potřebné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.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přístroje</a:t>
            </a:r>
            <a:r>
              <a:rPr lang="en-US" dirty="0"/>
              <a:t> (</a:t>
            </a:r>
            <a:r>
              <a:rPr lang="en-US" dirty="0" err="1"/>
              <a:t>Hinode</a:t>
            </a:r>
            <a:r>
              <a:rPr lang="en-US" dirty="0"/>
              <a:t>, AIA): </a:t>
            </a:r>
            <a:r>
              <a:rPr lang="en-US" dirty="0" err="1"/>
              <a:t>vlny</a:t>
            </a:r>
            <a:r>
              <a:rPr lang="en-US" dirty="0"/>
              <a:t> s </a:t>
            </a:r>
            <a:r>
              <a:rPr lang="en-US" dirty="0" err="1"/>
              <a:t>nižšími</a:t>
            </a:r>
            <a:r>
              <a:rPr lang="en-US" dirty="0"/>
              <a:t> </a:t>
            </a:r>
            <a:r>
              <a:rPr lang="en-US" dirty="0" err="1"/>
              <a:t>frekvencemi</a:t>
            </a:r>
            <a:r>
              <a:rPr lang="en-US" dirty="0"/>
              <a:t>, </a:t>
            </a:r>
            <a:r>
              <a:rPr lang="en-US" dirty="0" err="1"/>
              <a:t>až</a:t>
            </a:r>
            <a:r>
              <a:rPr lang="en-US" dirty="0"/>
              <a:t> 1-10 Hz, </a:t>
            </a:r>
            <a:r>
              <a:rPr lang="en-US" dirty="0" err="1"/>
              <a:t>objeveny</a:t>
            </a:r>
            <a:r>
              <a:rPr lang="en-US" dirty="0"/>
              <a:t> v </a:t>
            </a:r>
            <a:r>
              <a:rPr lang="en-US" dirty="0" err="1"/>
              <a:t>nižší</a:t>
            </a:r>
            <a:r>
              <a:rPr lang="en-US" dirty="0"/>
              <a:t> </a:t>
            </a:r>
            <a:r>
              <a:rPr lang="en-US" dirty="0" err="1"/>
              <a:t>atmosféře</a:t>
            </a:r>
            <a:r>
              <a:rPr lang="en-US" dirty="0"/>
              <a:t>,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možná</a:t>
            </a:r>
            <a:r>
              <a:rPr lang="en-US" dirty="0"/>
              <a:t> dost </a:t>
            </a:r>
            <a:r>
              <a:rPr lang="en-US" dirty="0" err="1"/>
              <a:t>energie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21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22 modelů koronálního ohřevu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575" y="1423135"/>
            <a:ext cx="2731617" cy="5484334"/>
          </a:xfrm>
        </p:spPr>
        <p:txBody>
          <a:bodyPr/>
          <a:lstStyle/>
          <a:p>
            <a:r>
              <a:rPr lang="en-US" dirty="0" err="1"/>
              <a:t>Mandrini</a:t>
            </a:r>
            <a:r>
              <a:rPr lang="en-US" dirty="0"/>
              <a:t> et al. (2000)</a:t>
            </a:r>
          </a:p>
          <a:p>
            <a:r>
              <a:rPr lang="en-US" dirty="0"/>
              <a:t>Test </a:t>
            </a:r>
            <a:r>
              <a:rPr lang="en-US" dirty="0" err="1"/>
              <a:t>známých</a:t>
            </a:r>
            <a:r>
              <a:rPr lang="en-US" dirty="0"/>
              <a:t> </a:t>
            </a:r>
            <a:r>
              <a:rPr lang="en-US" dirty="0" err="1"/>
              <a:t>modelů</a:t>
            </a:r>
            <a:r>
              <a:rPr lang="en-US" dirty="0"/>
              <a:t> </a:t>
            </a:r>
            <a:r>
              <a:rPr lang="en-US" dirty="0" err="1"/>
              <a:t>koronálního</a:t>
            </a:r>
            <a:r>
              <a:rPr lang="en-US" dirty="0"/>
              <a:t> </a:t>
            </a:r>
            <a:r>
              <a:rPr lang="en-US" dirty="0" err="1"/>
              <a:t>ohřevu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pozorování</a:t>
            </a:r>
            <a:r>
              <a:rPr lang="en-US" dirty="0"/>
              <a:t> TRACE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192" y="1187549"/>
            <a:ext cx="5828741" cy="51633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Mandrini</a:t>
            </a:r>
            <a:r>
              <a:rPr lang="en-US" dirty="0"/>
              <a:t> et al. (2000) </a:t>
            </a:r>
            <a:r>
              <a:rPr lang="en-US" dirty="0" err="1"/>
              <a:t>výsledky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575" y="1423135"/>
            <a:ext cx="8276233" cy="2500718"/>
          </a:xfrm>
        </p:spPr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dvou</a:t>
            </a:r>
            <a:r>
              <a:rPr lang="en-US" dirty="0"/>
              <a:t> </a:t>
            </a:r>
            <a:r>
              <a:rPr lang="en-US" dirty="0" err="1"/>
              <a:t>aktivních</a:t>
            </a:r>
            <a:r>
              <a:rPr lang="en-US" dirty="0"/>
              <a:t> </a:t>
            </a:r>
            <a:r>
              <a:rPr lang="en-US" dirty="0" err="1"/>
              <a:t>oblastech</a:t>
            </a:r>
            <a:r>
              <a:rPr lang="en-US" dirty="0"/>
              <a:t> s </a:t>
            </a:r>
            <a:r>
              <a:rPr lang="en-US" dirty="0" err="1"/>
              <a:t>uvážením</a:t>
            </a:r>
            <a:r>
              <a:rPr lang="en-US" dirty="0"/>
              <a:t> </a:t>
            </a:r>
            <a:r>
              <a:rPr lang="en-US" dirty="0" err="1"/>
              <a:t>statistických</a:t>
            </a:r>
            <a:r>
              <a:rPr lang="en-US" dirty="0"/>
              <a:t> </a:t>
            </a:r>
            <a:r>
              <a:rPr lang="en-US" dirty="0" err="1"/>
              <a:t>chyb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vyloučit</a:t>
            </a:r>
            <a:r>
              <a:rPr lang="en-US" dirty="0"/>
              <a:t> </a:t>
            </a:r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modely</a:t>
            </a:r>
            <a:endParaRPr lang="en-US" dirty="0"/>
          </a:p>
          <a:p>
            <a:pPr lvl="1"/>
            <a:r>
              <a:rPr lang="en-US" dirty="0" err="1"/>
              <a:t>Modely</a:t>
            </a:r>
            <a:r>
              <a:rPr lang="en-US" dirty="0"/>
              <a:t> </a:t>
            </a:r>
            <a:r>
              <a:rPr lang="en-US" dirty="0" err="1"/>
              <a:t>uvažující</a:t>
            </a:r>
            <a:r>
              <a:rPr lang="en-US" dirty="0"/>
              <a:t> </a:t>
            </a:r>
            <a:r>
              <a:rPr lang="en-US" dirty="0" err="1"/>
              <a:t>konverzi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-</a:t>
            </a:r>
            <a:r>
              <a:rPr lang="en-US" dirty="0" err="1"/>
              <a:t>modů</a:t>
            </a:r>
            <a:r>
              <a:rPr lang="en-US" dirty="0"/>
              <a:t> z </a:t>
            </a:r>
            <a:r>
              <a:rPr lang="en-US" dirty="0" err="1"/>
              <a:t>fotosféry</a:t>
            </a:r>
            <a:r>
              <a:rPr lang="en-US" dirty="0"/>
              <a:t> a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rozpad</a:t>
            </a:r>
            <a:r>
              <a:rPr lang="en-US" dirty="0"/>
              <a:t> v </a:t>
            </a:r>
            <a:r>
              <a:rPr lang="en-US" dirty="0" err="1"/>
              <a:t>koróně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10" y="3970524"/>
            <a:ext cx="9164205" cy="32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35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 </a:t>
            </a:r>
            <a:r>
              <a:rPr lang="en-US" dirty="0" err="1"/>
              <a:t>průběhu</a:t>
            </a:r>
            <a:r>
              <a:rPr lang="en-US" dirty="0"/>
              <a:t> let </a:t>
            </a:r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studií</a:t>
            </a:r>
            <a:r>
              <a:rPr lang="en-US" dirty="0"/>
              <a:t> </a:t>
            </a:r>
            <a:r>
              <a:rPr lang="en-US" dirty="0" err="1"/>
              <a:t>přiklánějících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druhou</a:t>
            </a:r>
            <a:r>
              <a:rPr lang="en-US" dirty="0"/>
              <a:t> </a:t>
            </a:r>
            <a:r>
              <a:rPr lang="en-US" dirty="0" err="1"/>
              <a:t>stranu</a:t>
            </a:r>
            <a:endParaRPr lang="en-US" dirty="0"/>
          </a:p>
          <a:p>
            <a:r>
              <a:rPr lang="en-US" dirty="0" err="1"/>
              <a:t>Problém</a:t>
            </a:r>
            <a:r>
              <a:rPr lang="en-US" dirty="0"/>
              <a:t> </a:t>
            </a:r>
            <a:r>
              <a:rPr lang="en-US" dirty="0" err="1"/>
              <a:t>ohřevu</a:t>
            </a:r>
            <a:r>
              <a:rPr lang="en-US" dirty="0"/>
              <a:t> </a:t>
            </a:r>
            <a:r>
              <a:rPr lang="en-US" dirty="0" err="1"/>
              <a:t>koróny</a:t>
            </a:r>
            <a:r>
              <a:rPr lang="en-US" dirty="0"/>
              <a:t> je </a:t>
            </a:r>
            <a:r>
              <a:rPr lang="en-US" dirty="0" err="1"/>
              <a:t>stále</a:t>
            </a:r>
            <a:r>
              <a:rPr lang="en-US" dirty="0"/>
              <a:t> </a:t>
            </a:r>
            <a:r>
              <a:rPr lang="en-US" dirty="0" err="1"/>
              <a:t>problémem</a:t>
            </a:r>
            <a:endParaRPr lang="en-US" dirty="0"/>
          </a:p>
          <a:p>
            <a:r>
              <a:rPr lang="en-US" dirty="0"/>
              <a:t>Parker Solar Probe: </a:t>
            </a:r>
            <a:r>
              <a:rPr lang="en-US" dirty="0" err="1"/>
              <a:t>důkazy</a:t>
            </a:r>
            <a:r>
              <a:rPr lang="en-US" dirty="0"/>
              <a:t> o existence </a:t>
            </a:r>
            <a:r>
              <a:rPr lang="en-US" dirty="0" err="1"/>
              <a:t>Alfvénových</a:t>
            </a:r>
            <a:r>
              <a:rPr lang="en-US" dirty="0"/>
              <a:t> </a:t>
            </a:r>
            <a:r>
              <a:rPr lang="en-US" dirty="0" err="1"/>
              <a:t>vln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vnitřních</a:t>
            </a:r>
            <a:r>
              <a:rPr lang="en-US" dirty="0"/>
              <a:t> </a:t>
            </a:r>
            <a:r>
              <a:rPr lang="en-US" dirty="0" err="1"/>
              <a:t>partiích</a:t>
            </a:r>
            <a:r>
              <a:rPr lang="en-US" dirty="0"/>
              <a:t> </a:t>
            </a:r>
            <a:r>
              <a:rPr lang="en-US" dirty="0" err="1"/>
              <a:t>heliosféry</a:t>
            </a:r>
            <a:endParaRPr lang="en-US" dirty="0"/>
          </a:p>
          <a:p>
            <a:r>
              <a:rPr lang="en-US" dirty="0"/>
              <a:t>Solar Orbiter: </a:t>
            </a:r>
            <a:r>
              <a:rPr lang="en-US" dirty="0" err="1"/>
              <a:t>táborové</a:t>
            </a:r>
            <a:r>
              <a:rPr lang="en-US" dirty="0"/>
              <a:t> </a:t>
            </a:r>
            <a:r>
              <a:rPr lang="en-US" dirty="0" err="1"/>
              <a:t>ohně</a:t>
            </a:r>
            <a:r>
              <a:rPr lang="en-US" dirty="0"/>
              <a:t> (camp fires) </a:t>
            </a:r>
            <a:r>
              <a:rPr lang="en-US" dirty="0" err="1"/>
              <a:t>zřejmě</a:t>
            </a:r>
            <a:r>
              <a:rPr lang="en-US" dirty="0"/>
              <a:t> </a:t>
            </a:r>
            <a:r>
              <a:rPr lang="en-US" dirty="0" err="1"/>
              <a:t>reprezentanty</a:t>
            </a:r>
            <a:r>
              <a:rPr lang="en-US" dirty="0"/>
              <a:t> </a:t>
            </a:r>
            <a:r>
              <a:rPr lang="en-US" dirty="0" err="1"/>
              <a:t>nanoerupčního</a:t>
            </a:r>
            <a:r>
              <a:rPr lang="en-US" dirty="0"/>
              <a:t> </a:t>
            </a:r>
            <a:r>
              <a:rPr lang="en-US" dirty="0" err="1"/>
              <a:t>schématu</a:t>
            </a:r>
            <a:r>
              <a:rPr lang="en-US" dirty="0"/>
              <a:t> </a:t>
            </a:r>
          </a:p>
          <a:p>
            <a:r>
              <a:rPr lang="en-US" dirty="0"/>
              <a:t>“</a:t>
            </a:r>
            <a:r>
              <a:rPr lang="en-US" dirty="0" err="1"/>
              <a:t>Koronální</a:t>
            </a:r>
            <a:r>
              <a:rPr lang="en-US" dirty="0"/>
              <a:t> </a:t>
            </a:r>
            <a:r>
              <a:rPr lang="en-US" dirty="0" err="1"/>
              <a:t>ochlazování</a:t>
            </a:r>
            <a:r>
              <a:rPr lang="en-US" dirty="0"/>
              <a:t>”: </a:t>
            </a:r>
            <a:r>
              <a:rPr lang="en-US" i="1" dirty="0" err="1"/>
              <a:t>Pokud</a:t>
            </a:r>
            <a:r>
              <a:rPr lang="en-US" i="1" dirty="0"/>
              <a:t> </a:t>
            </a:r>
            <a:r>
              <a:rPr lang="en-US" i="1" dirty="0" err="1"/>
              <a:t>mají</a:t>
            </a:r>
            <a:r>
              <a:rPr lang="en-US" i="1" dirty="0"/>
              <a:t> </a:t>
            </a:r>
            <a:r>
              <a:rPr lang="en-US" i="1" dirty="0" err="1"/>
              <a:t>všichni</a:t>
            </a:r>
            <a:r>
              <a:rPr lang="en-US" i="1" dirty="0"/>
              <a:t> </a:t>
            </a:r>
            <a:r>
              <a:rPr lang="en-US" i="1" dirty="0" err="1"/>
              <a:t>pravdu</a:t>
            </a:r>
            <a:r>
              <a:rPr lang="en-US" i="1" dirty="0"/>
              <a:t>, </a:t>
            </a:r>
            <a:r>
              <a:rPr lang="en-US" i="1" dirty="0" err="1"/>
              <a:t>proč</a:t>
            </a:r>
            <a:r>
              <a:rPr lang="en-US" i="1" dirty="0"/>
              <a:t> je </a:t>
            </a:r>
            <a:r>
              <a:rPr lang="en-US" i="1" dirty="0" err="1"/>
              <a:t>koróna</a:t>
            </a:r>
            <a:r>
              <a:rPr lang="en-US" i="1" dirty="0"/>
              <a:t> </a:t>
            </a:r>
            <a:r>
              <a:rPr lang="en-US" i="1" dirty="0" err="1"/>
              <a:t>tak</a:t>
            </a:r>
            <a:r>
              <a:rPr lang="en-US" i="1" dirty="0"/>
              <a:t> </a:t>
            </a:r>
            <a:r>
              <a:rPr lang="en-US" i="1" dirty="0" err="1"/>
              <a:t>chladná</a:t>
            </a:r>
            <a:r>
              <a:rPr lang="en-US" i="1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6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Sluneční vítr – počátky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008384" y="1331913"/>
            <a:ext cx="8280400" cy="5759451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Polovina 20. století -- „sluneční částicové záření“ jako prostředek k vysvětlení geomagnetických bouří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Geomagnetické bouře – nárůst meziplanetárního magnetického pole obvykle dva dny po erupci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Musí existovat jakési elektrické spojení mezi Zemí a Sluncem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1950 – </a:t>
            </a:r>
            <a:r>
              <a:rPr lang="cs-CZ" dirty="0" err="1"/>
              <a:t>Biermann</a:t>
            </a:r>
            <a:r>
              <a:rPr lang="cs-CZ" dirty="0"/>
              <a:t> – iontové stopy komet míří vždy od Slunce 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Existence stálého toku částic, které to umožní, energie fotonů nestačí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Potřeba velkých rychlostí a velkých hustot (nefyzikální)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 err="1"/>
              <a:t>Chapman</a:t>
            </a:r>
            <a:r>
              <a:rPr lang="cs-CZ" dirty="0"/>
              <a:t> (1957) – statická koróna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 err="1"/>
              <a:t>Parker</a:t>
            </a:r>
            <a:r>
              <a:rPr lang="cs-CZ" dirty="0"/>
              <a:t> (1958) – dynamická koróna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Pomalý/rychlý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806" y="1331914"/>
            <a:ext cx="2700338" cy="5761037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dirty="0"/>
              <a:t>Pomalý – uzavřené pole, cca 400 km/s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dirty="0"/>
              <a:t>Rychlý – otevřené pole (koronální díry), cca 700 km/s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dirty="0"/>
              <a:t>Explozivní události – rychlost až 1200 km/s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dirty="0" err="1"/>
              <a:t>Ulysses</a:t>
            </a:r>
            <a:r>
              <a:rPr lang="cs-CZ" dirty="0"/>
              <a:t> – sonda na </a:t>
            </a:r>
            <a:r>
              <a:rPr lang="cs-CZ" dirty="0" err="1"/>
              <a:t>heliopolární</a:t>
            </a:r>
            <a:r>
              <a:rPr lang="cs-CZ" dirty="0"/>
              <a:t> dráze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1500188"/>
            <a:ext cx="5372100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Heliosféra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636713"/>
            <a:ext cx="7315200" cy="494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Struktura heliosféry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b="1" dirty="0" err="1"/>
              <a:t>Termination</a:t>
            </a:r>
            <a:r>
              <a:rPr lang="cs-CZ" b="1" dirty="0"/>
              <a:t> </a:t>
            </a:r>
            <a:r>
              <a:rPr lang="cs-CZ" b="1" dirty="0" err="1"/>
              <a:t>shock</a:t>
            </a:r>
            <a:r>
              <a:rPr lang="cs-CZ" dirty="0"/>
              <a:t> (terminační vlna)– nadzvukový sluneční vítr je zpomalování pod rychlost zvuku působením mezihvězdného prostředí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b="1" dirty="0" err="1"/>
              <a:t>Heliosheath</a:t>
            </a:r>
            <a:r>
              <a:rPr lang="cs-CZ" dirty="0"/>
              <a:t> (</a:t>
            </a:r>
            <a:r>
              <a:rPr lang="cs-CZ" dirty="0" err="1"/>
              <a:t>heliosférický</a:t>
            </a:r>
            <a:r>
              <a:rPr lang="cs-CZ" dirty="0"/>
              <a:t> plazmový chvost, </a:t>
            </a:r>
            <a:r>
              <a:rPr lang="cs-CZ" dirty="0" err="1"/>
              <a:t>heliosférická</a:t>
            </a:r>
            <a:r>
              <a:rPr lang="cs-CZ" dirty="0"/>
              <a:t> obálka)– oblast podzvukového slunečního větru, vliv okolí způsobuje tvar „komety“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b="1" dirty="0" err="1"/>
              <a:t>Heliopauza</a:t>
            </a:r>
            <a:r>
              <a:rPr lang="cs-CZ" dirty="0"/>
              <a:t> – přímé setkání obou médií, hranice </a:t>
            </a:r>
            <a:r>
              <a:rPr lang="cs-CZ" dirty="0" err="1"/>
              <a:t>heliosféry</a:t>
            </a:r>
            <a:endParaRPr lang="cs-CZ" dirty="0"/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b="1" dirty="0" err="1"/>
              <a:t>Bow</a:t>
            </a:r>
            <a:r>
              <a:rPr lang="cs-CZ" b="1" dirty="0"/>
              <a:t> </a:t>
            </a:r>
            <a:r>
              <a:rPr lang="cs-CZ" b="1" dirty="0" err="1"/>
              <a:t>shock</a:t>
            </a:r>
            <a:r>
              <a:rPr lang="cs-CZ" dirty="0"/>
              <a:t> (čelní rázová vlna) – </a:t>
            </a:r>
            <a:r>
              <a:rPr lang="cs-CZ" dirty="0" err="1"/>
              <a:t>heliosféra</a:t>
            </a:r>
            <a:r>
              <a:rPr lang="cs-CZ" dirty="0"/>
              <a:t> se pohybuje mezihvězdným prostředím, na jejím čele vzniká turbulentní oblast, v níž je zvýšený tlak způsobený pohybem </a:t>
            </a:r>
            <a:r>
              <a:rPr lang="cs-CZ" dirty="0" err="1"/>
              <a:t>heliosféry</a:t>
            </a:r>
            <a:r>
              <a:rPr lang="cs-CZ" dirty="0"/>
              <a:t> – rázová vlna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Blízký prostor z hlediska vlivu Slunce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1585914"/>
            <a:ext cx="8640763" cy="52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Proudová vrstva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863848" y="1331914"/>
            <a:ext cx="3060700" cy="5761037"/>
          </a:xfrm>
          <a:ln/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sz="2600" dirty="0"/>
              <a:t>Rozhraní polarit meziplanetárního magnetického pole (IMF)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sz="2600" dirty="0"/>
              <a:t>Pole má tvar spirál (důsledek rotace Slunce)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dirty="0" err="1"/>
              <a:t>Parkerovy</a:t>
            </a:r>
            <a:r>
              <a:rPr lang="cs-CZ" dirty="0"/>
              <a:t> spirály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sz="2600" dirty="0"/>
              <a:t>Proud celkově ~3</a:t>
            </a:r>
            <a:r>
              <a:rPr lang="cs-CZ" sz="2600" dirty="0">
                <a:cs typeface="Arial" charset="0"/>
              </a:rPr>
              <a:t> GA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sz="2600" dirty="0">
                <a:cs typeface="Arial" charset="0"/>
              </a:rPr>
              <a:t>Vede k </a:t>
            </a:r>
            <a:r>
              <a:rPr lang="cs-CZ" sz="2600" b="1" dirty="0">
                <a:cs typeface="Arial" charset="0"/>
              </a:rPr>
              <a:t>sektorové struktuře IMF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1260476"/>
            <a:ext cx="51403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Koróna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" y="1189038"/>
            <a:ext cx="8355013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Složky koróny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640084" y="1331914"/>
            <a:ext cx="4040188" cy="6262687"/>
          </a:xfrm>
          <a:ln/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600" dirty="0"/>
              <a:t>F – </a:t>
            </a:r>
            <a:r>
              <a:rPr lang="cs-CZ" sz="2600" dirty="0" err="1"/>
              <a:t>Fraunhoferovy</a:t>
            </a:r>
            <a:r>
              <a:rPr lang="cs-CZ" sz="2600" dirty="0"/>
              <a:t> čáry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600" dirty="0"/>
              <a:t>K – kontinuum – vysoká teplota, čáry rozmyty pohyby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Polarizovaná 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200" dirty="0"/>
              <a:t>Thomsonův rozptyl na volných elektronech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600" dirty="0"/>
              <a:t>E – emisní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Vlastní záření, velmi slabá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Zakázané čáry i v optické oblasti spektra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200" dirty="0"/>
              <a:t>Zelená koróna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200" dirty="0"/>
              <a:t>„</a:t>
            </a:r>
            <a:r>
              <a:rPr lang="cs-CZ" sz="2200" dirty="0" err="1"/>
              <a:t>Korónium</a:t>
            </a:r>
            <a:r>
              <a:rPr lang="cs-CZ" sz="2200" dirty="0"/>
              <a:t>“ = </a:t>
            </a:r>
            <a:r>
              <a:rPr lang="cs-CZ" sz="2200" dirty="0" err="1"/>
              <a:t>Fe</a:t>
            </a:r>
            <a:r>
              <a:rPr lang="cs-CZ" sz="2200" dirty="0"/>
              <a:t> X (637,5 </a:t>
            </a:r>
            <a:r>
              <a:rPr lang="cs-CZ" sz="2200" dirty="0" err="1"/>
              <a:t>nm</a:t>
            </a:r>
            <a:r>
              <a:rPr lang="cs-CZ" sz="2200" dirty="0"/>
              <a:t>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46439"/>
            <a:ext cx="43624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962525" y="1331913"/>
            <a:ext cx="4040188" cy="575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3112" rIns="0" bIns="0"/>
          <a:lstStyle>
            <a:lvl1pPr marL="32385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3"/>
              </a:buBlip>
            </a:pP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T – termální emise částic prachu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360364"/>
            <a:ext cx="8459788" cy="539750"/>
          </a:xfrm>
          <a:ln/>
        </p:spPr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Empirický profil intenzity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176714"/>
            <a:ext cx="40322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47700" y="1295401"/>
          <a:ext cx="4486275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426200" imgH="2672280" progId="">
                  <p:embed/>
                </p:oleObj>
              </mc:Choice>
              <mc:Fallback>
                <p:oleObj r:id="rId4" imgW="4426200" imgH="26722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295401"/>
                        <a:ext cx="4486275" cy="26654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944688" y="1187451"/>
            <a:ext cx="1079500" cy="1079500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3168650" y="1187451"/>
            <a:ext cx="1965325" cy="1079500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0" tIns="45716" rIns="91430" bIns="45716" anchor="ctr"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335088" y="2663825"/>
            <a:ext cx="111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24382" rIns="0" bIns="0"/>
          <a:lstStyle>
            <a:lvl1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F-koróna</a:t>
            </a:r>
          </a:p>
        </p:txBody>
      </p:sp>
      <p:cxnSp>
        <p:nvCxnSpPr>
          <p:cNvPr id="8199" name="AutoShape 7"/>
          <p:cNvCxnSpPr>
            <a:cxnSpLocks noChangeShapeType="1"/>
            <a:stCxn id="8198" idx="0"/>
            <a:endCxn id="8196" idx="4"/>
          </p:cNvCxnSpPr>
          <p:nvPr/>
        </p:nvCxnSpPr>
        <p:spPr bwMode="auto">
          <a:xfrm flipV="1">
            <a:off x="1893888" y="2268539"/>
            <a:ext cx="590550" cy="395287"/>
          </a:xfrm>
          <a:prstGeom prst="straightConnector1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783013" y="2663825"/>
            <a:ext cx="1169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24382" rIns="0" bIns="0"/>
          <a:lstStyle>
            <a:lvl1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K-koróna</a:t>
            </a:r>
          </a:p>
        </p:txBody>
      </p:sp>
      <p:cxnSp>
        <p:nvCxnSpPr>
          <p:cNvPr id="8201" name="AutoShape 9"/>
          <p:cNvCxnSpPr>
            <a:cxnSpLocks noChangeShapeType="1"/>
            <a:stCxn id="8200" idx="0"/>
            <a:endCxn id="8197" idx="4"/>
          </p:cNvCxnSpPr>
          <p:nvPr/>
        </p:nvCxnSpPr>
        <p:spPr bwMode="auto">
          <a:xfrm flipH="1" flipV="1">
            <a:off x="4151313" y="2268539"/>
            <a:ext cx="217488" cy="395287"/>
          </a:xfrm>
          <a:prstGeom prst="straightConnector1">
            <a:avLst/>
          </a:prstGeom>
          <a:noFill/>
          <a:ln w="3600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759451" y="1331913"/>
            <a:ext cx="2976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24382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r>
              <a:rPr lang="en-US"/>
              <a:t>Pro Thomsonův rozptyl:</a:t>
            </a:r>
          </a:p>
        </p:txBody>
      </p:sp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5759450" y="1908175"/>
          <a:ext cx="2327275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278080" imgH="1254960" progId="">
                  <p:embed/>
                </p:oleObj>
              </mc:Choice>
              <mc:Fallback>
                <p:oleObj r:id="rId6" imgW="2278080" imgH="125496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1908175"/>
                        <a:ext cx="2327275" cy="12588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3851276"/>
            <a:ext cx="322580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796011"/>
              </p:ext>
            </p:extLst>
          </p:nvPr>
        </p:nvGraphicFramePr>
        <p:xfrm>
          <a:off x="503808" y="1259558"/>
          <a:ext cx="4984752" cy="101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84400" imgH="444500" progId="Equation.3">
                  <p:embed/>
                </p:oleObj>
              </mc:Choice>
              <mc:Fallback>
                <p:oleObj name="Equation" r:id="rId9" imgW="2184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3808" y="1259558"/>
                        <a:ext cx="4984752" cy="1014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Koróna v minimu/maximu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260475"/>
            <a:ext cx="452120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87788"/>
            <a:ext cx="4370388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659563" y="2339975"/>
            <a:ext cx="210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24382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r>
              <a:rPr lang="en-US" dirty="0"/>
              <a:t>Minimum (1995)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5938839" y="2519364"/>
            <a:ext cx="542925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295400" y="5940425"/>
            <a:ext cx="2160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24382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r>
              <a:rPr lang="en-US"/>
              <a:t>Maximum (2003)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600450" y="6119814"/>
            <a:ext cx="539750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Zakázané čáry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311525"/>
            <a:ext cx="43624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260476"/>
            <a:ext cx="43624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D560D2A2-0140-67BB-039C-603861074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39975"/>
            <a:ext cx="2109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24382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r>
              <a:rPr lang="en-US" dirty="0" err="1"/>
              <a:t>cca</a:t>
            </a:r>
            <a:r>
              <a:rPr lang="en-US" dirty="0"/>
              <a:t> 1 MK, Fe X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0918B622-3543-0781-75DF-E0D7118783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38839" y="2519364"/>
            <a:ext cx="542925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4F73CE4-0CF4-5475-811E-8C906C76A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888" y="5940425"/>
            <a:ext cx="2160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24382" rIns="0" bIns="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r>
              <a:rPr lang="en-US" dirty="0" err="1"/>
              <a:t>cca</a:t>
            </a:r>
            <a:r>
              <a:rPr lang="en-US" dirty="0"/>
              <a:t> 2 MK, Fe XIV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F85AEA7E-F57F-84BB-A838-98EA0C5BE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0450" y="6119814"/>
            <a:ext cx="539750" cy="158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31AA-5862-08C6-8E2B-17CE1695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Obě najednou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D67EDC4-B68D-79EF-D764-4CEB6BF92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067"/>
            <a:ext cx="1008062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6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Zelená koróna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614490"/>
            <a:ext cx="7581900" cy="528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muj_standard.potx</Template>
  <TotalTime>3359</TotalTime>
  <Words>816</Words>
  <Application>Microsoft Macintosh PowerPoint</Application>
  <PresentationFormat>Custom</PresentationFormat>
  <Paragraphs>121</Paragraphs>
  <Slides>29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Century Gothic</vt:lpstr>
      <vt:lpstr>Lucida Grande CE</vt:lpstr>
      <vt:lpstr>Symbol</vt:lpstr>
      <vt:lpstr>Times New Roman</vt:lpstr>
      <vt:lpstr>Wingdings</vt:lpstr>
      <vt:lpstr>Wingdings 2</vt:lpstr>
      <vt:lpstr>Perception</vt:lpstr>
      <vt:lpstr>Equation</vt:lpstr>
      <vt:lpstr>Koróna, sluneční vítr</vt:lpstr>
      <vt:lpstr>Přechodová oblast</vt:lpstr>
      <vt:lpstr>Koróna</vt:lpstr>
      <vt:lpstr>Složky koróny</vt:lpstr>
      <vt:lpstr>Empirický profil intenzity</vt:lpstr>
      <vt:lpstr>Koróna v minimu/maximu</vt:lpstr>
      <vt:lpstr>Zakázané čáry</vt:lpstr>
      <vt:lpstr>Obě najednou</vt:lpstr>
      <vt:lpstr>Zelená koróna</vt:lpstr>
      <vt:lpstr>Zelená koronální čára respektuje 11letý cyklus</vt:lpstr>
      <vt:lpstr>LASCO@SoHO</vt:lpstr>
      <vt:lpstr>TRACE</vt:lpstr>
      <vt:lpstr>DEM</vt:lpstr>
      <vt:lpstr>Pseudoteplotní mapy</vt:lpstr>
      <vt:lpstr>Koronální ohřev</vt:lpstr>
      <vt:lpstr>Nemagnetické</vt:lpstr>
      <vt:lpstr>Magnetické DC</vt:lpstr>
      <vt:lpstr>Mini, mikro, nano</vt:lpstr>
      <vt:lpstr>Četnost erupcí podle energie (Nogami 2012)</vt:lpstr>
      <vt:lpstr>Magnetické AC</vt:lpstr>
      <vt:lpstr>22 modelů koronálního ohřevu</vt:lpstr>
      <vt:lpstr>Mandrini et al. (2000) výsledky</vt:lpstr>
      <vt:lpstr>Tedy</vt:lpstr>
      <vt:lpstr>Sluneční vítr – počátky</vt:lpstr>
      <vt:lpstr>Pomalý/rychlý</vt:lpstr>
      <vt:lpstr>Heliosféra</vt:lpstr>
      <vt:lpstr>Struktura heliosféry</vt:lpstr>
      <vt:lpstr>Blízký prostor z hlediska vlivu Slunce</vt:lpstr>
      <vt:lpstr>Proudová vrstva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Koróna, sluneční vítr</dc:title>
  <dc:subject/>
  <dc:creator/>
  <cp:keywords/>
  <dc:description/>
  <cp:lastModifiedBy>Michal Švanda</cp:lastModifiedBy>
  <cp:revision>100</cp:revision>
  <cp:lastPrinted>1601-01-01T00:00:00Z</cp:lastPrinted>
  <dcterms:created xsi:type="dcterms:W3CDTF">2008-02-03T23:36:30Z</dcterms:created>
  <dcterms:modified xsi:type="dcterms:W3CDTF">2024-05-22T11:55:13Z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