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7" r:id="rId3"/>
    <p:sldId id="257" r:id="rId4"/>
    <p:sldId id="258" r:id="rId5"/>
    <p:sldId id="259" r:id="rId6"/>
    <p:sldId id="260" r:id="rId7"/>
    <p:sldId id="272" r:id="rId8"/>
    <p:sldId id="261" r:id="rId9"/>
    <p:sldId id="262" r:id="rId10"/>
    <p:sldId id="263" r:id="rId11"/>
    <p:sldId id="264" r:id="rId12"/>
    <p:sldId id="269" r:id="rId13"/>
    <p:sldId id="265" r:id="rId14"/>
    <p:sldId id="270" r:id="rId15"/>
    <p:sldId id="266" r:id="rId16"/>
    <p:sldId id="273" r:id="rId17"/>
    <p:sldId id="39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84" autoAdjust="0"/>
    <p:restoredTop sz="88160" autoAdjust="0"/>
  </p:normalViewPr>
  <p:slideViewPr>
    <p:cSldViewPr snapToGrid="0" snapToObjects="1">
      <p:cViewPr varScale="1">
        <p:scale>
          <a:sx n="196" d="100"/>
          <a:sy n="196" d="100"/>
        </p:scale>
        <p:origin x="3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Konvekce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Slunci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endParaRPr lang="en-US" sz="2400" dirty="0"/>
          </a:p>
          <a:p>
            <a:pPr algn="r"/>
            <a:r>
              <a:rPr lang="en-US" sz="2400" dirty="0"/>
              <a:t>NAST001 </a:t>
            </a:r>
            <a:r>
              <a:rPr lang="en-US" sz="2400" dirty="0" err="1"/>
              <a:t>Sluneční</a:t>
            </a:r>
            <a:r>
              <a:rPr lang="en-US" sz="2400" dirty="0"/>
              <a:t> </a:t>
            </a:r>
            <a:r>
              <a:rPr lang="en-US" sz="2400" dirty="0" err="1"/>
              <a:t>fyzika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Mesogranule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~6 Mm</a:t>
            </a:r>
          </a:p>
          <a:p>
            <a:r>
              <a:rPr lang="en-US" dirty="0"/>
              <a:t>~1 </a:t>
            </a:r>
            <a:r>
              <a:rPr lang="en-US" dirty="0" err="1"/>
              <a:t>hodina</a:t>
            </a:r>
            <a:endParaRPr lang="en-US" dirty="0"/>
          </a:p>
          <a:p>
            <a:r>
              <a:rPr lang="en-US" dirty="0" err="1"/>
              <a:t>Formovány</a:t>
            </a:r>
            <a:r>
              <a:rPr lang="en-US" dirty="0"/>
              <a:t> </a:t>
            </a:r>
            <a:r>
              <a:rPr lang="en-US" dirty="0" err="1"/>
              <a:t>explodujícími</a:t>
            </a:r>
            <a:r>
              <a:rPr lang="en-US" dirty="0"/>
              <a:t> </a:t>
            </a:r>
            <a:r>
              <a:rPr lang="en-US" dirty="0" err="1"/>
              <a:t>granulemi</a:t>
            </a:r>
            <a:endParaRPr lang="en-US" dirty="0"/>
          </a:p>
          <a:p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jasné</a:t>
            </a:r>
            <a:r>
              <a:rPr lang="en-US" dirty="0"/>
              <a:t>, </a:t>
            </a:r>
            <a:r>
              <a:rPr lang="en-US" dirty="0" err="1"/>
              <a:t>zda</a:t>
            </a:r>
            <a:r>
              <a:rPr lang="en-US" dirty="0"/>
              <a:t> </a:t>
            </a:r>
            <a:r>
              <a:rPr lang="en-US" dirty="0" err="1"/>
              <a:t>vůbec</a:t>
            </a:r>
            <a:r>
              <a:rPr lang="en-US" dirty="0"/>
              <a:t> </a:t>
            </a:r>
            <a:r>
              <a:rPr lang="en-US" dirty="0" err="1"/>
              <a:t>existují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786" r="137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495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Supergranulace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30 Mm</a:t>
            </a:r>
          </a:p>
          <a:p>
            <a:r>
              <a:rPr lang="hr-HR" dirty="0"/>
              <a:t>~ 24 hodin</a:t>
            </a:r>
          </a:p>
          <a:p>
            <a:r>
              <a:rPr lang="en-US" dirty="0" err="1"/>
              <a:t>Horizontální</a:t>
            </a:r>
            <a:r>
              <a:rPr lang="en-US" dirty="0"/>
              <a:t> </a:t>
            </a:r>
            <a:r>
              <a:rPr lang="en-US" dirty="0" err="1"/>
              <a:t>rychlostní</a:t>
            </a:r>
            <a:r>
              <a:rPr lang="en-US" dirty="0"/>
              <a:t> pole (300 m/s vs. 20 m/s)</a:t>
            </a:r>
          </a:p>
          <a:p>
            <a:r>
              <a:rPr lang="en-US" dirty="0" err="1"/>
              <a:t>Koncentrují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svých</a:t>
            </a:r>
            <a:r>
              <a:rPr lang="en-US" dirty="0"/>
              <a:t> </a:t>
            </a:r>
            <a:r>
              <a:rPr lang="en-US" dirty="0" err="1"/>
              <a:t>hranicích</a:t>
            </a:r>
            <a:endParaRPr lang="en-US" dirty="0"/>
          </a:p>
          <a:p>
            <a:r>
              <a:rPr lang="en-US" dirty="0" err="1"/>
              <a:t>Mizerná</a:t>
            </a:r>
            <a:r>
              <a:rPr lang="en-US" dirty="0"/>
              <a:t> </a:t>
            </a:r>
            <a:r>
              <a:rPr lang="en-US" dirty="0" err="1"/>
              <a:t>tepelná</a:t>
            </a:r>
            <a:r>
              <a:rPr lang="en-US" dirty="0"/>
              <a:t> </a:t>
            </a:r>
            <a:r>
              <a:rPr lang="en-US" dirty="0" err="1"/>
              <a:t>fluktuace</a:t>
            </a:r>
            <a:r>
              <a:rPr lang="en-US" dirty="0"/>
              <a:t> </a:t>
            </a:r>
            <a:r>
              <a:rPr lang="en-US" dirty="0" err="1"/>
              <a:t>střed-okraj</a:t>
            </a:r>
            <a:r>
              <a:rPr lang="en-US" dirty="0"/>
              <a:t> 5 K (se </a:t>
            </a:r>
            <a:r>
              <a:rPr lang="en-US" dirty="0" err="1"/>
              <a:t>stejnou</a:t>
            </a:r>
            <a:r>
              <a:rPr lang="en-US" dirty="0"/>
              <a:t> </a:t>
            </a:r>
            <a:r>
              <a:rPr lang="en-US" dirty="0" err="1"/>
              <a:t>chybou</a:t>
            </a:r>
            <a:r>
              <a:rPr lang="en-US" dirty="0"/>
              <a:t>)</a:t>
            </a: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7572"/>
          <a:stretch/>
        </p:blipFill>
        <p:spPr/>
      </p:pic>
    </p:spTree>
    <p:extLst>
      <p:ext uri="{BB962C8B-B14F-4D97-AF65-F5344CB8AC3E}">
        <p14:creationId xmlns:p14="http://schemas.microsoft.com/office/powerpoint/2010/main" val="220988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Supergranulace</a:t>
            </a:r>
            <a:r>
              <a:rPr lang="en-US" dirty="0"/>
              <a:t>: </a:t>
            </a:r>
            <a:r>
              <a:rPr lang="en-US" dirty="0" err="1"/>
              <a:t>Původ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062128"/>
            <a:ext cx="3566160" cy="552776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Konvekce</a:t>
            </a:r>
            <a:endParaRPr lang="en-US" dirty="0"/>
          </a:p>
          <a:p>
            <a:pPr lvl="1"/>
            <a:r>
              <a:rPr lang="en-US" dirty="0"/>
              <a:t>He</a:t>
            </a:r>
            <a:r>
              <a:rPr lang="en-US" baseline="30000" dirty="0"/>
              <a:t>2+</a:t>
            </a:r>
            <a:r>
              <a:rPr lang="en-US" dirty="0"/>
              <a:t> -&gt; He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10 Mm </a:t>
            </a:r>
            <a:r>
              <a:rPr lang="en-US" dirty="0" err="1"/>
              <a:t>hloubka</a:t>
            </a:r>
            <a:r>
              <a:rPr lang="en-US" dirty="0"/>
              <a:t>, </a:t>
            </a:r>
            <a:r>
              <a:rPr lang="en-US" dirty="0" err="1"/>
              <a:t>uvolněné</a:t>
            </a:r>
            <a:r>
              <a:rPr lang="en-US" dirty="0"/>
              <a:t> </a:t>
            </a:r>
            <a:r>
              <a:rPr lang="en-US" dirty="0" err="1"/>
              <a:t>teplo</a:t>
            </a:r>
            <a:r>
              <a:rPr lang="en-US" dirty="0"/>
              <a:t> </a:t>
            </a:r>
            <a:r>
              <a:rPr lang="en-US" dirty="0" err="1"/>
              <a:t>způsobuje</a:t>
            </a:r>
            <a:r>
              <a:rPr lang="en-US" dirty="0"/>
              <a:t> </a:t>
            </a:r>
            <a:r>
              <a:rPr lang="en-US" dirty="0" err="1"/>
              <a:t>nestabilitu</a:t>
            </a:r>
            <a:endParaRPr lang="en-US" dirty="0"/>
          </a:p>
          <a:p>
            <a:r>
              <a:rPr lang="en-US" dirty="0" err="1"/>
              <a:t>Magnetokonvekce</a:t>
            </a:r>
            <a:endParaRPr lang="en-US" dirty="0"/>
          </a:p>
          <a:p>
            <a:pPr lvl="1"/>
            <a:r>
              <a:rPr lang="en-US" dirty="0" err="1"/>
              <a:t>Magnetické</a:t>
            </a:r>
            <a:r>
              <a:rPr lang="en-US" dirty="0"/>
              <a:t> pole </a:t>
            </a:r>
            <a:r>
              <a:rPr lang="en-US" dirty="0" err="1"/>
              <a:t>reguluje</a:t>
            </a:r>
            <a:r>
              <a:rPr lang="en-US" dirty="0"/>
              <a:t> </a:t>
            </a:r>
            <a:r>
              <a:rPr lang="en-US" dirty="0" err="1"/>
              <a:t>podpovrchovou</a:t>
            </a:r>
            <a:r>
              <a:rPr lang="en-US" dirty="0"/>
              <a:t> </a:t>
            </a:r>
            <a:r>
              <a:rPr lang="en-US" dirty="0" err="1"/>
              <a:t>konvekci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nastavuje</a:t>
            </a:r>
            <a:r>
              <a:rPr lang="en-US" dirty="0"/>
              <a:t> </a:t>
            </a:r>
            <a:r>
              <a:rPr lang="en-US" dirty="0" err="1"/>
              <a:t>prostorovou</a:t>
            </a:r>
            <a:r>
              <a:rPr lang="en-US" dirty="0"/>
              <a:t> </a:t>
            </a:r>
            <a:r>
              <a:rPr lang="en-US" dirty="0" err="1"/>
              <a:t>škálu</a:t>
            </a:r>
            <a:endParaRPr lang="en-US" dirty="0"/>
          </a:p>
          <a:p>
            <a:r>
              <a:rPr lang="en-US" dirty="0" err="1"/>
              <a:t>Termální</a:t>
            </a:r>
            <a:r>
              <a:rPr lang="en-US" dirty="0"/>
              <a:t> </a:t>
            </a:r>
            <a:r>
              <a:rPr lang="en-US" dirty="0" err="1"/>
              <a:t>vítr</a:t>
            </a:r>
            <a:endParaRPr lang="en-US" dirty="0"/>
          </a:p>
          <a:p>
            <a:pPr lvl="1"/>
            <a:r>
              <a:rPr lang="en-US" dirty="0" err="1"/>
              <a:t>Samoorganizující</a:t>
            </a:r>
            <a:r>
              <a:rPr lang="en-US" dirty="0"/>
              <a:t> se </a:t>
            </a:r>
            <a:r>
              <a:rPr lang="en-US" dirty="0" err="1"/>
              <a:t>slabé</a:t>
            </a:r>
            <a:r>
              <a:rPr lang="en-US" dirty="0"/>
              <a:t> </a:t>
            </a:r>
            <a:r>
              <a:rPr lang="en-US" dirty="0" err="1"/>
              <a:t>elementy</a:t>
            </a:r>
            <a:r>
              <a:rPr lang="en-US" dirty="0"/>
              <a:t> </a:t>
            </a:r>
            <a:r>
              <a:rPr lang="en-US" dirty="0" err="1"/>
              <a:t>tvoří</a:t>
            </a:r>
            <a:r>
              <a:rPr lang="en-US" dirty="0"/>
              <a:t> </a:t>
            </a:r>
            <a:r>
              <a:rPr lang="en-US" dirty="0" err="1"/>
              <a:t>síť</a:t>
            </a:r>
            <a:r>
              <a:rPr lang="en-US" dirty="0"/>
              <a:t> (“</a:t>
            </a:r>
            <a:r>
              <a:rPr lang="en-US" dirty="0" err="1"/>
              <a:t>tlakové</a:t>
            </a:r>
            <a:r>
              <a:rPr lang="en-US" dirty="0"/>
              <a:t> </a:t>
            </a:r>
            <a:r>
              <a:rPr lang="en-US" dirty="0" err="1"/>
              <a:t>níže</a:t>
            </a:r>
            <a:r>
              <a:rPr lang="en-US" dirty="0"/>
              <a:t>”), </a:t>
            </a:r>
            <a:r>
              <a:rPr lang="en-US" dirty="0" err="1"/>
              <a:t>ustanovuje</a:t>
            </a:r>
            <a:r>
              <a:rPr lang="en-US" dirty="0"/>
              <a:t> se </a:t>
            </a:r>
            <a:r>
              <a:rPr lang="en-US" dirty="0" err="1"/>
              <a:t>rovnováha</a:t>
            </a:r>
            <a:endParaRPr lang="en-US" dirty="0"/>
          </a:p>
          <a:p>
            <a:r>
              <a:rPr lang="en-US" dirty="0" err="1"/>
              <a:t>Hydrodynamicky</a:t>
            </a:r>
            <a:r>
              <a:rPr lang="en-US" dirty="0"/>
              <a:t> </a:t>
            </a:r>
            <a:r>
              <a:rPr lang="en-US" dirty="0" err="1"/>
              <a:t>řízený</a:t>
            </a:r>
            <a:r>
              <a:rPr lang="en-US" dirty="0"/>
              <a:t> </a:t>
            </a:r>
            <a:r>
              <a:rPr lang="en-US" dirty="0" err="1"/>
              <a:t>jev</a:t>
            </a:r>
            <a:endParaRPr lang="en-US" dirty="0"/>
          </a:p>
          <a:p>
            <a:pPr lvl="1"/>
            <a:r>
              <a:rPr lang="en-US" dirty="0" err="1"/>
              <a:t>Sestupné</a:t>
            </a:r>
            <a:r>
              <a:rPr lang="en-US" dirty="0"/>
              <a:t> </a:t>
            </a:r>
            <a:r>
              <a:rPr lang="en-US" dirty="0" err="1"/>
              <a:t>proudy</a:t>
            </a:r>
            <a:r>
              <a:rPr lang="en-US" dirty="0"/>
              <a:t> </a:t>
            </a:r>
            <a:r>
              <a:rPr lang="en-US" dirty="0" err="1"/>
              <a:t>granulí</a:t>
            </a:r>
            <a:r>
              <a:rPr lang="en-US" dirty="0"/>
              <a:t> se v </a:t>
            </a:r>
            <a:r>
              <a:rPr lang="en-US" dirty="0" err="1"/>
              <a:t>hloubce</a:t>
            </a:r>
            <a:r>
              <a:rPr lang="en-US" dirty="0"/>
              <a:t> </a:t>
            </a:r>
            <a:r>
              <a:rPr lang="en-US" dirty="0" err="1"/>
              <a:t>spojují</a:t>
            </a:r>
            <a:r>
              <a:rPr lang="en-US" dirty="0"/>
              <a:t>, </a:t>
            </a:r>
            <a:r>
              <a:rPr lang="en-US" dirty="0" err="1"/>
              <a:t>nastavují</a:t>
            </a:r>
            <a:r>
              <a:rPr lang="en-US" dirty="0"/>
              <a:t> </a:t>
            </a:r>
            <a:r>
              <a:rPr lang="en-US" dirty="0" err="1"/>
              <a:t>supergranulární</a:t>
            </a:r>
            <a:r>
              <a:rPr lang="en-US" dirty="0"/>
              <a:t> </a:t>
            </a:r>
            <a:r>
              <a:rPr lang="en-US" dirty="0" err="1"/>
              <a:t>sestupné</a:t>
            </a:r>
            <a:r>
              <a:rPr lang="en-US" dirty="0"/>
              <a:t> </a:t>
            </a:r>
            <a:r>
              <a:rPr lang="en-US" dirty="0" err="1"/>
              <a:t>proudy</a:t>
            </a:r>
            <a:r>
              <a:rPr lang="en-US" dirty="0"/>
              <a:t> a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nový</a:t>
            </a:r>
            <a:r>
              <a:rPr lang="en-US" dirty="0"/>
              <a:t> mod </a:t>
            </a:r>
            <a:r>
              <a:rPr lang="en-US" dirty="0" err="1"/>
              <a:t>proudění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5534"/>
          <a:stretch/>
        </p:blipFill>
        <p:spPr/>
      </p:pic>
    </p:spTree>
    <p:extLst>
      <p:ext uri="{BB962C8B-B14F-4D97-AF65-F5344CB8AC3E}">
        <p14:creationId xmlns:p14="http://schemas.microsoft.com/office/powerpoint/2010/main" val="112009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Supergranule</a:t>
            </a:r>
            <a:r>
              <a:rPr lang="en-US" dirty="0"/>
              <a:t> z helioseismologie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7534" y="1252981"/>
            <a:ext cx="17819068" cy="53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Supergranule</a:t>
            </a:r>
            <a:r>
              <a:rPr lang="en-US" dirty="0"/>
              <a:t>: </a:t>
            </a:r>
            <a:r>
              <a:rPr lang="en-US" dirty="0" err="1"/>
              <a:t>deziluze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599" y="1354019"/>
            <a:ext cx="7796213" cy="4922956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Numerické</a:t>
            </a:r>
            <a:r>
              <a:rPr lang="en-US" dirty="0"/>
              <a:t> </a:t>
            </a:r>
            <a:r>
              <a:rPr lang="en-US" dirty="0" err="1"/>
              <a:t>simulace</a:t>
            </a:r>
            <a:r>
              <a:rPr lang="en-US" dirty="0"/>
              <a:t> se </a:t>
            </a:r>
            <a:r>
              <a:rPr lang="en-US" dirty="0" err="1"/>
              <a:t>všemi</a:t>
            </a:r>
            <a:r>
              <a:rPr lang="en-US" dirty="0"/>
              <a:t> </a:t>
            </a:r>
            <a:r>
              <a:rPr lang="en-US" dirty="0" err="1"/>
              <a:t>ionizačními</a:t>
            </a:r>
            <a:r>
              <a:rPr lang="en-US" dirty="0"/>
              <a:t> </a:t>
            </a:r>
            <a:r>
              <a:rPr lang="en-US" dirty="0" err="1"/>
              <a:t>zónami</a:t>
            </a:r>
            <a:r>
              <a:rPr lang="en-US" dirty="0"/>
              <a:t>: </a:t>
            </a:r>
            <a:r>
              <a:rPr lang="en-US" dirty="0" err="1"/>
              <a:t>žádné</a:t>
            </a:r>
            <a:r>
              <a:rPr lang="en-US" dirty="0"/>
              <a:t> </a:t>
            </a:r>
            <a:r>
              <a:rPr lang="en-US" dirty="0" err="1"/>
              <a:t>supergranule</a:t>
            </a:r>
            <a:r>
              <a:rPr lang="en-US" dirty="0"/>
              <a:t>: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spojité</a:t>
            </a:r>
            <a:endParaRPr lang="en-US" dirty="0"/>
          </a:p>
          <a:p>
            <a:pPr lvl="1"/>
            <a:r>
              <a:rPr lang="en-US" dirty="0" err="1"/>
              <a:t>Nemohou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čistě</a:t>
            </a:r>
            <a:r>
              <a:rPr lang="en-US" dirty="0"/>
              <a:t> </a:t>
            </a:r>
            <a:r>
              <a:rPr lang="en-US" dirty="0" err="1"/>
              <a:t>konvektivním</a:t>
            </a:r>
            <a:r>
              <a:rPr lang="en-US" dirty="0"/>
              <a:t> </a:t>
            </a:r>
            <a:r>
              <a:rPr lang="en-US" dirty="0" err="1"/>
              <a:t>jevem</a:t>
            </a:r>
            <a:r>
              <a:rPr lang="en-US" dirty="0"/>
              <a:t>!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Supergranulace</a:t>
            </a:r>
            <a:r>
              <a:rPr lang="en-US" dirty="0"/>
              <a:t> se </a:t>
            </a:r>
            <a:r>
              <a:rPr lang="en-US" dirty="0" err="1"/>
              <a:t>pohybují</a:t>
            </a:r>
            <a:r>
              <a:rPr lang="en-US" dirty="0"/>
              <a:t> </a:t>
            </a:r>
            <a:r>
              <a:rPr lang="en-US" dirty="0" err="1"/>
              <a:t>rychleji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plazma</a:t>
            </a:r>
            <a:r>
              <a:rPr lang="en-US" dirty="0"/>
              <a:t>, </a:t>
            </a:r>
            <a:r>
              <a:rPr lang="en-US" dirty="0" err="1"/>
              <a:t>jímž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tvořeny</a:t>
            </a:r>
            <a:endParaRPr lang="en-US" dirty="0"/>
          </a:p>
          <a:p>
            <a:pPr lvl="1"/>
            <a:r>
              <a:rPr lang="en-US" dirty="0"/>
              <a:t>Je to </a:t>
            </a:r>
            <a:r>
              <a:rPr lang="en-US" dirty="0" err="1"/>
              <a:t>vlna</a:t>
            </a:r>
            <a:r>
              <a:rPr lang="en-US" dirty="0"/>
              <a:t>?</a:t>
            </a:r>
          </a:p>
        </p:txBody>
      </p:sp>
      <p:pic>
        <p:nvPicPr>
          <p:cNvPr id="5" name="48x20_994_GS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081" y="2323048"/>
            <a:ext cx="5983474" cy="2991738"/>
          </a:xfrm>
        </p:spPr>
      </p:pic>
    </p:spTree>
    <p:extLst>
      <p:ext uri="{BB962C8B-B14F-4D97-AF65-F5344CB8AC3E}">
        <p14:creationId xmlns:p14="http://schemas.microsoft.com/office/powerpoint/2010/main" val="216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Obří</a:t>
            </a:r>
            <a:r>
              <a:rPr lang="en-US" dirty="0"/>
              <a:t> </a:t>
            </a:r>
            <a:r>
              <a:rPr lang="en-US" dirty="0" err="1"/>
              <a:t>buňky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Kontroverzní</a:t>
            </a:r>
            <a:endParaRPr lang="en-US" dirty="0"/>
          </a:p>
          <a:p>
            <a:r>
              <a:rPr lang="de-DE" dirty="0"/>
              <a:t>~ 100 Mm</a:t>
            </a:r>
          </a:p>
          <a:p>
            <a:r>
              <a:rPr lang="cs-CZ" dirty="0"/>
              <a:t>~ 7 dní</a:t>
            </a:r>
          </a:p>
          <a:p>
            <a:r>
              <a:rPr lang="cs-CZ" dirty="0"/>
              <a:t>Pomalé horizontální pohyby ~10 m/s</a:t>
            </a:r>
          </a:p>
          <a:p>
            <a:r>
              <a:rPr lang="cs-CZ" dirty="0"/>
              <a:t>Objevují se v numerických simulacích</a:t>
            </a:r>
          </a:p>
          <a:p>
            <a:r>
              <a:rPr lang="cs-CZ" dirty="0"/>
              <a:t>Pozorování obtížná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7572"/>
          <a:stretch/>
        </p:blipFill>
        <p:spPr/>
      </p:pic>
    </p:spTree>
    <p:extLst>
      <p:ext uri="{BB962C8B-B14F-4D97-AF65-F5344CB8AC3E}">
        <p14:creationId xmlns:p14="http://schemas.microsoft.com/office/powerpoint/2010/main" val="3461489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Alternativní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Spruit</a:t>
            </a:r>
            <a:r>
              <a:rPr lang="en-US" dirty="0"/>
              <a:t> (2003) – </a:t>
            </a:r>
            <a:r>
              <a:rPr lang="en-US" dirty="0" err="1"/>
              <a:t>ochlazování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povrchu</a:t>
            </a:r>
            <a:r>
              <a:rPr lang="en-US" dirty="0"/>
              <a:t> je </a:t>
            </a:r>
            <a:r>
              <a:rPr lang="en-US" dirty="0" err="1"/>
              <a:t>driverem</a:t>
            </a:r>
            <a:endParaRPr lang="en-US" dirty="0"/>
          </a:p>
          <a:p>
            <a:pPr lvl="1"/>
            <a:r>
              <a:rPr lang="en-US" dirty="0" err="1"/>
              <a:t>Pomalý</a:t>
            </a:r>
            <a:r>
              <a:rPr lang="en-US" dirty="0"/>
              <a:t> </a:t>
            </a:r>
            <a:r>
              <a:rPr lang="en-US" dirty="0" err="1"/>
              <a:t>rozsáhlý</a:t>
            </a:r>
            <a:r>
              <a:rPr lang="en-US" dirty="0"/>
              <a:t> </a:t>
            </a:r>
            <a:r>
              <a:rPr lang="en-US" dirty="0" err="1"/>
              <a:t>upflow</a:t>
            </a:r>
            <a:endParaRPr lang="en-US" dirty="0"/>
          </a:p>
          <a:p>
            <a:pPr lvl="1"/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koncentrovaný</a:t>
            </a:r>
            <a:r>
              <a:rPr lang="en-US" dirty="0"/>
              <a:t> </a:t>
            </a:r>
            <a:r>
              <a:rPr lang="en-US" dirty="0" err="1"/>
              <a:t>downflow</a:t>
            </a:r>
            <a:endParaRPr lang="en-US" dirty="0"/>
          </a:p>
          <a:p>
            <a:pPr lvl="1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06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Katepalli</a:t>
            </a:r>
            <a:r>
              <a:rPr lang="en-US" dirty="0"/>
              <a:t> R. </a:t>
            </a:r>
            <a:r>
              <a:rPr lang="en-US" dirty="0" err="1"/>
              <a:t>Sreenivasan</a:t>
            </a:r>
            <a:r>
              <a:rPr lang="en-US" dirty="0"/>
              <a:t>, HELAS VI</a:t>
            </a:r>
          </a:p>
        </p:txBody>
      </p:sp>
      <p:pic>
        <p:nvPicPr>
          <p:cNvPr id="4" name="Picture 2" descr="http://spinlab.ess.ucla.edu/wp-content/uploads/2012/03/JSC-AGU-Poster-201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t="29961"/>
          <a:stretch>
            <a:fillRect/>
          </a:stretch>
        </p:blipFill>
        <p:spPr bwMode="auto">
          <a:xfrm>
            <a:off x="375155" y="1232550"/>
            <a:ext cx="8360353" cy="53469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34975" y="1845731"/>
            <a:ext cx="2008909" cy="203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7400" y="1929844"/>
            <a:ext cx="1700331" cy="13436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5600" y="1794932"/>
            <a:ext cx="2963333" cy="353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6" y="1884358"/>
            <a:ext cx="1337723" cy="1337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71597" y="1945176"/>
            <a:ext cx="392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Nu ~ </a:t>
            </a:r>
            <a:r>
              <a:rPr lang="en-US" dirty="0" err="1">
                <a:latin typeface="Arial"/>
                <a:cs typeface="Arial"/>
              </a:rPr>
              <a:t>konvekce</a:t>
            </a:r>
            <a:r>
              <a:rPr lang="en-US" dirty="0">
                <a:latin typeface="Arial"/>
                <a:cs typeface="Arial"/>
              </a:rPr>
              <a:t> / </a:t>
            </a:r>
            <a:r>
              <a:rPr lang="en-US" dirty="0" err="1">
                <a:latin typeface="Arial"/>
                <a:cs typeface="Arial"/>
              </a:rPr>
              <a:t>vodivost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Ra ~ </a:t>
            </a:r>
            <a:r>
              <a:rPr lang="en-US" dirty="0" err="1">
                <a:latin typeface="Arial"/>
                <a:cs typeface="Arial"/>
              </a:rPr>
              <a:t>vzplývavé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síly</a:t>
            </a:r>
            <a:r>
              <a:rPr lang="en-US" dirty="0">
                <a:latin typeface="Arial"/>
                <a:cs typeface="Arial"/>
              </a:rPr>
              <a:t>/</a:t>
            </a:r>
            <a:r>
              <a:rPr lang="en-US" dirty="0" err="1">
                <a:latin typeface="Arial"/>
                <a:cs typeface="Arial"/>
              </a:rPr>
              <a:t>viskózní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síly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43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Slunci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500 Mm od </a:t>
            </a:r>
            <a:r>
              <a:rPr lang="en-US" dirty="0" err="1"/>
              <a:t>centra</a:t>
            </a:r>
            <a:r>
              <a:rPr lang="en-US" dirty="0"/>
              <a:t>: </a:t>
            </a:r>
            <a:r>
              <a:rPr lang="en-US" dirty="0" err="1"/>
              <a:t>přenos</a:t>
            </a:r>
            <a:r>
              <a:rPr lang="en-US" dirty="0"/>
              <a:t> </a:t>
            </a:r>
            <a:r>
              <a:rPr lang="en-US" dirty="0" err="1"/>
              <a:t>zářením</a:t>
            </a:r>
            <a:r>
              <a:rPr lang="en-US" dirty="0"/>
              <a:t>, </a:t>
            </a:r>
            <a:r>
              <a:rPr lang="en-US" dirty="0" err="1"/>
              <a:t>difúze</a:t>
            </a:r>
            <a:r>
              <a:rPr lang="en-US" dirty="0"/>
              <a:t> </a:t>
            </a:r>
            <a:r>
              <a:rPr lang="en-US" dirty="0" err="1"/>
              <a:t>fotonů</a:t>
            </a:r>
            <a:r>
              <a:rPr lang="en-US" dirty="0"/>
              <a:t> </a:t>
            </a:r>
            <a:r>
              <a:rPr lang="en-US" dirty="0" err="1"/>
              <a:t>volně-volnými</a:t>
            </a:r>
            <a:r>
              <a:rPr lang="en-US" dirty="0"/>
              <a:t> </a:t>
            </a:r>
            <a:r>
              <a:rPr lang="en-US" dirty="0" err="1"/>
              <a:t>rozptyly</a:t>
            </a:r>
            <a:endParaRPr lang="en-US" dirty="0"/>
          </a:p>
          <a:p>
            <a:r>
              <a:rPr lang="en-US" dirty="0"/>
              <a:t>500 Mm od </a:t>
            </a:r>
            <a:r>
              <a:rPr lang="en-US" dirty="0" err="1"/>
              <a:t>centra</a:t>
            </a:r>
            <a:r>
              <a:rPr lang="en-US" dirty="0"/>
              <a:t>, </a:t>
            </a:r>
            <a:r>
              <a:rPr lang="en-US" dirty="0" err="1"/>
              <a:t>teplota</a:t>
            </a:r>
            <a:r>
              <a:rPr lang="en-US" dirty="0"/>
              <a:t> pod 2,5 MK, </a:t>
            </a:r>
            <a:r>
              <a:rPr lang="en-US" dirty="0" err="1"/>
              <a:t>objevují</a:t>
            </a:r>
            <a:r>
              <a:rPr lang="en-US" dirty="0"/>
              <a:t> se </a:t>
            </a:r>
            <a:r>
              <a:rPr lang="en-US" dirty="0" err="1"/>
              <a:t>vázaně-volné</a:t>
            </a:r>
            <a:r>
              <a:rPr lang="en-US" dirty="0"/>
              <a:t> </a:t>
            </a:r>
            <a:r>
              <a:rPr lang="en-US" dirty="0" err="1"/>
              <a:t>přechody</a:t>
            </a:r>
            <a:r>
              <a:rPr lang="en-US" dirty="0"/>
              <a:t>, </a:t>
            </a:r>
            <a:r>
              <a:rPr lang="en-US" dirty="0" err="1"/>
              <a:t>nárůst</a:t>
            </a:r>
            <a:r>
              <a:rPr lang="en-US" dirty="0"/>
              <a:t> opacity</a:t>
            </a:r>
          </a:p>
          <a:p>
            <a:pPr lvl="1"/>
            <a:r>
              <a:rPr lang="en-US" dirty="0" err="1"/>
              <a:t>Nástup</a:t>
            </a:r>
            <a:r>
              <a:rPr lang="en-US" dirty="0"/>
              <a:t> </a:t>
            </a:r>
            <a:r>
              <a:rPr lang="en-US" dirty="0" err="1"/>
              <a:t>konvekce</a:t>
            </a:r>
            <a:endParaRPr lang="en-US" dirty="0"/>
          </a:p>
          <a:p>
            <a:pPr lvl="2"/>
            <a:r>
              <a:rPr lang="en-US" dirty="0" err="1"/>
              <a:t>Nízká</a:t>
            </a:r>
            <a:r>
              <a:rPr lang="en-US" dirty="0"/>
              <a:t> </a:t>
            </a:r>
            <a:r>
              <a:rPr lang="en-US" dirty="0" err="1"/>
              <a:t>viskozita</a:t>
            </a:r>
            <a:r>
              <a:rPr lang="en-US" dirty="0"/>
              <a:t>, </a:t>
            </a:r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hustota</a:t>
            </a:r>
            <a:r>
              <a:rPr lang="en-US" dirty="0"/>
              <a:t>, </a:t>
            </a:r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teplotní</a:t>
            </a:r>
            <a:r>
              <a:rPr lang="en-US" dirty="0"/>
              <a:t> gradient – </a:t>
            </a:r>
            <a:r>
              <a:rPr lang="en-US" dirty="0" err="1"/>
              <a:t>parametrický</a:t>
            </a:r>
            <a:r>
              <a:rPr lang="en-US" dirty="0"/>
              <a:t> </a:t>
            </a: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, </a:t>
            </a:r>
            <a:r>
              <a:rPr lang="en-US" dirty="0" err="1"/>
              <a:t>jejíž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zcela</a:t>
            </a:r>
            <a:r>
              <a:rPr lang="en-US" dirty="0"/>
              <a:t> </a:t>
            </a:r>
            <a:r>
              <a:rPr lang="en-US" dirty="0" err="1"/>
              <a:t>zřejmá</a:t>
            </a:r>
            <a:endParaRPr lang="en-US" dirty="0"/>
          </a:p>
          <a:p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zóny</a:t>
            </a:r>
            <a:r>
              <a:rPr lang="en-US" dirty="0"/>
              <a:t> je </a:t>
            </a:r>
            <a:r>
              <a:rPr lang="en-US" dirty="0" err="1"/>
              <a:t>mírně</a:t>
            </a:r>
            <a:r>
              <a:rPr lang="en-US" dirty="0"/>
              <a:t> </a:t>
            </a:r>
            <a:r>
              <a:rPr lang="en-US" dirty="0" err="1"/>
              <a:t>stratifikována</a:t>
            </a:r>
            <a:r>
              <a:rPr lang="en-US" dirty="0"/>
              <a:t>, </a:t>
            </a:r>
            <a:r>
              <a:rPr lang="en-US" dirty="0" err="1"/>
              <a:t>nicméně</a:t>
            </a:r>
            <a:r>
              <a:rPr lang="en-US" dirty="0"/>
              <a:t> </a:t>
            </a:r>
            <a:r>
              <a:rPr lang="en-US" dirty="0" err="1"/>
              <a:t>těsně</a:t>
            </a:r>
            <a:r>
              <a:rPr lang="en-US" dirty="0"/>
              <a:t> pod </a:t>
            </a:r>
            <a:r>
              <a:rPr lang="en-US" dirty="0" err="1"/>
              <a:t>povrchem</a:t>
            </a:r>
            <a:r>
              <a:rPr lang="en-US" dirty="0"/>
              <a:t> </a:t>
            </a:r>
            <a:r>
              <a:rPr lang="en-US" dirty="0" err="1"/>
              <a:t>prudký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, </a:t>
            </a:r>
            <a:r>
              <a:rPr lang="en-US" dirty="0" err="1"/>
              <a:t>vodíkové</a:t>
            </a:r>
            <a:r>
              <a:rPr lang="en-US" dirty="0"/>
              <a:t> a </a:t>
            </a:r>
            <a:r>
              <a:rPr lang="en-US" dirty="0" err="1"/>
              <a:t>héliové</a:t>
            </a:r>
            <a:r>
              <a:rPr lang="en-US" dirty="0"/>
              <a:t> </a:t>
            </a:r>
            <a:r>
              <a:rPr lang="en-US" dirty="0" err="1"/>
              <a:t>ionizační</a:t>
            </a:r>
            <a:r>
              <a:rPr lang="en-US" dirty="0"/>
              <a:t> </a:t>
            </a:r>
            <a:r>
              <a:rPr lang="en-US" dirty="0" err="1"/>
              <a:t>zóny</a:t>
            </a:r>
            <a:r>
              <a:rPr lang="en-US" dirty="0"/>
              <a:t> </a:t>
            </a:r>
            <a:r>
              <a:rPr lang="en-US" dirty="0" err="1"/>
              <a:t>nastavují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škály</a:t>
            </a:r>
            <a:r>
              <a:rPr lang="en-US" dirty="0"/>
              <a:t> </a:t>
            </a:r>
            <a:r>
              <a:rPr lang="en-US" dirty="0" err="1"/>
              <a:t>turbulentní</a:t>
            </a:r>
            <a:r>
              <a:rPr lang="en-US" dirty="0"/>
              <a:t> </a:t>
            </a:r>
            <a:r>
              <a:rPr lang="en-US" dirty="0" err="1"/>
              <a:t>konvekce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Záření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257300"/>
            <a:ext cx="5882528" cy="431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Ledouxův</a:t>
            </a:r>
            <a:r>
              <a:rPr lang="en-US" dirty="0"/>
              <a:t> </a:t>
            </a:r>
            <a:r>
              <a:rPr lang="en-US" dirty="0" err="1"/>
              <a:t>parametr</a:t>
            </a:r>
            <a:r>
              <a:rPr lang="en-US" dirty="0"/>
              <a:t> v </a:t>
            </a:r>
            <a:r>
              <a:rPr lang="en-US" dirty="0" err="1"/>
              <a:t>nitru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190974"/>
            <a:ext cx="6137899" cy="54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Superadiabatická</a:t>
            </a:r>
            <a:r>
              <a:rPr lang="en-US" dirty="0"/>
              <a:t> </a:t>
            </a:r>
            <a:r>
              <a:rPr lang="en-US" dirty="0" err="1"/>
              <a:t>zóna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19" r="2163"/>
          <a:stretch/>
        </p:blipFill>
        <p:spPr>
          <a:xfrm>
            <a:off x="655891" y="1386491"/>
            <a:ext cx="4346773" cy="3362364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Hluboká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 </a:t>
            </a:r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adiabatická</a:t>
            </a:r>
            <a:endParaRPr lang="en-US" dirty="0"/>
          </a:p>
          <a:p>
            <a:r>
              <a:rPr lang="en-US" dirty="0" err="1"/>
              <a:t>Povrchové</a:t>
            </a:r>
            <a:r>
              <a:rPr lang="en-US" dirty="0"/>
              <a:t> </a:t>
            </a:r>
            <a:r>
              <a:rPr lang="en-US" dirty="0" err="1"/>
              <a:t>vrstvy</a:t>
            </a:r>
            <a:r>
              <a:rPr lang="en-US" dirty="0"/>
              <a:t> </a:t>
            </a:r>
            <a:r>
              <a:rPr lang="en-US" dirty="0" err="1"/>
              <a:t>dominovány</a:t>
            </a:r>
            <a:r>
              <a:rPr lang="en-US" dirty="0"/>
              <a:t> </a:t>
            </a:r>
            <a:r>
              <a:rPr lang="en-US" dirty="0" err="1"/>
              <a:t>zářivými</a:t>
            </a:r>
            <a:r>
              <a:rPr lang="en-US" dirty="0"/>
              <a:t> </a:t>
            </a:r>
            <a:r>
              <a:rPr lang="en-US" dirty="0" err="1"/>
              <a:t>ztrátami</a:t>
            </a:r>
            <a:endParaRPr lang="en-US" dirty="0"/>
          </a:p>
          <a:p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 je </a:t>
            </a:r>
            <a:r>
              <a:rPr lang="en-US" dirty="0" err="1"/>
              <a:t>turbulentní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dominuje</a:t>
            </a:r>
            <a:r>
              <a:rPr lang="en-US" dirty="0"/>
              <a:t> </a:t>
            </a:r>
            <a:r>
              <a:rPr lang="en-US" dirty="0" err="1"/>
              <a:t>superadiabatický</a:t>
            </a:r>
            <a:r>
              <a:rPr lang="en-US" dirty="0"/>
              <a:t> gradient</a:t>
            </a:r>
          </a:p>
          <a:p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modelovat</a:t>
            </a:r>
            <a:r>
              <a:rPr lang="en-US" dirty="0"/>
              <a:t>: </a:t>
            </a:r>
            <a:r>
              <a:rPr lang="en-US" dirty="0" err="1"/>
              <a:t>zářivá</a:t>
            </a:r>
            <a:r>
              <a:rPr lang="en-US" dirty="0"/>
              <a:t> (</a:t>
            </a:r>
            <a:r>
              <a:rPr lang="en-US" dirty="0" err="1"/>
              <a:t>neefektivní</a:t>
            </a:r>
            <a:r>
              <a:rPr lang="en-US" dirty="0"/>
              <a:t>) </a:t>
            </a:r>
            <a:r>
              <a:rPr lang="en-US" dirty="0" err="1"/>
              <a:t>konvekce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5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Podpovrchové</a:t>
            </a:r>
            <a:r>
              <a:rPr lang="en-US" dirty="0"/>
              <a:t> </a:t>
            </a:r>
            <a:r>
              <a:rPr lang="en-US" dirty="0" err="1"/>
              <a:t>vrstvy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790" b="-851"/>
          <a:stretch/>
        </p:blipFill>
        <p:spPr>
          <a:xfrm>
            <a:off x="1117600" y="1213556"/>
            <a:ext cx="3566160" cy="5207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∇-∇</a:t>
            </a:r>
            <a:r>
              <a:rPr lang="en-US" sz="2000" baseline="-25000" dirty="0"/>
              <a:t>ad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rychlost</a:t>
            </a:r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Hustota</a:t>
            </a:r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1600" dirty="0" err="1"/>
              <a:t>F</a:t>
            </a:r>
            <a:r>
              <a:rPr lang="en-US" baseline="-25000" dirty="0" err="1"/>
              <a:t>conv</a:t>
            </a:r>
            <a:r>
              <a:rPr lang="en-US" dirty="0"/>
              <a:t>/</a:t>
            </a:r>
            <a:r>
              <a:rPr lang="en-US" dirty="0" err="1"/>
              <a:t>F</a:t>
            </a:r>
            <a:r>
              <a:rPr lang="en-US" baseline="-25000" dirty="0" err="1"/>
              <a:t>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7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Fotosférické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spektrum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7252524" cy="4922956"/>
          </a:xfrm>
        </p:spPr>
        <p:txBody>
          <a:bodyPr>
            <a:normAutofit/>
          </a:bodyPr>
          <a:lstStyle/>
          <a:p>
            <a:r>
              <a:rPr lang="en-US" dirty="0" err="1"/>
              <a:t>Fotosférické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je </a:t>
            </a:r>
            <a:r>
              <a:rPr lang="en-US" dirty="0" err="1"/>
              <a:t>spojité</a:t>
            </a:r>
            <a:r>
              <a:rPr lang="en-US" dirty="0"/>
              <a:t>, ale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vrcholy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i="1" dirty="0"/>
              <a:t>l ~ </a:t>
            </a:r>
            <a:r>
              <a:rPr lang="en-US" dirty="0"/>
              <a:t>120 a </a:t>
            </a:r>
            <a:r>
              <a:rPr lang="en-US" i="1" dirty="0"/>
              <a:t>l</a:t>
            </a:r>
            <a:r>
              <a:rPr lang="en-US" dirty="0"/>
              <a:t> ~ 3000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322" r="20021" b="54516"/>
          <a:stretch/>
        </p:blipFill>
        <p:spPr>
          <a:xfrm>
            <a:off x="1822824" y="2292225"/>
            <a:ext cx="5840170" cy="4331078"/>
          </a:xfrm>
        </p:spPr>
      </p:pic>
    </p:spTree>
    <p:extLst>
      <p:ext uri="{BB962C8B-B14F-4D97-AF65-F5344CB8AC3E}">
        <p14:creationId xmlns:p14="http://schemas.microsoft.com/office/powerpoint/2010/main" val="372224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Granulace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 Mm</a:t>
            </a:r>
          </a:p>
          <a:p>
            <a:r>
              <a:rPr lang="en-US" dirty="0"/>
              <a:t>3-17 </a:t>
            </a:r>
            <a:r>
              <a:rPr lang="en-US" dirty="0" err="1"/>
              <a:t>minut</a:t>
            </a:r>
            <a:endParaRPr lang="en-US" dirty="0"/>
          </a:p>
          <a:p>
            <a:r>
              <a:rPr lang="en-US" dirty="0" err="1"/>
              <a:t>Mělké</a:t>
            </a:r>
            <a:endParaRPr lang="en-US" dirty="0"/>
          </a:p>
          <a:p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(</a:t>
            </a:r>
            <a:r>
              <a:rPr lang="en-US" dirty="0" err="1"/>
              <a:t>až</a:t>
            </a:r>
            <a:r>
              <a:rPr lang="en-US" dirty="0"/>
              <a:t> km/s)</a:t>
            </a:r>
          </a:p>
          <a:p>
            <a:r>
              <a:rPr lang="en-US" dirty="0" err="1"/>
              <a:t>Teplejší</a:t>
            </a:r>
            <a:r>
              <a:rPr lang="en-US" dirty="0"/>
              <a:t> </a:t>
            </a:r>
            <a:r>
              <a:rPr lang="en-US" dirty="0" err="1"/>
              <a:t>uprostřed</a:t>
            </a:r>
            <a:r>
              <a:rPr lang="en-US" dirty="0"/>
              <a:t>, </a:t>
            </a:r>
            <a:r>
              <a:rPr lang="en-US" dirty="0" err="1"/>
              <a:t>chladnější</a:t>
            </a:r>
            <a:r>
              <a:rPr lang="en-US" dirty="0"/>
              <a:t> k </a:t>
            </a:r>
            <a:r>
              <a:rPr lang="en-US" dirty="0" err="1"/>
              <a:t>okrajům</a:t>
            </a:r>
            <a:endParaRPr lang="en-US" dirty="0"/>
          </a:p>
          <a:p>
            <a:r>
              <a:rPr lang="en-US" dirty="0"/>
              <a:t>„</a:t>
            </a:r>
            <a:r>
              <a:rPr lang="en-US" dirty="0" err="1"/>
              <a:t>Explodující</a:t>
            </a:r>
            <a:r>
              <a:rPr lang="en-US" dirty="0"/>
              <a:t> granule“</a:t>
            </a:r>
          </a:p>
          <a:p>
            <a:r>
              <a:rPr lang="en-US" dirty="0" err="1"/>
              <a:t>Objevitel</a:t>
            </a:r>
            <a:r>
              <a:rPr lang="en-US" dirty="0"/>
              <a:t> W. Herschel (1801 – </a:t>
            </a:r>
            <a:r>
              <a:rPr lang="en-US" dirty="0" err="1"/>
              <a:t>horké</a:t>
            </a:r>
            <a:r>
              <a:rPr lang="en-US" dirty="0"/>
              <a:t> </a:t>
            </a:r>
            <a:r>
              <a:rPr lang="en-US" dirty="0" err="1"/>
              <a:t>mraky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chladným</a:t>
            </a:r>
            <a:r>
              <a:rPr lang="en-US" dirty="0"/>
              <a:t> </a:t>
            </a:r>
            <a:r>
              <a:rPr lang="en-US" dirty="0" err="1"/>
              <a:t>povrchem</a:t>
            </a:r>
            <a:r>
              <a:rPr lang="en-US" dirty="0"/>
              <a:t>), </a:t>
            </a:r>
            <a:r>
              <a:rPr lang="en-US" dirty="0" err="1"/>
              <a:t>Nasmyth</a:t>
            </a:r>
            <a:r>
              <a:rPr lang="en-US" dirty="0"/>
              <a:t> (1865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správné</a:t>
            </a:r>
            <a:r>
              <a:rPr lang="en-US" dirty="0"/>
              <a:t> </a:t>
            </a:r>
            <a:r>
              <a:rPr lang="en-US" dirty="0" err="1"/>
              <a:t>cestě</a:t>
            </a:r>
            <a:r>
              <a:rPr lang="en-US" dirty="0"/>
              <a:t> k </a:t>
            </a:r>
            <a:r>
              <a:rPr lang="en-US" dirty="0" err="1"/>
              <a:t>interpretaci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786" r="137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38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Granule</a:t>
            </a:r>
          </a:p>
        </p:txBody>
      </p:sp>
      <p:pic>
        <p:nvPicPr>
          <p:cNvPr id="5" name="granul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344" y="1228341"/>
            <a:ext cx="5163312" cy="51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6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25551</TotalTime>
  <Words>425</Words>
  <Application>Microsoft Macintosh PowerPoint</Application>
  <PresentationFormat>On-screen Show (4:3)</PresentationFormat>
  <Paragraphs>94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Lucida Grande CE</vt:lpstr>
      <vt:lpstr>Wingdings 2</vt:lpstr>
      <vt:lpstr>Perception</vt:lpstr>
      <vt:lpstr>Konvekce ve Slunci</vt:lpstr>
      <vt:lpstr>Vznik konvekce na Slunci</vt:lpstr>
      <vt:lpstr>Záření nebo konvekce?</vt:lpstr>
      <vt:lpstr>Ledouxův parametr v nitru</vt:lpstr>
      <vt:lpstr>Superadiabatická zóna</vt:lpstr>
      <vt:lpstr>Podpovrchové vrstvy</vt:lpstr>
      <vt:lpstr>Fotosférické konvektivní spektrum</vt:lpstr>
      <vt:lpstr>Granulace</vt:lpstr>
      <vt:lpstr>Granule</vt:lpstr>
      <vt:lpstr>Mesogranule</vt:lpstr>
      <vt:lpstr>Supergranulace</vt:lpstr>
      <vt:lpstr>Supergranulace: Původ</vt:lpstr>
      <vt:lpstr>Supergranule z helioseismologie</vt:lpstr>
      <vt:lpstr>Supergranule: deziluze</vt:lpstr>
      <vt:lpstr>Obří buňky</vt:lpstr>
      <vt:lpstr>Alternativní konvekce?</vt:lpstr>
      <vt:lpstr>Katepalli R. Sreenivasan, HELAS VI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226</cp:revision>
  <dcterms:created xsi:type="dcterms:W3CDTF">2012-01-05T14:21:50Z</dcterms:created>
  <dcterms:modified xsi:type="dcterms:W3CDTF">2023-02-27T08:52:45Z</dcterms:modified>
</cp:coreProperties>
</file>