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0"/>
  </p:notesMasterIdLst>
  <p:sldIdLst>
    <p:sldId id="256" r:id="rId2"/>
    <p:sldId id="267" r:id="rId3"/>
    <p:sldId id="282" r:id="rId4"/>
    <p:sldId id="283" r:id="rId5"/>
    <p:sldId id="284" r:id="rId6"/>
    <p:sldId id="268" r:id="rId7"/>
    <p:sldId id="269" r:id="rId8"/>
    <p:sldId id="270" r:id="rId9"/>
    <p:sldId id="271" r:id="rId10"/>
    <p:sldId id="272" r:id="rId11"/>
    <p:sldId id="273" r:id="rId12"/>
    <p:sldId id="274" r:id="rId13"/>
    <p:sldId id="285" r:id="rId14"/>
    <p:sldId id="275" r:id="rId15"/>
    <p:sldId id="433" r:id="rId16"/>
    <p:sldId id="276" r:id="rId17"/>
    <p:sldId id="277" r:id="rId18"/>
    <p:sldId id="281" r:id="rId19"/>
    <p:sldId id="278" r:id="rId20"/>
    <p:sldId id="286" r:id="rId21"/>
    <p:sldId id="288" r:id="rId22"/>
    <p:sldId id="287" r:id="rId23"/>
    <p:sldId id="289" r:id="rId24"/>
    <p:sldId id="290" r:id="rId25"/>
    <p:sldId id="291" r:id="rId26"/>
    <p:sldId id="292" r:id="rId27"/>
    <p:sldId id="293" r:id="rId28"/>
    <p:sldId id="294" r:id="rId2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924" autoAdjust="0"/>
    <p:restoredTop sz="88160" autoAdjust="0"/>
  </p:normalViewPr>
  <p:slideViewPr>
    <p:cSldViewPr snapToGrid="0" snapToObjects="1">
      <p:cViewPr varScale="1">
        <p:scale>
          <a:sx n="196" d="100"/>
          <a:sy n="196" d="100"/>
        </p:scale>
        <p:origin x="3368" y="1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052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636013-94E0-2F48-BAED-4430CE421B38}" type="datetimeFigureOut">
              <a:rPr lang="en-US" smtClean="0"/>
              <a:t>3/7/22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A52760-6902-BD49-A43C-B9B5C8AED1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69562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157319"/>
            <a:ext cx="8915400" cy="877824"/>
          </a:xfrm>
        </p:spPr>
        <p:txBody>
          <a:bodyPr/>
          <a:lstStyle>
            <a:lvl1pPr>
              <a:defRPr b="1" i="0">
                <a:latin typeface="Lucida Grande CE"/>
                <a:cs typeface="Lucida Grande CE"/>
              </a:defRPr>
            </a:lvl1pPr>
          </a:lstStyle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3034553"/>
            <a:ext cx="8001000" cy="3823447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292608" tIns="91440" rIns="274320" bIns="91440" rtlCol="0" anchor="t" anchorCtr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Font typeface="Wingdings 2" pitchFamily="18" charset="2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+mn-ea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487987" y="1259552"/>
            <a:ext cx="3427413" cy="4994944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1259552"/>
            <a:ext cx="4572000" cy="5004088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292608" tIns="274320" rIns="274320" bIns="274320" rtlCol="0" anchor="t" anchorCtr="0">
            <a:normAutofit/>
          </a:bodyPr>
          <a:lstStyle>
            <a:lvl1pPr marL="0" indent="0"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+mn-ea"/>
                <a:cs typeface="Arial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Font typeface="Wingdings 2" pitchFamily="18" charset="2"/>
              <a:buNone/>
            </a:pPr>
            <a:r>
              <a:rPr lang="en-US" dirty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48584"/>
            <a:ext cx="8915400" cy="914400"/>
          </a:xfrm>
          <a:solidFill>
            <a:schemeClr val="tx2"/>
          </a:solidFill>
        </p:spPr>
        <p:txBody>
          <a:bodyPr vert="horz" lIns="1188720" tIns="45720" rIns="274320" bIns="45720" rtlCol="0" anchor="ctr">
            <a:norm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Lucida Grande CE"/>
                <a:ea typeface="+mj-ea"/>
                <a:cs typeface="Lucida Grande CE"/>
              </a:defRPr>
            </a:lvl1pPr>
          </a:lstStyle>
          <a:p>
            <a:r>
              <a:rPr lang="en-US" dirty="0"/>
              <a:t>Click to edit Master title style</a:t>
            </a:r>
            <a:endParaRPr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114800"/>
            <a:ext cx="8915400" cy="877824"/>
          </a:xfrm>
        </p:spPr>
        <p:txBody>
          <a:bodyPr tIns="137160" bIns="137160" anchor="b" anchorCtr="0">
            <a:normAutofit/>
          </a:bodyPr>
          <a:lstStyle>
            <a:lvl1pPr>
              <a:defRPr sz="2400"/>
            </a:lvl1pPr>
          </a:lstStyle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5002305"/>
            <a:ext cx="8001000" cy="1855695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92608" tIns="137160" rIns="274320" bIns="137160" rtlCol="0" anchor="t" anchorCtr="0">
            <a:normAutofit/>
          </a:bodyPr>
          <a:lstStyle>
            <a:lvl1pPr marL="0" indent="0" algn="l" defTabSz="914400" rtl="0" eaLnBrk="1" latinLnBrk="0" hangingPunct="1">
              <a:spcBef>
                <a:spcPts val="300"/>
              </a:spcBef>
              <a:buNone/>
              <a:defRPr sz="16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Lucida Grande CE"/>
                <a:ea typeface="+mn-ea"/>
                <a:cs typeface="Lucida Grande CE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927100" y="1129553"/>
            <a:ext cx="7988300" cy="29809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114800"/>
            <a:ext cx="8915400" cy="877824"/>
          </a:xfrm>
        </p:spPr>
        <p:txBody>
          <a:bodyPr tIns="137160" bIns="137160" anchor="b" anchorCtr="0">
            <a:normAutofit/>
          </a:bodyPr>
          <a:lstStyle>
            <a:lvl1pPr>
              <a:defRPr sz="2400"/>
            </a:lvl1pPr>
          </a:lstStyle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5002305"/>
            <a:ext cx="8001000" cy="1855695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92608" tIns="137160" rIns="274320" bIns="137160" rtlCol="0" anchor="t" anchorCtr="0">
            <a:normAutofit/>
          </a:bodyPr>
          <a:lstStyle>
            <a:lvl1pPr marL="0" indent="0" algn="l" defTabSz="914400" rtl="0" eaLnBrk="1" latinLnBrk="0" hangingPunct="1">
              <a:spcBef>
                <a:spcPts val="300"/>
              </a:spcBef>
              <a:buNone/>
              <a:defRPr sz="16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Lucida Grande CE"/>
                <a:ea typeface="+mn-ea"/>
                <a:cs typeface="Lucida Grande CE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927100" y="1129553"/>
            <a:ext cx="3986784" cy="29809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4928616" y="1129553"/>
            <a:ext cx="3986784" cy="29809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114800"/>
            <a:ext cx="8915400" cy="877824"/>
          </a:xfrm>
        </p:spPr>
        <p:txBody>
          <a:bodyPr tIns="137160" bIns="137160" anchor="b" anchorCtr="0">
            <a:normAutofit/>
          </a:bodyPr>
          <a:lstStyle>
            <a:lvl1pPr>
              <a:defRPr sz="2400"/>
            </a:lvl1pPr>
          </a:lstStyle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5002305"/>
            <a:ext cx="8001000" cy="1855695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92608" tIns="137160" rIns="274320" bIns="137160" rtlCol="0" anchor="t" anchorCtr="0">
            <a:normAutofit/>
          </a:bodyPr>
          <a:lstStyle>
            <a:lvl1pPr marL="0" indent="0" algn="l" defTabSz="914400" rtl="0" eaLnBrk="1" latinLnBrk="0" hangingPunct="1">
              <a:spcBef>
                <a:spcPts val="300"/>
              </a:spcBef>
              <a:buNone/>
              <a:defRPr sz="16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Lucida Grande CE"/>
                <a:ea typeface="+mn-ea"/>
                <a:cs typeface="Lucida Grande CE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927100" y="1129553"/>
            <a:ext cx="6601968" cy="29809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7543800" y="1129553"/>
            <a:ext cx="1371600" cy="148132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7543800" y="2629169"/>
            <a:ext cx="1371600" cy="148132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5025435"/>
            <a:ext cx="8915400" cy="914400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5943600"/>
            <a:ext cx="8001000" cy="914400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92608" tIns="91440" rIns="274320" bIns="91440" rtlCol="0" anchor="t" anchorCtr="0"/>
          <a:lstStyle>
            <a:lvl1pPr marL="0" indent="0" algn="l" defTabSz="914400" rtl="0" eaLnBrk="1" latinLnBrk="0" hangingPunct="1">
              <a:spcBef>
                <a:spcPts val="300"/>
              </a:spcBef>
              <a:buNone/>
              <a:defRPr sz="18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Lucida Grande CE"/>
                <a:ea typeface="+mn-ea"/>
                <a:cs typeface="Lucida Grande CE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927100" y="1129553"/>
            <a:ext cx="7988300" cy="38862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200399"/>
            <a:ext cx="8915400" cy="2286000"/>
          </a:xfrm>
          <a:solidFill>
            <a:schemeClr val="tx2"/>
          </a:solidFill>
        </p:spPr>
        <p:txBody>
          <a:bodyPr vert="horz" lIns="1188720" tIns="45720" rIns="274320" bIns="45720" rtlCol="0" anchor="b" anchorCtr="0">
            <a:norm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bg1"/>
                </a:solidFill>
                <a:latin typeface="Lucida Grande CE"/>
                <a:ea typeface="+mj-ea"/>
                <a:cs typeface="Lucida Grande CE"/>
              </a:defRPr>
            </a:lvl1pPr>
          </a:lstStyle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5484607"/>
            <a:ext cx="8001000" cy="777240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292608" tIns="91440" rIns="274320" bIns="91440" rtlCol="0" anchor="ctr" anchorCtr="0">
            <a:normAutofit/>
          </a:bodyPr>
          <a:lstStyle>
            <a:lvl1pPr marL="0" indent="0" algn="l" defTabSz="914400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 pitchFamily="18" charset="2"/>
              <a:buNone/>
              <a:defRPr sz="18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Lucida Grande CE"/>
                <a:ea typeface="+mn-ea"/>
                <a:cs typeface="Lucida Grande CE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17600" y="1354019"/>
            <a:ext cx="3566160" cy="4922956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800"/>
            </a:lvl6pPr>
            <a:lvl7pPr marL="2055813" indent="-344488">
              <a:defRPr sz="1800"/>
            </a:lvl7pPr>
            <a:lvl8pPr marL="2055813" indent="-344488">
              <a:defRPr sz="1800"/>
            </a:lvl8pPr>
            <a:lvl9pPr marL="2055813" indent="-344488"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7534" y="1354019"/>
            <a:ext cx="3566160" cy="4922956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800"/>
            </a:lvl6pPr>
            <a:lvl7pPr marL="2055813" indent="-344488">
              <a:defRPr sz="1800"/>
            </a:lvl7pPr>
            <a:lvl8pPr marL="2055813" indent="-344488">
              <a:defRPr sz="1800"/>
            </a:lvl8pPr>
            <a:lvl9pPr marL="2055813" indent="-344488"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588" y="1209521"/>
            <a:ext cx="3566160" cy="877887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0588" y="2351164"/>
            <a:ext cx="3566160" cy="392581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600"/>
            </a:lvl6pPr>
            <a:lvl7pPr marL="2055813" indent="-344488">
              <a:defRPr sz="1600"/>
            </a:lvl7pPr>
            <a:lvl8pPr marL="2055813" indent="-344488">
              <a:defRPr sz="1600"/>
            </a:lvl8pPr>
            <a:lvl9pPr marL="2055813" indent="-344488"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47534" y="1209521"/>
            <a:ext cx="3566160" cy="877887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47534" y="2351164"/>
            <a:ext cx="3566160" cy="392581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600"/>
            </a:lvl6pPr>
            <a:lvl7pPr marL="2055813" indent="-344488">
              <a:defRPr sz="1600"/>
            </a:lvl7pPr>
            <a:lvl8pPr marL="2055813" indent="-344488">
              <a:defRPr sz="1600"/>
            </a:lvl8pPr>
            <a:lvl9pPr marL="2055813" indent="-344488"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212028" y="2169845"/>
            <a:ext cx="3383280" cy="1588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5238974" y="2169845"/>
            <a:ext cx="3383280" cy="1588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47534" y="1238560"/>
            <a:ext cx="3566160" cy="5038415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2000"/>
            </a:lvl6pPr>
            <a:lvl7pPr marL="2055813" indent="-344488">
              <a:defRPr sz="2000"/>
            </a:lvl7pPr>
            <a:lvl8pPr marL="2055813" indent="-344488">
              <a:defRPr sz="2000"/>
            </a:lvl8pPr>
            <a:lvl9pPr marL="2055813" indent="-344488"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00952" y="1238560"/>
            <a:ext cx="3566160" cy="5025079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292608" tIns="274320" rIns="274320" bIns="274320" rtlCol="0" anchor="t" anchorCtr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Font typeface="Wingdings 2" pitchFamily="18" charset="2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+mn-ea"/>
                <a:cs typeface="Arial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48584"/>
            <a:ext cx="8915400" cy="914400"/>
          </a:xfrm>
          <a:solidFill>
            <a:schemeClr val="tx2"/>
          </a:solidFill>
        </p:spPr>
        <p:txBody>
          <a:bodyPr vert="horz" lIns="1188720" tIns="45720" rIns="274320" bIns="45720" rtlCol="0" anchor="ctr">
            <a:norm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Lucida Grande CE"/>
                <a:ea typeface="+mj-ea"/>
                <a:cs typeface="Lucida Grande CE"/>
              </a:defRPr>
            </a:lvl1pPr>
          </a:lstStyle>
          <a:p>
            <a:r>
              <a:rPr lang="en-US" dirty="0"/>
              <a:t>Click to edit Master title style</a:t>
            </a:r>
            <a:endParaRPr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4424" y="1291042"/>
            <a:ext cx="7610476" cy="49752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89894" y="6569075"/>
            <a:ext cx="45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914400" y="0"/>
            <a:ext cx="7999413" cy="18288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" name="Rectangle 7"/>
          <p:cNvSpPr/>
          <p:nvPr/>
        </p:nvSpPr>
        <p:spPr>
          <a:xfrm>
            <a:off x="914400" y="6675120"/>
            <a:ext cx="7999413" cy="182880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147728"/>
            <a:ext cx="8913813" cy="914400"/>
          </a:xfrm>
          <a:prstGeom prst="rect">
            <a:avLst/>
          </a:prstGeom>
          <a:solidFill>
            <a:schemeClr val="tx2"/>
          </a:solidFill>
        </p:spPr>
        <p:txBody>
          <a:bodyPr vert="horz" lIns="1188720" tIns="45720" rIns="27432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marL="0" indent="0" algn="l" defTabSz="914400" rtl="0" eaLnBrk="1" latinLnBrk="0" hangingPunct="1">
        <a:spcBef>
          <a:spcPct val="0"/>
        </a:spcBef>
        <a:buNone/>
        <a:defRPr sz="3600" b="1" kern="1200">
          <a:solidFill>
            <a:schemeClr val="bg1"/>
          </a:solidFill>
          <a:latin typeface="Lucida Grande CE"/>
          <a:ea typeface="+mj-ea"/>
          <a:cs typeface="Lucida Grande CE"/>
        </a:defRPr>
      </a:lvl1pPr>
    </p:titleStyle>
    <p:bodyStyle>
      <a:lvl1pPr marL="342900" indent="-342900" algn="l" defTabSz="914400" rtl="0" eaLnBrk="1" latinLnBrk="0" hangingPunct="1">
        <a:spcBef>
          <a:spcPts val="2000"/>
        </a:spcBef>
        <a:buClr>
          <a:schemeClr val="accent1"/>
        </a:buClr>
        <a:buFont typeface="Wingdings 2" pitchFamily="18" charset="2"/>
        <a:buChar char=""/>
        <a:defRPr sz="2000" kern="1200">
          <a:solidFill>
            <a:schemeClr val="tx1">
              <a:lumMod val="65000"/>
              <a:lumOff val="35000"/>
            </a:schemeClr>
          </a:solidFill>
          <a:latin typeface="Arial"/>
          <a:ea typeface="+mn-ea"/>
          <a:cs typeface="Arial"/>
        </a:defRPr>
      </a:lvl1pPr>
      <a:lvl2pPr marL="685800" indent="-336550" algn="l" defTabSz="914400" rtl="0" eaLnBrk="1" latinLnBrk="0" hangingPunct="1">
        <a:spcBef>
          <a:spcPts val="600"/>
        </a:spcBef>
        <a:buClr>
          <a:schemeClr val="accent1">
            <a:lumMod val="50000"/>
          </a:schemeClr>
        </a:buClr>
        <a:buFont typeface="Wingdings 2" pitchFamily="18" charset="2"/>
        <a:buChar char=""/>
        <a:defRPr sz="1800" kern="1200">
          <a:solidFill>
            <a:schemeClr val="tx1">
              <a:lumMod val="65000"/>
              <a:lumOff val="35000"/>
            </a:schemeClr>
          </a:solidFill>
          <a:latin typeface="Arial"/>
          <a:ea typeface="+mn-ea"/>
          <a:cs typeface="Arial"/>
        </a:defRPr>
      </a:lvl2pPr>
      <a:lvl3pPr marL="1035050" indent="-349250" algn="l" defTabSz="914400" rtl="0" eaLnBrk="1" latinLnBrk="0" hangingPunct="1">
        <a:spcBef>
          <a:spcPts val="600"/>
        </a:spcBef>
        <a:buClr>
          <a:schemeClr val="accent1"/>
        </a:buClr>
        <a:buFont typeface="Wingdings 2" pitchFamily="18" charset="2"/>
        <a:buChar char=""/>
        <a:defRPr sz="1800" kern="1200">
          <a:solidFill>
            <a:schemeClr val="tx1">
              <a:lumMod val="65000"/>
              <a:lumOff val="35000"/>
            </a:schemeClr>
          </a:solidFill>
          <a:latin typeface="Arial"/>
          <a:ea typeface="+mn-ea"/>
          <a:cs typeface="Arial"/>
        </a:defRPr>
      </a:lvl3pPr>
      <a:lvl4pPr marL="1371600" indent="-336550" algn="l" defTabSz="914400" rtl="0" eaLnBrk="1" latinLnBrk="0" hangingPunct="1">
        <a:spcBef>
          <a:spcPts val="600"/>
        </a:spcBef>
        <a:buClr>
          <a:schemeClr val="accent1">
            <a:lumMod val="50000"/>
          </a:schemeClr>
        </a:buClr>
        <a:buFont typeface="Wingdings 2" pitchFamily="18" charset="2"/>
        <a:buChar char=""/>
        <a:defRPr sz="1800" kern="1200">
          <a:solidFill>
            <a:schemeClr val="tx1">
              <a:lumMod val="65000"/>
              <a:lumOff val="35000"/>
            </a:schemeClr>
          </a:solidFill>
          <a:latin typeface="Arial"/>
          <a:ea typeface="+mn-ea"/>
          <a:cs typeface="Arial"/>
        </a:defRPr>
      </a:lvl4pPr>
      <a:lvl5pPr marL="1720850" indent="-349250" algn="l" defTabSz="914400" rtl="0" eaLnBrk="1" latinLnBrk="0" hangingPunct="1">
        <a:spcBef>
          <a:spcPts val="600"/>
        </a:spcBef>
        <a:buClr>
          <a:schemeClr val="accent1"/>
        </a:buClr>
        <a:buFont typeface="Wingdings 2" pitchFamily="18" charset="2"/>
        <a:buChar char=""/>
        <a:defRPr sz="1800" kern="1200">
          <a:solidFill>
            <a:schemeClr val="tx1">
              <a:lumMod val="65000"/>
              <a:lumOff val="35000"/>
            </a:schemeClr>
          </a:solidFill>
          <a:latin typeface="Arial"/>
          <a:ea typeface="+mn-ea"/>
          <a:cs typeface="Arial"/>
        </a:defRPr>
      </a:lvl5pPr>
      <a:lvl6pPr marL="2055813" indent="-344488" algn="l" defTabSz="914400" rtl="0" eaLnBrk="1" latinLnBrk="0" hangingPunct="1">
        <a:spcBef>
          <a:spcPct val="20000"/>
        </a:spcBef>
        <a:buClr>
          <a:schemeClr val="accent1">
            <a:lumMod val="50000"/>
          </a:schemeClr>
        </a:buClr>
        <a:buFont typeface="Wingdings 2" pitchFamily="18" charset="2"/>
        <a:buChar char="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398713" indent="-344488" algn="l" defTabSz="914400" rtl="0" eaLnBrk="1" latinLnBrk="0" hangingPunct="1">
        <a:spcBef>
          <a:spcPct val="20000"/>
        </a:spcBef>
        <a:buClr>
          <a:schemeClr val="accent1"/>
        </a:buClr>
        <a:buFont typeface="Wingdings 2" pitchFamily="18" charset="2"/>
        <a:buChar char="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2743200" indent="-344488" algn="l" defTabSz="914400" rtl="0" eaLnBrk="1" latinLnBrk="0" hangingPunct="1">
        <a:spcBef>
          <a:spcPct val="20000"/>
        </a:spcBef>
        <a:buClr>
          <a:schemeClr val="accent1">
            <a:lumMod val="50000"/>
          </a:schemeClr>
        </a:buClr>
        <a:buFont typeface="Wingdings 2" pitchFamily="18" charset="2"/>
        <a:buChar char="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087688" indent="-344488" algn="l" defTabSz="914400" rtl="0" eaLnBrk="1" latinLnBrk="0" hangingPunct="1">
        <a:spcBef>
          <a:spcPct val="20000"/>
        </a:spcBef>
        <a:buClr>
          <a:schemeClr val="accent1"/>
        </a:buClr>
        <a:buFont typeface="Wingdings 2" pitchFamily="18" charset="2"/>
        <a:buChar char=""/>
        <a:defRPr lang="en-US" sz="1800" kern="1200" dirty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451550"/>
            <a:ext cx="8915400" cy="1583594"/>
          </a:xfrm>
        </p:spPr>
        <p:txBody>
          <a:bodyPr>
            <a:normAutofit/>
          </a:bodyPr>
          <a:lstStyle/>
          <a:p>
            <a:r>
              <a:rPr lang="en-US"/>
              <a:t>Sluneční</a:t>
            </a:r>
            <a:r>
              <a:rPr lang="en-US" dirty="0"/>
              <a:t> </a:t>
            </a:r>
            <a:r>
              <a:rPr lang="en-US" dirty="0" err="1"/>
              <a:t>atmosféra</a:t>
            </a:r>
            <a:endParaRPr lang="en-US" b="1" dirty="0">
              <a:latin typeface="Lucida Grande CE"/>
              <a:cs typeface="Lucida Grande CE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77500" lnSpcReduction="20000"/>
          </a:bodyPr>
          <a:lstStyle/>
          <a:p>
            <a:pPr algn="ctr"/>
            <a:r>
              <a:rPr lang="en-US" sz="3200" b="1" dirty="0">
                <a:latin typeface="Lucida Grande CE"/>
                <a:cs typeface="Lucida Grande CE"/>
              </a:rPr>
              <a:t> </a:t>
            </a:r>
          </a:p>
          <a:p>
            <a:pPr algn="ctr"/>
            <a:endParaRPr lang="en-US" sz="3200" b="1" dirty="0">
              <a:latin typeface="Lucida Grande CE"/>
              <a:cs typeface="Lucida Grande CE"/>
            </a:endParaRPr>
          </a:p>
          <a:p>
            <a:pPr algn="ctr"/>
            <a:endParaRPr lang="en-US" sz="2400" dirty="0">
              <a:latin typeface="Lucida Grande CE"/>
              <a:cs typeface="Lucida Grande CE"/>
            </a:endParaRPr>
          </a:p>
          <a:p>
            <a:pPr algn="ctr"/>
            <a:endParaRPr lang="en-US" sz="2400" dirty="0">
              <a:latin typeface="Lucida Grande CE"/>
              <a:cs typeface="Lucida Grande CE"/>
            </a:endParaRPr>
          </a:p>
          <a:p>
            <a:endParaRPr lang="en-US" sz="2400" dirty="0"/>
          </a:p>
          <a:p>
            <a:pPr algn="r"/>
            <a:r>
              <a:rPr lang="en-US" sz="2400" dirty="0"/>
              <a:t>NAST001 </a:t>
            </a:r>
            <a:r>
              <a:rPr lang="en-US" sz="2400" dirty="0" err="1"/>
              <a:t>Sluneční</a:t>
            </a:r>
            <a:r>
              <a:rPr lang="en-US" sz="2400" dirty="0"/>
              <a:t> </a:t>
            </a:r>
            <a:r>
              <a:rPr lang="en-US" sz="2400" dirty="0" err="1"/>
              <a:t>fyzika</a:t>
            </a:r>
            <a:endParaRPr lang="en-US" sz="2400" dirty="0"/>
          </a:p>
          <a:p>
            <a:pPr algn="r"/>
            <a:br>
              <a:rPr lang="en-US" sz="2400" dirty="0"/>
            </a:b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4482423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Přechodová</a:t>
            </a:r>
            <a:r>
              <a:rPr lang="en-US" dirty="0"/>
              <a:t> </a:t>
            </a:r>
            <a:r>
              <a:rPr lang="en-US" dirty="0" err="1"/>
              <a:t>vrstva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53666" y="1354019"/>
            <a:ext cx="2660027" cy="4922956"/>
          </a:xfrm>
        </p:spPr>
        <p:txBody>
          <a:bodyPr/>
          <a:lstStyle/>
          <a:p>
            <a:r>
              <a:rPr lang="en-US" dirty="0" err="1"/>
              <a:t>Emisní</a:t>
            </a:r>
            <a:r>
              <a:rPr lang="en-US" dirty="0"/>
              <a:t> </a:t>
            </a:r>
            <a:r>
              <a:rPr lang="en-US" dirty="0" err="1"/>
              <a:t>čáry</a:t>
            </a:r>
            <a:r>
              <a:rPr lang="en-US" dirty="0"/>
              <a:t> </a:t>
            </a:r>
            <a:r>
              <a:rPr lang="en-US" dirty="0" err="1"/>
              <a:t>HeII</a:t>
            </a:r>
            <a:r>
              <a:rPr lang="en-US" dirty="0"/>
              <a:t> </a:t>
            </a:r>
            <a:r>
              <a:rPr lang="en-US" sz="2000" dirty="0"/>
              <a:t>(30,4 nm)</a:t>
            </a:r>
          </a:p>
          <a:p>
            <a:r>
              <a:rPr lang="en-US" dirty="0"/>
              <a:t>T~30 000 K</a:t>
            </a:r>
          </a:p>
          <a:p>
            <a:endParaRPr lang="en-US" sz="2000" dirty="0"/>
          </a:p>
          <a:p>
            <a:r>
              <a:rPr lang="en-US" sz="2000" dirty="0" err="1"/>
              <a:t>Diskontinuita</a:t>
            </a:r>
            <a:r>
              <a:rPr lang="en-US" sz="2000" dirty="0"/>
              <a:t> v </a:t>
            </a:r>
            <a:r>
              <a:rPr lang="en-US" sz="2000" dirty="0" err="1"/>
              <a:t>teplotě</a:t>
            </a:r>
            <a:r>
              <a:rPr lang="en-US" sz="2000" dirty="0"/>
              <a:t> a </a:t>
            </a:r>
            <a:r>
              <a:rPr lang="en-US" sz="2000" dirty="0" err="1"/>
              <a:t>hustotě</a:t>
            </a:r>
            <a:endParaRPr lang="en-US" sz="2000" dirty="0"/>
          </a:p>
          <a:p>
            <a:pPr lvl="1"/>
            <a:r>
              <a:rPr lang="en-US" sz="2000" i="1" dirty="0"/>
              <a:t>P</a:t>
            </a:r>
            <a:r>
              <a:rPr lang="en-US" sz="2000" dirty="0"/>
              <a:t> ~ </a:t>
            </a:r>
            <a:r>
              <a:rPr lang="en-US" sz="2000" i="1" dirty="0" err="1"/>
              <a:t>ρT</a:t>
            </a:r>
            <a:endParaRPr lang="en-US" sz="2000" i="1" dirty="0"/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t="7810" r="3704"/>
          <a:stretch/>
        </p:blipFill>
        <p:spPr>
          <a:xfrm>
            <a:off x="-917223" y="1114132"/>
            <a:ext cx="6604001" cy="6322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2732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Standardní</a:t>
            </a:r>
            <a:r>
              <a:rPr lang="en-US" dirty="0"/>
              <a:t> model </a:t>
            </a:r>
            <a:r>
              <a:rPr lang="en-US" dirty="0" err="1"/>
              <a:t>atmosféry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39556" y="1354019"/>
            <a:ext cx="2674138" cy="4922956"/>
          </a:xfrm>
        </p:spPr>
        <p:txBody>
          <a:bodyPr/>
          <a:lstStyle/>
          <a:p>
            <a:r>
              <a:rPr lang="en-US" dirty="0"/>
              <a:t>VAL (1981)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670" y="1062128"/>
            <a:ext cx="5832239" cy="5760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67133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Protuberance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98444" y="1354019"/>
            <a:ext cx="2815250" cy="4922956"/>
          </a:xfrm>
        </p:spPr>
        <p:txBody>
          <a:bodyPr>
            <a:normAutofit lnSpcReduction="10000"/>
          </a:bodyPr>
          <a:lstStyle/>
          <a:p>
            <a:r>
              <a:rPr lang="en-US" dirty="0"/>
              <a:t>Magnetic dip – </a:t>
            </a:r>
            <a:r>
              <a:rPr lang="en-US" dirty="0" err="1"/>
              <a:t>drží</a:t>
            </a:r>
            <a:r>
              <a:rPr lang="en-US" dirty="0"/>
              <a:t> </a:t>
            </a:r>
            <a:r>
              <a:rPr lang="en-US" dirty="0" err="1"/>
              <a:t>vlastní</a:t>
            </a:r>
            <a:r>
              <a:rPr lang="en-US" dirty="0"/>
              <a:t> </a:t>
            </a:r>
            <a:r>
              <a:rPr lang="en-US" dirty="0" err="1"/>
              <a:t>vahou</a:t>
            </a:r>
            <a:endParaRPr lang="en-US" dirty="0"/>
          </a:p>
          <a:p>
            <a:r>
              <a:rPr lang="en-US" dirty="0" err="1"/>
              <a:t>Chladnější</a:t>
            </a:r>
            <a:r>
              <a:rPr lang="en-US" dirty="0"/>
              <a:t> </a:t>
            </a:r>
            <a:r>
              <a:rPr lang="en-US" dirty="0" err="1"/>
              <a:t>kvůli</a:t>
            </a:r>
            <a:r>
              <a:rPr lang="en-US" dirty="0"/>
              <a:t> </a:t>
            </a:r>
            <a:r>
              <a:rPr lang="en-US" dirty="0" err="1"/>
              <a:t>narušení</a:t>
            </a:r>
            <a:r>
              <a:rPr lang="en-US" dirty="0"/>
              <a:t> </a:t>
            </a:r>
            <a:r>
              <a:rPr lang="en-US" dirty="0" err="1"/>
              <a:t>tepelné</a:t>
            </a:r>
            <a:r>
              <a:rPr lang="en-US" dirty="0"/>
              <a:t> </a:t>
            </a:r>
            <a:r>
              <a:rPr lang="en-US" dirty="0" err="1"/>
              <a:t>rovnováhy</a:t>
            </a:r>
            <a:r>
              <a:rPr lang="en-US" dirty="0"/>
              <a:t> (</a:t>
            </a:r>
            <a:r>
              <a:rPr lang="en-US" dirty="0" err="1"/>
              <a:t>ztráty</a:t>
            </a:r>
            <a:r>
              <a:rPr lang="en-US" dirty="0"/>
              <a:t> s </a:t>
            </a:r>
            <a:r>
              <a:rPr lang="en-US" dirty="0" err="1"/>
              <a:t>kvadrátem</a:t>
            </a:r>
            <a:r>
              <a:rPr lang="en-US" dirty="0"/>
              <a:t> </a:t>
            </a:r>
            <a:r>
              <a:rPr lang="en-US" dirty="0" err="1"/>
              <a:t>hustoty</a:t>
            </a:r>
            <a:r>
              <a:rPr lang="en-US" dirty="0"/>
              <a:t>)</a:t>
            </a:r>
          </a:p>
          <a:p>
            <a:r>
              <a:rPr lang="en-US" dirty="0" err="1"/>
              <a:t>Standardní</a:t>
            </a:r>
            <a:r>
              <a:rPr lang="en-US" dirty="0"/>
              <a:t> model protuberance</a:t>
            </a:r>
            <a:endParaRPr lang="en-US" sz="2000" dirty="0"/>
          </a:p>
          <a:p>
            <a:pPr lvl="1"/>
            <a:r>
              <a:rPr lang="en-US" dirty="0"/>
              <a:t>„</a:t>
            </a:r>
            <a:r>
              <a:rPr lang="en-US" dirty="0" err="1"/>
              <a:t>Vypařování</a:t>
            </a:r>
            <a:r>
              <a:rPr lang="en-US" dirty="0"/>
              <a:t>“ </a:t>
            </a:r>
            <a:r>
              <a:rPr lang="en-US" dirty="0" err="1"/>
              <a:t>plazmatu</a:t>
            </a:r>
            <a:r>
              <a:rPr lang="en-US" dirty="0"/>
              <a:t> v </a:t>
            </a:r>
            <a:r>
              <a:rPr lang="en-US" dirty="0" err="1"/>
              <a:t>nižší</a:t>
            </a:r>
            <a:r>
              <a:rPr lang="en-US" dirty="0"/>
              <a:t> </a:t>
            </a:r>
            <a:r>
              <a:rPr lang="en-US" dirty="0" err="1"/>
              <a:t>atmosféře</a:t>
            </a:r>
            <a:r>
              <a:rPr lang="en-US" dirty="0"/>
              <a:t>, </a:t>
            </a:r>
            <a:r>
              <a:rPr lang="en-US" dirty="0" err="1"/>
              <a:t>tok</a:t>
            </a:r>
            <a:r>
              <a:rPr lang="en-US" dirty="0"/>
              <a:t> </a:t>
            </a:r>
            <a:r>
              <a:rPr lang="en-US" dirty="0" err="1"/>
              <a:t>nahoru</a:t>
            </a:r>
            <a:r>
              <a:rPr lang="en-US" dirty="0"/>
              <a:t> </a:t>
            </a:r>
            <a:r>
              <a:rPr lang="en-US" dirty="0" err="1"/>
              <a:t>gradientem</a:t>
            </a:r>
            <a:r>
              <a:rPr lang="en-US" dirty="0"/>
              <a:t> </a:t>
            </a:r>
            <a:r>
              <a:rPr lang="en-US" dirty="0" err="1"/>
              <a:t>tlaku</a:t>
            </a:r>
            <a:r>
              <a:rPr lang="en-US" dirty="0"/>
              <a:t> </a:t>
            </a:r>
            <a:r>
              <a:rPr lang="en-US" dirty="0" err="1"/>
              <a:t>uvnitř</a:t>
            </a:r>
            <a:r>
              <a:rPr lang="en-US" dirty="0"/>
              <a:t> </a:t>
            </a:r>
            <a:r>
              <a:rPr lang="en-US" dirty="0" err="1"/>
              <a:t>magnetické</a:t>
            </a:r>
            <a:r>
              <a:rPr lang="en-US" dirty="0"/>
              <a:t> </a:t>
            </a:r>
            <a:r>
              <a:rPr lang="en-US" dirty="0" err="1"/>
              <a:t>smyčky</a:t>
            </a:r>
            <a:r>
              <a:rPr lang="en-US" dirty="0"/>
              <a:t> (</a:t>
            </a:r>
            <a:r>
              <a:rPr lang="en-US" dirty="0" err="1"/>
              <a:t>materiál</a:t>
            </a:r>
            <a:r>
              <a:rPr lang="en-US" dirty="0"/>
              <a:t> </a:t>
            </a:r>
            <a:r>
              <a:rPr lang="en-US" dirty="0" err="1"/>
              <a:t>teče</a:t>
            </a:r>
            <a:r>
              <a:rPr lang="en-US" dirty="0"/>
              <a:t> do </a:t>
            </a:r>
            <a:r>
              <a:rPr lang="en-US" dirty="0" err="1"/>
              <a:t>chladnějších</a:t>
            </a:r>
            <a:r>
              <a:rPr lang="en-US" dirty="0"/>
              <a:t> </a:t>
            </a:r>
            <a:r>
              <a:rPr lang="en-US" dirty="0" err="1"/>
              <a:t>částí</a:t>
            </a:r>
            <a:r>
              <a:rPr lang="en-US" dirty="0"/>
              <a:t>)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922" y="1354019"/>
            <a:ext cx="5549661" cy="2803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32477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Protuberance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err="1"/>
              <a:t>Chromosférický</a:t>
            </a:r>
            <a:r>
              <a:rPr lang="en-US" dirty="0"/>
              <a:t> </a:t>
            </a:r>
            <a:r>
              <a:rPr lang="en-US" dirty="0" err="1"/>
              <a:t>materiál</a:t>
            </a:r>
            <a:r>
              <a:rPr lang="en-US" dirty="0"/>
              <a:t> v </a:t>
            </a:r>
            <a:r>
              <a:rPr lang="en-US" dirty="0" err="1"/>
              <a:t>koróně</a:t>
            </a:r>
            <a:endParaRPr lang="en-US" dirty="0"/>
          </a:p>
          <a:p>
            <a:r>
              <a:rPr lang="en-US" dirty="0" err="1"/>
              <a:t>Klidné</a:t>
            </a:r>
            <a:endParaRPr lang="en-US" dirty="0"/>
          </a:p>
          <a:p>
            <a:pPr lvl="1"/>
            <a:r>
              <a:rPr lang="en-US" dirty="0"/>
              <a:t>B</a:t>
            </a:r>
            <a:r>
              <a:rPr lang="en-US" baseline="-25000" dirty="0"/>
              <a:t>||</a:t>
            </a:r>
            <a:r>
              <a:rPr lang="en-US" dirty="0"/>
              <a:t> ~ 10-100 G</a:t>
            </a:r>
          </a:p>
          <a:p>
            <a:pPr lvl="1"/>
            <a:r>
              <a:rPr lang="en-US" dirty="0" err="1"/>
              <a:t>Kruhově</a:t>
            </a:r>
            <a:r>
              <a:rPr lang="en-US" dirty="0"/>
              <a:t> </a:t>
            </a:r>
            <a:r>
              <a:rPr lang="en-US" dirty="0" err="1"/>
              <a:t>polarizované</a:t>
            </a:r>
            <a:r>
              <a:rPr lang="en-US" dirty="0"/>
              <a:t> </a:t>
            </a:r>
            <a:r>
              <a:rPr lang="en-US" dirty="0" err="1"/>
              <a:t>světlo</a:t>
            </a:r>
            <a:endParaRPr lang="en-US" dirty="0"/>
          </a:p>
          <a:p>
            <a:r>
              <a:rPr lang="en-US" dirty="0" err="1"/>
              <a:t>Aktivní</a:t>
            </a:r>
            <a:endParaRPr lang="en-US" dirty="0"/>
          </a:p>
          <a:p>
            <a:pPr lvl="1"/>
            <a:r>
              <a:rPr lang="en-US" dirty="0"/>
              <a:t>B</a:t>
            </a:r>
            <a:r>
              <a:rPr lang="en-US" baseline="-25000" dirty="0"/>
              <a:t>||</a:t>
            </a:r>
            <a:r>
              <a:rPr lang="en-US" dirty="0"/>
              <a:t>  &gt; 100 G</a:t>
            </a:r>
          </a:p>
          <a:p>
            <a:r>
              <a:rPr lang="en-US" dirty="0" err="1"/>
              <a:t>Typicky</a:t>
            </a:r>
            <a:endParaRPr lang="en-US" dirty="0"/>
          </a:p>
          <a:p>
            <a:pPr lvl="1"/>
            <a:r>
              <a:rPr lang="en-US" dirty="0" err="1"/>
              <a:t>Tloušťka</a:t>
            </a:r>
            <a:r>
              <a:rPr lang="en-US" dirty="0"/>
              <a:t> 5000 km</a:t>
            </a:r>
          </a:p>
          <a:p>
            <a:pPr lvl="1"/>
            <a:r>
              <a:rPr lang="en-US" dirty="0" err="1"/>
              <a:t>Výška</a:t>
            </a:r>
            <a:r>
              <a:rPr lang="en-US" dirty="0"/>
              <a:t> 50 000 km</a:t>
            </a:r>
          </a:p>
          <a:p>
            <a:pPr lvl="1"/>
            <a:r>
              <a:rPr lang="en-US" dirty="0" err="1"/>
              <a:t>Délka</a:t>
            </a:r>
            <a:r>
              <a:rPr lang="en-US" dirty="0"/>
              <a:t> 200 000 km 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err="1"/>
              <a:t>Rovnováha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tabuli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3653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Filamenty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67778" y="1354019"/>
            <a:ext cx="2645916" cy="4922956"/>
          </a:xfrm>
        </p:spPr>
        <p:txBody>
          <a:bodyPr>
            <a:normAutofit/>
          </a:bodyPr>
          <a:lstStyle/>
          <a:p>
            <a:r>
              <a:rPr lang="en-US" dirty="0" err="1"/>
              <a:t>Formují</a:t>
            </a:r>
            <a:r>
              <a:rPr lang="en-US" dirty="0"/>
              <a:t> se </a:t>
            </a:r>
            <a:r>
              <a:rPr lang="en-US" dirty="0" err="1"/>
              <a:t>nad</a:t>
            </a:r>
            <a:r>
              <a:rPr lang="en-US" dirty="0"/>
              <a:t> PIL (polarity inversion line)</a:t>
            </a:r>
          </a:p>
          <a:p>
            <a:r>
              <a:rPr lang="en-US" dirty="0"/>
              <a:t>Mg. pole v </a:t>
            </a:r>
            <a:r>
              <a:rPr lang="en-US" dirty="0" err="1"/>
              <a:t>nich</a:t>
            </a:r>
            <a:r>
              <a:rPr lang="en-US" dirty="0"/>
              <a:t> </a:t>
            </a:r>
            <a:r>
              <a:rPr lang="en-US" dirty="0" err="1"/>
              <a:t>má</a:t>
            </a:r>
            <a:r>
              <a:rPr lang="en-US" dirty="0"/>
              <a:t> </a:t>
            </a:r>
            <a:r>
              <a:rPr lang="en-US" dirty="0" err="1"/>
              <a:t>helikální</a:t>
            </a:r>
            <a:r>
              <a:rPr lang="en-US" dirty="0"/>
              <a:t> </a:t>
            </a:r>
            <a:r>
              <a:rPr lang="en-US" dirty="0" err="1"/>
              <a:t>strukturu</a:t>
            </a:r>
            <a:endParaRPr lang="en-US" dirty="0"/>
          </a:p>
          <a:p>
            <a:pPr lvl="1"/>
            <a:endParaRPr lang="en-US" dirty="0"/>
          </a:p>
          <a:p>
            <a:pPr marL="342900" lvl="1" indent="-342900">
              <a:spcBef>
                <a:spcPts val="2000"/>
              </a:spcBef>
              <a:buClr>
                <a:schemeClr val="accent1"/>
              </a:buClr>
            </a:pPr>
            <a:r>
              <a:rPr lang="en-US" dirty="0"/>
              <a:t>Filament = protuberance </a:t>
            </a:r>
            <a:r>
              <a:rPr lang="en-US" dirty="0" err="1"/>
              <a:t>promítnutá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disk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456" y="1371600"/>
            <a:ext cx="5563572" cy="4092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74666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31A982-A090-4444-84BD-183AB5E69B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47728"/>
            <a:ext cx="8913813" cy="914400"/>
          </a:xfrm>
        </p:spPr>
        <p:txBody>
          <a:bodyPr anchor="ctr">
            <a:normAutofit/>
          </a:bodyPr>
          <a:lstStyle/>
          <a:p>
            <a:r>
              <a:rPr lang="en-CZ" dirty="0"/>
              <a:t>Protuberance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filamenty</a:t>
            </a:r>
            <a:endParaRPr lang="en-CZ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C02E55-0A37-2145-BE0C-72FB542CAB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20588" y="1209521"/>
            <a:ext cx="7593106" cy="877887"/>
          </a:xfrm>
        </p:spPr>
        <p:txBody>
          <a:bodyPr anchor="b">
            <a:normAutofit/>
          </a:bodyPr>
          <a:lstStyle/>
          <a:p>
            <a:r>
              <a:rPr lang="en-CZ" dirty="0"/>
              <a:t>Pozorování v H</a:t>
            </a:r>
            <a:r>
              <a:rPr lang="el-GR" dirty="0"/>
              <a:t>α</a:t>
            </a:r>
            <a:endParaRPr lang="en-CZ" dirty="0"/>
          </a:p>
        </p:txBody>
      </p:sp>
      <p:pic>
        <p:nvPicPr>
          <p:cNvPr id="5126" name="Picture 6" descr="No photo description available.">
            <a:extLst>
              <a:ext uri="{FF2B5EF4-FFF2-40B4-BE49-F238E27FC236}">
                <a16:creationId xmlns:a16="http://schemas.microsoft.com/office/drawing/2014/main" id="{7C5B63EE-B138-0B41-9C56-CC1DDE8842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5" r="16164" b="-1"/>
          <a:stretch/>
        </p:blipFill>
        <p:spPr bwMode="auto">
          <a:xfrm>
            <a:off x="1120588" y="2351164"/>
            <a:ext cx="3566160" cy="3925811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5124" name="Picture 4" descr="Není k dispozici žádný popis fotky.">
            <a:extLst>
              <a:ext uri="{FF2B5EF4-FFF2-40B4-BE49-F238E27FC236}">
                <a16:creationId xmlns:a16="http://schemas.microsoft.com/office/drawing/2014/main" id="{42D54357-1369-A54C-A8A4-A98465085E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9" r="12994" b="3"/>
          <a:stretch/>
        </p:blipFill>
        <p:spPr bwMode="auto">
          <a:xfrm>
            <a:off x="5147534" y="2351164"/>
            <a:ext cx="3566160" cy="3925811"/>
          </a:xfrm>
          <a:prstGeom prst="rect">
            <a:avLst/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34193614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 </a:t>
            </a:r>
            <a:r>
              <a:rPr lang="en-US" dirty="0" err="1"/>
              <a:t>filamentu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900" y="1183919"/>
            <a:ext cx="7943328" cy="5296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83234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Chromosférické</a:t>
            </a:r>
            <a:r>
              <a:rPr lang="en-US" dirty="0"/>
              <a:t> </a:t>
            </a:r>
            <a:r>
              <a:rPr lang="en-US" dirty="0" err="1"/>
              <a:t>struktury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5700" y="1175017"/>
            <a:ext cx="6832518" cy="5461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54674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Spikule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err="1"/>
              <a:t>Výška</a:t>
            </a:r>
            <a:r>
              <a:rPr lang="en-US" dirty="0"/>
              <a:t> </a:t>
            </a:r>
            <a:r>
              <a:rPr lang="en-US" dirty="0" err="1"/>
              <a:t>cca</a:t>
            </a:r>
            <a:r>
              <a:rPr lang="en-US" dirty="0"/>
              <a:t> 5000 km, </a:t>
            </a:r>
            <a:r>
              <a:rPr lang="en-US" dirty="0" err="1"/>
              <a:t>tloušťka</a:t>
            </a:r>
            <a:r>
              <a:rPr lang="en-US" dirty="0"/>
              <a:t> </a:t>
            </a:r>
            <a:r>
              <a:rPr lang="en-US" dirty="0" err="1"/>
              <a:t>méně</a:t>
            </a:r>
            <a:r>
              <a:rPr lang="en-US" dirty="0"/>
              <a:t> </a:t>
            </a:r>
            <a:r>
              <a:rPr lang="en-US" dirty="0" err="1"/>
              <a:t>než</a:t>
            </a:r>
            <a:r>
              <a:rPr lang="en-US" dirty="0"/>
              <a:t> 500 km</a:t>
            </a:r>
          </a:p>
          <a:p>
            <a:pPr lvl="1"/>
            <a:r>
              <a:rPr lang="en-US" dirty="0" err="1"/>
              <a:t>Dva</a:t>
            </a:r>
            <a:r>
              <a:rPr lang="en-US" dirty="0"/>
              <a:t> </a:t>
            </a:r>
            <a:r>
              <a:rPr lang="en-US" dirty="0" err="1"/>
              <a:t>typy</a:t>
            </a:r>
            <a:endParaRPr lang="en-US" dirty="0"/>
          </a:p>
          <a:p>
            <a:r>
              <a:rPr lang="en-US" dirty="0" err="1"/>
              <a:t>Teplota</a:t>
            </a:r>
            <a:r>
              <a:rPr lang="en-US" dirty="0"/>
              <a:t> 10</a:t>
            </a:r>
            <a:r>
              <a:rPr lang="en-US" baseline="30000" dirty="0"/>
              <a:t>4</a:t>
            </a:r>
            <a:r>
              <a:rPr lang="en-US" dirty="0"/>
              <a:t> K, </a:t>
            </a:r>
            <a:r>
              <a:rPr lang="en-US" dirty="0" err="1"/>
              <a:t>hustota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3x10</a:t>
            </a:r>
            <a:r>
              <a:rPr lang="en-US" baseline="30000" dirty="0"/>
              <a:t>-10</a:t>
            </a:r>
            <a:r>
              <a:rPr lang="en-US" dirty="0"/>
              <a:t> kg/m</a:t>
            </a:r>
            <a:r>
              <a:rPr lang="en-US" baseline="30000" dirty="0"/>
              <a:t>3</a:t>
            </a:r>
          </a:p>
          <a:p>
            <a:r>
              <a:rPr lang="en-US" dirty="0" err="1"/>
              <a:t>Vertikální</a:t>
            </a:r>
            <a:r>
              <a:rPr lang="en-US" dirty="0"/>
              <a:t> </a:t>
            </a:r>
            <a:r>
              <a:rPr lang="en-US" dirty="0" err="1"/>
              <a:t>rychlosti</a:t>
            </a:r>
            <a:r>
              <a:rPr lang="en-US" dirty="0"/>
              <a:t> </a:t>
            </a:r>
            <a:r>
              <a:rPr lang="en-US" dirty="0" err="1"/>
              <a:t>až</a:t>
            </a:r>
            <a:r>
              <a:rPr lang="en-US" dirty="0"/>
              <a:t> 25 km/s</a:t>
            </a:r>
          </a:p>
          <a:p>
            <a:r>
              <a:rPr lang="en-US" dirty="0" err="1"/>
              <a:t>Totální</a:t>
            </a:r>
            <a:r>
              <a:rPr lang="en-US" dirty="0"/>
              <a:t> </a:t>
            </a:r>
            <a:r>
              <a:rPr lang="en-US" dirty="0" err="1"/>
              <a:t>tok</a:t>
            </a:r>
            <a:r>
              <a:rPr lang="en-US" dirty="0"/>
              <a:t> </a:t>
            </a:r>
            <a:r>
              <a:rPr lang="en-US" dirty="0" err="1"/>
              <a:t>hmoty</a:t>
            </a:r>
            <a:r>
              <a:rPr lang="en-US" dirty="0"/>
              <a:t> 100krát </a:t>
            </a:r>
            <a:r>
              <a:rPr lang="en-US" dirty="0" err="1"/>
              <a:t>více</a:t>
            </a:r>
            <a:r>
              <a:rPr lang="en-US" dirty="0"/>
              <a:t> </a:t>
            </a:r>
            <a:r>
              <a:rPr lang="en-US" dirty="0" err="1"/>
              <a:t>než</a:t>
            </a:r>
            <a:r>
              <a:rPr lang="en-US" dirty="0"/>
              <a:t> </a:t>
            </a:r>
            <a:r>
              <a:rPr lang="en-US" dirty="0" err="1"/>
              <a:t>tok</a:t>
            </a:r>
            <a:r>
              <a:rPr lang="en-US" dirty="0"/>
              <a:t> </a:t>
            </a:r>
            <a:r>
              <a:rPr lang="en-US" dirty="0" err="1"/>
              <a:t>slunečním</a:t>
            </a:r>
            <a:r>
              <a:rPr lang="en-US" dirty="0"/>
              <a:t> </a:t>
            </a:r>
            <a:r>
              <a:rPr lang="en-US" dirty="0" err="1"/>
              <a:t>větrem</a:t>
            </a:r>
            <a:r>
              <a:rPr lang="en-US" dirty="0"/>
              <a:t> – </a:t>
            </a:r>
            <a:r>
              <a:rPr lang="en-US" dirty="0" err="1"/>
              <a:t>zpětný</a:t>
            </a:r>
            <a:r>
              <a:rPr lang="en-US" dirty="0"/>
              <a:t> </a:t>
            </a:r>
            <a:r>
              <a:rPr lang="en-US" dirty="0" err="1"/>
              <a:t>tok</a:t>
            </a:r>
            <a:r>
              <a:rPr lang="en-US" dirty="0"/>
              <a:t>, </a:t>
            </a:r>
            <a:r>
              <a:rPr lang="en-US" dirty="0" err="1"/>
              <a:t>vlastnosti</a:t>
            </a:r>
            <a:r>
              <a:rPr lang="en-US" dirty="0"/>
              <a:t> </a:t>
            </a:r>
            <a:r>
              <a:rPr lang="en-US" dirty="0" err="1"/>
              <a:t>neznámé</a:t>
            </a:r>
            <a:endParaRPr lang="en-US" dirty="0"/>
          </a:p>
          <a:p>
            <a:r>
              <a:rPr lang="en-US" dirty="0" err="1"/>
              <a:t>Životnost</a:t>
            </a:r>
            <a:r>
              <a:rPr lang="en-US" dirty="0"/>
              <a:t> 5-10 </a:t>
            </a:r>
            <a:r>
              <a:rPr lang="en-US" dirty="0" err="1"/>
              <a:t>minut</a:t>
            </a:r>
            <a:endParaRPr lang="en-US" dirty="0"/>
          </a:p>
          <a:p>
            <a:r>
              <a:rPr lang="en-US" dirty="0" err="1"/>
              <a:t>Makrospikule</a:t>
            </a:r>
            <a:endParaRPr lang="en-US" dirty="0"/>
          </a:p>
          <a:p>
            <a:pPr lvl="1"/>
            <a:r>
              <a:rPr lang="en-US" dirty="0"/>
              <a:t>V </a:t>
            </a:r>
            <a:r>
              <a:rPr lang="en-US" dirty="0" err="1"/>
              <a:t>polárních</a:t>
            </a:r>
            <a:r>
              <a:rPr lang="en-US" dirty="0"/>
              <a:t> </a:t>
            </a:r>
            <a:r>
              <a:rPr lang="en-US" dirty="0" err="1"/>
              <a:t>oblastech</a:t>
            </a:r>
            <a:endParaRPr lang="en-US" dirty="0"/>
          </a:p>
          <a:p>
            <a:pPr lvl="1"/>
            <a:r>
              <a:rPr lang="en-US" dirty="0" err="1"/>
              <a:t>Délka</a:t>
            </a:r>
            <a:r>
              <a:rPr lang="en-US" dirty="0"/>
              <a:t> </a:t>
            </a:r>
            <a:r>
              <a:rPr lang="en-US" dirty="0" err="1"/>
              <a:t>až</a:t>
            </a:r>
            <a:r>
              <a:rPr lang="en-US" dirty="0"/>
              <a:t> 20 000 km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13139" r="51959"/>
          <a:stretch/>
        </p:blipFill>
        <p:spPr/>
      </p:pic>
    </p:spTree>
    <p:extLst>
      <p:ext uri="{BB962C8B-B14F-4D97-AF65-F5344CB8AC3E}">
        <p14:creationId xmlns:p14="http://schemas.microsoft.com/office/powerpoint/2010/main" val="19981875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Spikule</a:t>
            </a:r>
            <a:endParaRPr lang="en-US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528FE34-5B86-AB41-977B-BE6B316AE9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3689" y="1090927"/>
            <a:ext cx="5619345" cy="5619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34356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Tři</a:t>
            </a:r>
            <a:r>
              <a:rPr lang="en-US" dirty="0"/>
              <a:t> </a:t>
            </a:r>
            <a:r>
              <a:rPr lang="en-US" dirty="0" err="1"/>
              <a:t>vrstvy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err="1"/>
              <a:t>Fotosféra</a:t>
            </a:r>
            <a:endParaRPr lang="en-US" sz="2200" dirty="0"/>
          </a:p>
          <a:p>
            <a:pPr lvl="2"/>
            <a:r>
              <a:rPr lang="en-US" dirty="0" err="1"/>
              <a:t>Cca</a:t>
            </a:r>
            <a:r>
              <a:rPr lang="en-US" dirty="0"/>
              <a:t> 300 km </a:t>
            </a:r>
            <a:r>
              <a:rPr lang="en-US" dirty="0" err="1"/>
              <a:t>tlustá</a:t>
            </a:r>
            <a:endParaRPr lang="en-US" sz="2400" dirty="0"/>
          </a:p>
          <a:p>
            <a:pPr lvl="2"/>
            <a:r>
              <a:rPr lang="en-US" dirty="0" err="1"/>
              <a:t>Změna</a:t>
            </a:r>
            <a:r>
              <a:rPr lang="en-US" dirty="0"/>
              <a:t> </a:t>
            </a:r>
            <a:r>
              <a:rPr lang="en-US" dirty="0" err="1"/>
              <a:t>hustoty</a:t>
            </a:r>
            <a:r>
              <a:rPr lang="en-US" dirty="0"/>
              <a:t> o </a:t>
            </a:r>
            <a:r>
              <a:rPr lang="en-US" dirty="0" err="1"/>
              <a:t>řád</a:t>
            </a:r>
            <a:endParaRPr lang="en-US" sz="2400" dirty="0"/>
          </a:p>
          <a:p>
            <a:pPr lvl="2"/>
            <a:r>
              <a:rPr lang="en-US" dirty="0" err="1"/>
              <a:t>Změna</a:t>
            </a:r>
            <a:r>
              <a:rPr lang="en-US" dirty="0"/>
              <a:t> opacity</a:t>
            </a:r>
            <a:endParaRPr lang="en-US" sz="2400" dirty="0"/>
          </a:p>
          <a:p>
            <a:pPr lvl="2"/>
            <a:r>
              <a:rPr lang="en-US" dirty="0" err="1"/>
              <a:t>Teplotní</a:t>
            </a:r>
            <a:r>
              <a:rPr lang="en-US" dirty="0"/>
              <a:t> minimum</a:t>
            </a:r>
            <a:endParaRPr lang="en-US" sz="2400" dirty="0"/>
          </a:p>
          <a:p>
            <a:r>
              <a:rPr lang="en-US" dirty="0" err="1"/>
              <a:t>Chromosféra</a:t>
            </a:r>
            <a:endParaRPr lang="en-US" sz="2200" dirty="0"/>
          </a:p>
          <a:p>
            <a:pPr lvl="2"/>
            <a:r>
              <a:rPr lang="en-US" dirty="0" err="1"/>
              <a:t>Není</a:t>
            </a:r>
            <a:r>
              <a:rPr lang="en-US" dirty="0"/>
              <a:t> v LTE</a:t>
            </a:r>
            <a:endParaRPr lang="en-US" sz="2400" dirty="0"/>
          </a:p>
          <a:p>
            <a:pPr lvl="2"/>
            <a:r>
              <a:rPr lang="en-US" dirty="0" err="1"/>
              <a:t>Cca</a:t>
            </a:r>
            <a:r>
              <a:rPr lang="en-US" dirty="0"/>
              <a:t> 2500 km </a:t>
            </a:r>
            <a:r>
              <a:rPr lang="en-US" dirty="0" err="1"/>
              <a:t>tlustá</a:t>
            </a:r>
            <a:endParaRPr lang="en-US" sz="2400" dirty="0"/>
          </a:p>
          <a:p>
            <a:pPr lvl="2"/>
            <a:r>
              <a:rPr lang="en-US" dirty="0"/>
              <a:t>T~10 000 K (do </a:t>
            </a:r>
            <a:r>
              <a:rPr lang="en-US" dirty="0" err="1"/>
              <a:t>cca</a:t>
            </a:r>
            <a:r>
              <a:rPr lang="en-US" dirty="0"/>
              <a:t> 25 000 K)</a:t>
            </a:r>
            <a:endParaRPr lang="en-US" sz="2400" dirty="0"/>
          </a:p>
          <a:p>
            <a:r>
              <a:rPr lang="en-US" dirty="0"/>
              <a:t>(</a:t>
            </a:r>
            <a:r>
              <a:rPr lang="en-US" dirty="0" err="1"/>
              <a:t>Přechodová</a:t>
            </a:r>
            <a:r>
              <a:rPr lang="en-US" dirty="0"/>
              <a:t> </a:t>
            </a:r>
            <a:r>
              <a:rPr lang="en-US" dirty="0" err="1"/>
              <a:t>vrstva</a:t>
            </a:r>
            <a:r>
              <a:rPr lang="en-US" dirty="0"/>
              <a:t>)</a:t>
            </a:r>
            <a:endParaRPr lang="en-US" sz="2200" dirty="0"/>
          </a:p>
          <a:p>
            <a:r>
              <a:rPr lang="en-US" dirty="0" err="1"/>
              <a:t>Koróna</a:t>
            </a:r>
            <a:endParaRPr lang="en-US" sz="2200" dirty="0"/>
          </a:p>
          <a:p>
            <a:pPr lvl="2"/>
            <a:r>
              <a:rPr lang="en-US" dirty="0" err="1"/>
              <a:t>Řídká</a:t>
            </a:r>
            <a:r>
              <a:rPr lang="en-US" dirty="0"/>
              <a:t>, </a:t>
            </a:r>
            <a:r>
              <a:rPr lang="en-US" dirty="0" err="1"/>
              <a:t>rozpíná</a:t>
            </a:r>
            <a:r>
              <a:rPr lang="en-US" dirty="0"/>
              <a:t> se do </a:t>
            </a:r>
            <a:r>
              <a:rPr lang="en-US" dirty="0" err="1"/>
              <a:t>meziplanetárního</a:t>
            </a:r>
            <a:r>
              <a:rPr lang="en-US" dirty="0"/>
              <a:t> </a:t>
            </a:r>
            <a:r>
              <a:rPr lang="en-US" dirty="0" err="1"/>
              <a:t>prostoru</a:t>
            </a:r>
            <a:endParaRPr lang="en-US" sz="2400" dirty="0"/>
          </a:p>
          <a:p>
            <a:pPr lvl="2"/>
            <a:r>
              <a:rPr lang="en-US" dirty="0"/>
              <a:t>T~2 MK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9950496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Provázaná</a:t>
            </a:r>
            <a:r>
              <a:rPr lang="en-US" dirty="0"/>
              <a:t> </a:t>
            </a:r>
            <a:r>
              <a:rPr lang="en-US" dirty="0" err="1"/>
              <a:t>atmosféra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637" y="1464434"/>
            <a:ext cx="8312727" cy="414948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48941" y="6186446"/>
            <a:ext cx="54624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Arial"/>
                <a:cs typeface="Arial"/>
              </a:rPr>
              <a:t>Wedemeyer-Böhm</a:t>
            </a:r>
            <a:r>
              <a:rPr lang="en-US" dirty="0">
                <a:latin typeface="Arial"/>
                <a:cs typeface="Arial"/>
              </a:rPr>
              <a:t>: 2009, Space Sci. Rev. 144, 317</a:t>
            </a:r>
          </a:p>
        </p:txBody>
      </p:sp>
    </p:spTree>
    <p:extLst>
      <p:ext uri="{BB962C8B-B14F-4D97-AF65-F5344CB8AC3E}">
        <p14:creationId xmlns:p14="http://schemas.microsoft.com/office/powerpoint/2010/main" val="112439059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Provázaná</a:t>
            </a:r>
            <a:r>
              <a:rPr lang="en-US" dirty="0"/>
              <a:t> </a:t>
            </a:r>
            <a:r>
              <a:rPr lang="en-US" dirty="0" err="1"/>
              <a:t>atmosféra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637" y="1464434"/>
            <a:ext cx="8312727" cy="414948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48941" y="6186446"/>
            <a:ext cx="54624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Arial"/>
                <a:cs typeface="Arial"/>
              </a:rPr>
              <a:t>Wedemeyer-Böhm</a:t>
            </a:r>
            <a:r>
              <a:rPr lang="en-US" dirty="0">
                <a:latin typeface="Arial"/>
                <a:cs typeface="Arial"/>
              </a:rPr>
              <a:t>: 2009, Space Sci. Rev. 144, 317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474789" y="2568043"/>
            <a:ext cx="3307330" cy="2247424"/>
          </a:xfrm>
          <a:prstGeom prst="wedgeRoundRectCallout">
            <a:avLst>
              <a:gd name="adj1" fmla="val -49103"/>
              <a:gd name="adj2" fmla="val 63938"/>
              <a:gd name="adj3" fmla="val 16667"/>
            </a:avLst>
          </a:prstGeom>
          <a:solidFill>
            <a:schemeClr val="bg2">
              <a:alpha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Arial"/>
                <a:cs typeface="Arial"/>
              </a:rPr>
              <a:t>Konvektivní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err="1">
                <a:latin typeface="Arial"/>
                <a:cs typeface="Arial"/>
              </a:rPr>
              <a:t>pohyby</a:t>
            </a:r>
            <a:r>
              <a:rPr lang="en-US" dirty="0">
                <a:latin typeface="Arial"/>
                <a:cs typeface="Arial"/>
              </a:rPr>
              <a:t> (</a:t>
            </a:r>
            <a:r>
              <a:rPr lang="en-US" dirty="0" err="1">
                <a:latin typeface="Arial"/>
                <a:cs typeface="Arial"/>
              </a:rPr>
              <a:t>granulace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err="1">
                <a:latin typeface="Arial"/>
                <a:cs typeface="Arial"/>
              </a:rPr>
              <a:t>nejvýznačnější</a:t>
            </a:r>
            <a:r>
              <a:rPr lang="en-US" dirty="0">
                <a:latin typeface="Arial"/>
                <a:cs typeface="Arial"/>
              </a:rPr>
              <a:t>)</a:t>
            </a:r>
          </a:p>
          <a:p>
            <a:r>
              <a:rPr lang="en-US" dirty="0">
                <a:latin typeface="Arial"/>
                <a:cs typeface="Arial"/>
              </a:rPr>
              <a:t>β&gt;1</a:t>
            </a:r>
          </a:p>
          <a:p>
            <a:r>
              <a:rPr lang="en-US" dirty="0" err="1">
                <a:latin typeface="Arial"/>
                <a:cs typeface="Arial"/>
              </a:rPr>
              <a:t>Velkorozměrová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err="1">
                <a:latin typeface="Arial"/>
                <a:cs typeface="Arial"/>
              </a:rPr>
              <a:t>redistribuce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err="1">
                <a:latin typeface="Arial"/>
                <a:cs typeface="Arial"/>
              </a:rPr>
              <a:t>magnetických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err="1">
                <a:latin typeface="Arial"/>
                <a:cs typeface="Arial"/>
              </a:rPr>
              <a:t>polí</a:t>
            </a:r>
            <a:endParaRPr lang="en-US" dirty="0">
              <a:latin typeface="Arial"/>
              <a:cs typeface="Arial"/>
            </a:endParaRPr>
          </a:p>
          <a:p>
            <a:r>
              <a:rPr lang="en-US" dirty="0" err="1">
                <a:latin typeface="Arial"/>
                <a:cs typeface="Arial"/>
              </a:rPr>
              <a:t>Horizontální</a:t>
            </a:r>
            <a:r>
              <a:rPr lang="en-US" dirty="0">
                <a:latin typeface="Arial"/>
                <a:cs typeface="Arial"/>
              </a:rPr>
              <a:t> pole </a:t>
            </a:r>
            <a:r>
              <a:rPr lang="en-US" dirty="0" err="1">
                <a:latin typeface="Arial"/>
                <a:cs typeface="Arial"/>
              </a:rPr>
              <a:t>uvnitř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err="1">
                <a:latin typeface="Arial"/>
                <a:cs typeface="Arial"/>
              </a:rPr>
              <a:t>granulí</a:t>
            </a:r>
            <a:endParaRPr lang="en-US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2141802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Provázaná</a:t>
            </a:r>
            <a:r>
              <a:rPr lang="en-US" dirty="0"/>
              <a:t> </a:t>
            </a:r>
            <a:r>
              <a:rPr lang="en-US" dirty="0" err="1"/>
              <a:t>atmosféra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637" y="1464434"/>
            <a:ext cx="8312727" cy="414948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48941" y="6186446"/>
            <a:ext cx="54624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Arial"/>
                <a:cs typeface="Arial"/>
              </a:rPr>
              <a:t>Wedemeyer-Böhm</a:t>
            </a:r>
            <a:r>
              <a:rPr lang="en-US" dirty="0">
                <a:latin typeface="Arial"/>
                <a:cs typeface="Arial"/>
              </a:rPr>
              <a:t>: 2009, Space Sci. Rev. 144, 317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421034" y="1436521"/>
            <a:ext cx="3307330" cy="2860358"/>
          </a:xfrm>
          <a:prstGeom prst="wedgeRoundRectCallout">
            <a:avLst>
              <a:gd name="adj1" fmla="val -67669"/>
              <a:gd name="adj2" fmla="val 53408"/>
              <a:gd name="adj3" fmla="val 16667"/>
            </a:avLst>
          </a:prstGeom>
          <a:solidFill>
            <a:schemeClr val="bg2">
              <a:alpha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 err="1">
                <a:latin typeface="Arial"/>
                <a:cs typeface="Arial"/>
              </a:rPr>
              <a:t>Reverzní</a:t>
            </a:r>
            <a:r>
              <a:rPr lang="en-US" b="1" dirty="0">
                <a:latin typeface="Arial"/>
                <a:cs typeface="Arial"/>
              </a:rPr>
              <a:t> </a:t>
            </a:r>
            <a:r>
              <a:rPr lang="en-US" b="1" dirty="0" err="1">
                <a:latin typeface="Arial"/>
                <a:cs typeface="Arial"/>
              </a:rPr>
              <a:t>granulace</a:t>
            </a:r>
            <a:endParaRPr lang="en-US" b="1" dirty="0">
              <a:latin typeface="Arial"/>
              <a:cs typeface="Arial"/>
            </a:endParaRPr>
          </a:p>
          <a:p>
            <a:pPr marL="285750" indent="-285750">
              <a:buFontTx/>
              <a:buChar char="-"/>
            </a:pPr>
            <a:r>
              <a:rPr lang="en-US" dirty="0" err="1">
                <a:latin typeface="Arial"/>
                <a:cs typeface="Arial"/>
              </a:rPr>
              <a:t>Adiabatická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err="1">
                <a:latin typeface="Arial"/>
                <a:cs typeface="Arial"/>
              </a:rPr>
              <a:t>expanze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err="1">
                <a:latin typeface="Arial"/>
                <a:cs typeface="Arial"/>
              </a:rPr>
              <a:t>nad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err="1">
                <a:latin typeface="Arial"/>
                <a:cs typeface="Arial"/>
              </a:rPr>
              <a:t>centry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err="1">
                <a:latin typeface="Arial"/>
                <a:cs typeface="Arial"/>
              </a:rPr>
              <a:t>granulí</a:t>
            </a:r>
            <a:endParaRPr lang="en-US" dirty="0">
              <a:latin typeface="Arial"/>
              <a:cs typeface="Arial"/>
            </a:endParaRPr>
          </a:p>
          <a:p>
            <a:pPr marL="285750" indent="-285750">
              <a:buFontTx/>
              <a:buChar char="-"/>
            </a:pPr>
            <a:r>
              <a:rPr lang="en-US" dirty="0" err="1">
                <a:latin typeface="Arial"/>
                <a:cs typeface="Arial"/>
              </a:rPr>
              <a:t>Adiabatická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err="1">
                <a:latin typeface="Arial"/>
                <a:cs typeface="Arial"/>
              </a:rPr>
              <a:t>komprese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err="1">
                <a:latin typeface="Arial"/>
                <a:cs typeface="Arial"/>
              </a:rPr>
              <a:t>nad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err="1">
                <a:latin typeface="Arial"/>
                <a:cs typeface="Arial"/>
              </a:rPr>
              <a:t>mezigranulárními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err="1">
                <a:latin typeface="Arial"/>
                <a:cs typeface="Arial"/>
              </a:rPr>
              <a:t>prostory</a:t>
            </a:r>
            <a:endParaRPr lang="en-US" dirty="0">
              <a:latin typeface="Arial"/>
              <a:cs typeface="Arial"/>
            </a:endParaRPr>
          </a:p>
          <a:p>
            <a:pPr marL="285750" indent="-285750">
              <a:buFontTx/>
              <a:buChar char="-"/>
            </a:pPr>
            <a:r>
              <a:rPr lang="en-US" dirty="0" err="1">
                <a:latin typeface="Arial"/>
                <a:cs typeface="Arial"/>
              </a:rPr>
              <a:t>Mezigranulární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err="1">
                <a:latin typeface="Arial"/>
                <a:cs typeface="Arial"/>
              </a:rPr>
              <a:t>prostory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err="1">
                <a:latin typeface="Arial"/>
                <a:cs typeface="Arial"/>
              </a:rPr>
              <a:t>jasnější</a:t>
            </a:r>
            <a:r>
              <a:rPr lang="en-US" dirty="0">
                <a:latin typeface="Arial"/>
                <a:cs typeface="Arial"/>
              </a:rPr>
              <a:t> (</a:t>
            </a:r>
            <a:r>
              <a:rPr lang="en-US" dirty="0" err="1">
                <a:latin typeface="Arial"/>
                <a:cs typeface="Arial"/>
              </a:rPr>
              <a:t>větší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err="1">
                <a:latin typeface="Arial"/>
                <a:cs typeface="Arial"/>
              </a:rPr>
              <a:t>hustota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err="1">
                <a:latin typeface="Arial"/>
                <a:cs typeface="Arial"/>
              </a:rPr>
              <a:t>i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err="1">
                <a:latin typeface="Arial"/>
                <a:cs typeface="Arial"/>
              </a:rPr>
              <a:t>teplota</a:t>
            </a:r>
            <a:r>
              <a:rPr lang="en-US" dirty="0">
                <a:latin typeface="Arial"/>
                <a:cs typeface="Arial"/>
              </a:rPr>
              <a:t>) </a:t>
            </a:r>
            <a:r>
              <a:rPr lang="en-US" dirty="0" err="1">
                <a:latin typeface="Arial"/>
                <a:cs typeface="Arial"/>
              </a:rPr>
              <a:t>než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err="1">
                <a:latin typeface="Arial"/>
                <a:cs typeface="Arial"/>
              </a:rPr>
              <a:t>granulární</a:t>
            </a:r>
            <a:endParaRPr lang="en-US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8752999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Provázaná</a:t>
            </a:r>
            <a:r>
              <a:rPr lang="en-US" dirty="0"/>
              <a:t> </a:t>
            </a:r>
            <a:r>
              <a:rPr lang="en-US" dirty="0" err="1"/>
              <a:t>atmosféra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637" y="1464434"/>
            <a:ext cx="8312727" cy="414948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48941" y="6186446"/>
            <a:ext cx="54624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Arial"/>
                <a:cs typeface="Arial"/>
              </a:rPr>
              <a:t>Wedemeyer-Böhm</a:t>
            </a:r>
            <a:r>
              <a:rPr lang="en-US" dirty="0">
                <a:latin typeface="Arial"/>
                <a:cs typeface="Arial"/>
              </a:rPr>
              <a:t>: 2009, Space Sci. Rev. 144, 317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15637" y="1464434"/>
            <a:ext cx="3307330" cy="4830605"/>
          </a:xfrm>
          <a:prstGeom prst="wedgeRoundRectCallout">
            <a:avLst>
              <a:gd name="adj1" fmla="val 102459"/>
              <a:gd name="adj2" fmla="val -24750"/>
              <a:gd name="adj3" fmla="val 16667"/>
            </a:avLst>
          </a:prstGeom>
          <a:solidFill>
            <a:schemeClr val="bg2">
              <a:alpha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latin typeface="Arial"/>
                <a:cs typeface="Arial"/>
              </a:rPr>
              <a:t>Canopy domain</a:t>
            </a:r>
          </a:p>
          <a:p>
            <a:pPr marL="285750" indent="-285750">
              <a:buFontTx/>
              <a:buChar char="-"/>
            </a:pPr>
            <a:r>
              <a:rPr lang="en-US" dirty="0" err="1">
                <a:latin typeface="Arial"/>
                <a:cs typeface="Arial"/>
              </a:rPr>
              <a:t>Tvořena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err="1">
                <a:latin typeface="Arial"/>
                <a:cs typeface="Arial"/>
              </a:rPr>
              <a:t>velkorozměrovými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err="1">
                <a:latin typeface="Arial"/>
                <a:cs typeface="Arial"/>
              </a:rPr>
              <a:t>magnetickými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err="1">
                <a:latin typeface="Arial"/>
                <a:cs typeface="Arial"/>
              </a:rPr>
              <a:t>poli</a:t>
            </a:r>
            <a:endParaRPr lang="en-US" dirty="0">
              <a:latin typeface="Arial"/>
              <a:cs typeface="Arial"/>
            </a:endParaRPr>
          </a:p>
          <a:p>
            <a:pPr marL="285750" indent="-285750">
              <a:buFontTx/>
              <a:buChar char="-"/>
            </a:pPr>
            <a:r>
              <a:rPr lang="en-US" dirty="0">
                <a:latin typeface="Arial"/>
                <a:cs typeface="Arial"/>
              </a:rPr>
              <a:t>“</a:t>
            </a:r>
            <a:r>
              <a:rPr lang="en-US" dirty="0" err="1">
                <a:latin typeface="Arial"/>
                <a:cs typeface="Arial"/>
              </a:rPr>
              <a:t>Pravá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err="1">
                <a:latin typeface="Arial"/>
                <a:cs typeface="Arial"/>
              </a:rPr>
              <a:t>chromosféra</a:t>
            </a:r>
            <a:r>
              <a:rPr lang="en-US" dirty="0">
                <a:latin typeface="Arial"/>
                <a:cs typeface="Arial"/>
              </a:rPr>
              <a:t>”</a:t>
            </a:r>
          </a:p>
          <a:p>
            <a:pPr marL="285750" indent="-285750">
              <a:buFontTx/>
              <a:buChar char="-"/>
            </a:pPr>
            <a:r>
              <a:rPr lang="en-US" dirty="0">
                <a:latin typeface="Arial"/>
                <a:cs typeface="Arial"/>
              </a:rPr>
              <a:t>MHD </a:t>
            </a:r>
            <a:r>
              <a:rPr lang="en-US" dirty="0" err="1">
                <a:latin typeface="Arial"/>
                <a:cs typeface="Arial"/>
              </a:rPr>
              <a:t>vlny</a:t>
            </a:r>
            <a:r>
              <a:rPr lang="en-US" dirty="0">
                <a:latin typeface="Arial"/>
                <a:cs typeface="Arial"/>
              </a:rPr>
              <a:t> (</a:t>
            </a:r>
            <a:r>
              <a:rPr lang="en-US" dirty="0" err="1">
                <a:latin typeface="Arial"/>
                <a:cs typeface="Arial"/>
              </a:rPr>
              <a:t>excitované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err="1">
                <a:latin typeface="Arial"/>
                <a:cs typeface="Arial"/>
              </a:rPr>
              <a:t>níže</a:t>
            </a:r>
            <a:r>
              <a:rPr lang="en-US" dirty="0">
                <a:latin typeface="Arial"/>
                <a:cs typeface="Arial"/>
              </a:rPr>
              <a:t>)</a:t>
            </a:r>
          </a:p>
          <a:p>
            <a:pPr marL="285750" indent="-285750">
              <a:buFontTx/>
              <a:buChar char="-"/>
            </a:pPr>
            <a:r>
              <a:rPr lang="en-US" dirty="0" err="1">
                <a:latin typeface="Arial"/>
                <a:cs typeface="Arial"/>
              </a:rPr>
              <a:t>Fibrily</a:t>
            </a:r>
            <a:r>
              <a:rPr lang="en-US" dirty="0">
                <a:latin typeface="Arial"/>
                <a:cs typeface="Arial"/>
              </a:rPr>
              <a:t> – </a:t>
            </a:r>
            <a:r>
              <a:rPr lang="en-US" dirty="0" err="1">
                <a:latin typeface="Arial"/>
                <a:cs typeface="Arial"/>
              </a:rPr>
              <a:t>chladné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err="1">
                <a:latin typeface="Arial"/>
                <a:cs typeface="Arial"/>
              </a:rPr>
              <a:t>plazma</a:t>
            </a:r>
            <a:r>
              <a:rPr lang="en-US" dirty="0">
                <a:latin typeface="Arial"/>
                <a:cs typeface="Arial"/>
              </a:rPr>
              <a:t> v </a:t>
            </a:r>
            <a:r>
              <a:rPr lang="en-US" dirty="0" err="1">
                <a:latin typeface="Arial"/>
                <a:cs typeface="Arial"/>
              </a:rPr>
              <a:t>rozpínajícím</a:t>
            </a:r>
            <a:r>
              <a:rPr lang="en-US" dirty="0">
                <a:latin typeface="Arial"/>
                <a:cs typeface="Arial"/>
              </a:rPr>
              <a:t> se </a:t>
            </a:r>
            <a:r>
              <a:rPr lang="en-US" dirty="0" err="1">
                <a:latin typeface="Arial"/>
                <a:cs typeface="Arial"/>
              </a:rPr>
              <a:t>magnetickém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err="1">
                <a:latin typeface="Arial"/>
                <a:cs typeface="Arial"/>
              </a:rPr>
              <a:t>poli</a:t>
            </a:r>
            <a:r>
              <a:rPr lang="en-US" dirty="0">
                <a:latin typeface="Arial"/>
                <a:cs typeface="Arial"/>
              </a:rPr>
              <a:t>, </a:t>
            </a:r>
            <a:r>
              <a:rPr lang="en-US" dirty="0" err="1">
                <a:latin typeface="Arial"/>
                <a:cs typeface="Arial"/>
              </a:rPr>
              <a:t>možná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err="1">
                <a:latin typeface="Arial"/>
                <a:cs typeface="Arial"/>
              </a:rPr>
              <a:t>důsledek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err="1">
                <a:latin typeface="Arial"/>
                <a:cs typeface="Arial"/>
              </a:rPr>
              <a:t>rázových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err="1">
                <a:latin typeface="Arial"/>
                <a:cs typeface="Arial"/>
              </a:rPr>
              <a:t>vln</a:t>
            </a:r>
            <a:r>
              <a:rPr lang="en-US" dirty="0">
                <a:latin typeface="Arial"/>
                <a:cs typeface="Arial"/>
              </a:rPr>
              <a:t> z </a:t>
            </a:r>
            <a:r>
              <a:rPr lang="en-US" dirty="0" err="1">
                <a:latin typeface="Arial"/>
                <a:cs typeface="Arial"/>
              </a:rPr>
              <a:t>interakce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err="1">
                <a:latin typeface="Arial"/>
                <a:cs typeface="Arial"/>
              </a:rPr>
              <a:t>unikajících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err="1">
                <a:latin typeface="Arial"/>
                <a:cs typeface="Arial"/>
              </a:rPr>
              <a:t>oscilací</a:t>
            </a:r>
            <a:r>
              <a:rPr lang="en-US" dirty="0">
                <a:latin typeface="Arial"/>
                <a:cs typeface="Arial"/>
              </a:rPr>
              <a:t> a </a:t>
            </a:r>
            <a:r>
              <a:rPr lang="en-US" dirty="0" err="1">
                <a:latin typeface="Arial"/>
                <a:cs typeface="Arial"/>
              </a:rPr>
              <a:t>konvekce</a:t>
            </a:r>
            <a:r>
              <a:rPr lang="en-US" dirty="0">
                <a:latin typeface="Arial"/>
                <a:cs typeface="Arial"/>
              </a:rPr>
              <a:t> z </a:t>
            </a:r>
            <a:r>
              <a:rPr lang="en-US" dirty="0" err="1">
                <a:latin typeface="Arial"/>
                <a:cs typeface="Arial"/>
              </a:rPr>
              <a:t>fotosféry</a:t>
            </a:r>
            <a:endParaRPr lang="en-US" dirty="0">
              <a:latin typeface="Arial"/>
              <a:cs typeface="Arial"/>
            </a:endParaRPr>
          </a:p>
          <a:p>
            <a:pPr marL="285750" indent="-285750">
              <a:buFontTx/>
              <a:buChar char="-"/>
            </a:pPr>
            <a:r>
              <a:rPr lang="en-US" dirty="0" err="1">
                <a:latin typeface="Arial"/>
                <a:cs typeface="Arial"/>
              </a:rPr>
              <a:t>Ekvipartiční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err="1">
                <a:latin typeface="Arial"/>
                <a:cs typeface="Arial"/>
              </a:rPr>
              <a:t>vrstva</a:t>
            </a:r>
            <a:r>
              <a:rPr lang="en-US" dirty="0">
                <a:latin typeface="Arial"/>
                <a:cs typeface="Arial"/>
              </a:rPr>
              <a:t> (</a:t>
            </a:r>
            <a:r>
              <a:rPr lang="en-US" i="1" dirty="0" err="1">
                <a:latin typeface="Arial"/>
                <a:cs typeface="Arial"/>
              </a:rPr>
              <a:t>c</a:t>
            </a:r>
            <a:r>
              <a:rPr lang="en-US" baseline="-25000" dirty="0" err="1">
                <a:latin typeface="Arial"/>
                <a:cs typeface="Arial"/>
              </a:rPr>
              <a:t>S</a:t>
            </a:r>
            <a:r>
              <a:rPr lang="en-US" dirty="0">
                <a:latin typeface="Arial"/>
                <a:cs typeface="Arial"/>
              </a:rPr>
              <a:t>=</a:t>
            </a:r>
            <a:r>
              <a:rPr lang="en-US" i="1" dirty="0" err="1">
                <a:latin typeface="Arial"/>
                <a:cs typeface="Arial"/>
              </a:rPr>
              <a:t>c</a:t>
            </a:r>
            <a:r>
              <a:rPr lang="en-US" baseline="-25000" dirty="0" err="1">
                <a:latin typeface="Arial"/>
                <a:cs typeface="Arial"/>
              </a:rPr>
              <a:t>A</a:t>
            </a:r>
            <a:r>
              <a:rPr lang="en-US" dirty="0">
                <a:latin typeface="Arial"/>
                <a:cs typeface="Arial"/>
              </a:rPr>
              <a:t>) – </a:t>
            </a:r>
            <a:r>
              <a:rPr lang="en-US" dirty="0" err="1">
                <a:latin typeface="Arial"/>
                <a:cs typeface="Arial"/>
              </a:rPr>
              <a:t>konverze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err="1">
                <a:latin typeface="Arial"/>
                <a:cs typeface="Arial"/>
              </a:rPr>
              <a:t>vln</a:t>
            </a:r>
            <a:endParaRPr lang="en-US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2786385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Provázaná</a:t>
            </a:r>
            <a:r>
              <a:rPr lang="en-US" dirty="0"/>
              <a:t> </a:t>
            </a:r>
            <a:r>
              <a:rPr lang="en-US" dirty="0" err="1"/>
              <a:t>atmosféra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637" y="1464434"/>
            <a:ext cx="8312727" cy="414948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48941" y="6186446"/>
            <a:ext cx="54624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Arial"/>
                <a:cs typeface="Arial"/>
              </a:rPr>
              <a:t>Wedemeyer-Böhm</a:t>
            </a:r>
            <a:r>
              <a:rPr lang="en-US" dirty="0">
                <a:latin typeface="Arial"/>
                <a:cs typeface="Arial"/>
              </a:rPr>
              <a:t>: 2009, Space Sci. Rev. 144, 317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74381" y="4551956"/>
            <a:ext cx="8041080" cy="1634490"/>
          </a:xfrm>
          <a:prstGeom prst="wedgeRoundRectCallout">
            <a:avLst>
              <a:gd name="adj1" fmla="val 21339"/>
              <a:gd name="adj2" fmla="val -129810"/>
              <a:gd name="adj3" fmla="val 16667"/>
            </a:avLst>
          </a:prstGeom>
          <a:solidFill>
            <a:schemeClr val="bg2">
              <a:alpha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 err="1">
                <a:latin typeface="Arial"/>
                <a:cs typeface="Arial"/>
              </a:rPr>
              <a:t>Spikule</a:t>
            </a:r>
            <a:endParaRPr lang="en-US" b="1" dirty="0">
              <a:latin typeface="Arial"/>
              <a:cs typeface="Arial"/>
            </a:endParaRPr>
          </a:p>
          <a:p>
            <a:pPr marL="285750" indent="-285750">
              <a:buFontTx/>
              <a:buChar char="-"/>
            </a:pPr>
            <a:r>
              <a:rPr lang="en-US" dirty="0" err="1">
                <a:latin typeface="Arial"/>
                <a:cs typeface="Arial"/>
              </a:rPr>
              <a:t>Typ</a:t>
            </a:r>
            <a:r>
              <a:rPr lang="en-US" dirty="0">
                <a:latin typeface="Arial"/>
                <a:cs typeface="Arial"/>
              </a:rPr>
              <a:t> I: </a:t>
            </a:r>
            <a:r>
              <a:rPr lang="en-US" dirty="0" err="1">
                <a:latin typeface="Arial"/>
                <a:cs typeface="Arial"/>
              </a:rPr>
              <a:t>výsledek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err="1">
                <a:latin typeface="Arial"/>
                <a:cs typeface="Arial"/>
              </a:rPr>
              <a:t>rázových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err="1">
                <a:latin typeface="Arial"/>
                <a:cs typeface="Arial"/>
              </a:rPr>
              <a:t>vln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err="1">
                <a:latin typeface="Arial"/>
                <a:cs typeface="Arial"/>
              </a:rPr>
              <a:t>poruchami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err="1">
                <a:latin typeface="Arial"/>
                <a:cs typeface="Arial"/>
              </a:rPr>
              <a:t>ve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err="1">
                <a:latin typeface="Arial"/>
                <a:cs typeface="Arial"/>
              </a:rPr>
              <a:t>fotosféře</a:t>
            </a:r>
            <a:r>
              <a:rPr lang="en-US" dirty="0">
                <a:latin typeface="Arial"/>
                <a:cs typeface="Arial"/>
              </a:rPr>
              <a:t> (</a:t>
            </a:r>
            <a:r>
              <a:rPr lang="en-US" dirty="0" err="1">
                <a:latin typeface="Arial"/>
                <a:cs typeface="Arial"/>
              </a:rPr>
              <a:t>např</a:t>
            </a:r>
            <a:r>
              <a:rPr lang="en-US" dirty="0">
                <a:latin typeface="Arial"/>
                <a:cs typeface="Arial"/>
              </a:rPr>
              <a:t>. </a:t>
            </a:r>
            <a:r>
              <a:rPr lang="en-US" dirty="0" err="1">
                <a:latin typeface="Arial"/>
                <a:cs typeface="Arial"/>
              </a:rPr>
              <a:t>zvukovými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err="1">
                <a:latin typeface="Arial"/>
                <a:cs typeface="Arial"/>
              </a:rPr>
              <a:t>vlnami</a:t>
            </a:r>
            <a:r>
              <a:rPr lang="en-US" dirty="0">
                <a:latin typeface="Arial"/>
                <a:cs typeface="Arial"/>
              </a:rPr>
              <a:t>) – </a:t>
            </a:r>
            <a:r>
              <a:rPr lang="en-US" dirty="0" err="1">
                <a:latin typeface="Arial"/>
                <a:cs typeface="Arial"/>
              </a:rPr>
              <a:t>propagace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err="1">
                <a:latin typeface="Arial"/>
                <a:cs typeface="Arial"/>
              </a:rPr>
              <a:t>podél</a:t>
            </a:r>
            <a:r>
              <a:rPr lang="en-US" dirty="0">
                <a:latin typeface="Arial"/>
                <a:cs typeface="Arial"/>
              </a:rPr>
              <a:t> pole z </a:t>
            </a:r>
            <a:r>
              <a:rPr lang="en-US" dirty="0" err="1">
                <a:latin typeface="Arial"/>
                <a:cs typeface="Arial"/>
              </a:rPr>
              <a:t>fotosféry</a:t>
            </a:r>
            <a:r>
              <a:rPr lang="en-US" dirty="0">
                <a:latin typeface="Arial"/>
                <a:cs typeface="Arial"/>
              </a:rPr>
              <a:t> do </a:t>
            </a:r>
            <a:r>
              <a:rPr lang="en-US" dirty="0" err="1">
                <a:latin typeface="Arial"/>
                <a:cs typeface="Arial"/>
              </a:rPr>
              <a:t>horní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err="1">
                <a:latin typeface="Arial"/>
                <a:cs typeface="Arial"/>
              </a:rPr>
              <a:t>vrstev</a:t>
            </a:r>
            <a:endParaRPr lang="en-US" dirty="0">
              <a:latin typeface="Arial"/>
              <a:cs typeface="Arial"/>
            </a:endParaRPr>
          </a:p>
          <a:p>
            <a:pPr marL="285750" indent="-285750">
              <a:buFontTx/>
              <a:buChar char="-"/>
            </a:pPr>
            <a:r>
              <a:rPr lang="en-US" dirty="0" err="1">
                <a:latin typeface="Arial"/>
                <a:cs typeface="Arial"/>
              </a:rPr>
              <a:t>Typ</a:t>
            </a:r>
            <a:r>
              <a:rPr lang="en-US" dirty="0">
                <a:latin typeface="Arial"/>
                <a:cs typeface="Arial"/>
              </a:rPr>
              <a:t> II: </a:t>
            </a:r>
            <a:r>
              <a:rPr lang="en-US" dirty="0" err="1">
                <a:latin typeface="Arial"/>
                <a:cs typeface="Arial"/>
              </a:rPr>
              <a:t>tenčí</a:t>
            </a:r>
            <a:r>
              <a:rPr lang="en-US" dirty="0">
                <a:latin typeface="Arial"/>
                <a:cs typeface="Arial"/>
              </a:rPr>
              <a:t>, </a:t>
            </a:r>
            <a:r>
              <a:rPr lang="en-US" dirty="0" err="1">
                <a:latin typeface="Arial"/>
                <a:cs typeface="Arial"/>
              </a:rPr>
              <a:t>dynamičtější</a:t>
            </a:r>
            <a:r>
              <a:rPr lang="en-US" dirty="0">
                <a:latin typeface="Arial"/>
                <a:cs typeface="Arial"/>
              </a:rPr>
              <a:t>, </a:t>
            </a:r>
            <a:r>
              <a:rPr lang="en-US" dirty="0" err="1">
                <a:latin typeface="Arial"/>
                <a:cs typeface="Arial"/>
              </a:rPr>
              <a:t>proměnnější</a:t>
            </a:r>
            <a:r>
              <a:rPr lang="en-US" dirty="0">
                <a:latin typeface="Arial"/>
                <a:cs typeface="Arial"/>
              </a:rPr>
              <a:t>, </a:t>
            </a:r>
            <a:r>
              <a:rPr lang="en-US" dirty="0" err="1">
                <a:latin typeface="Arial"/>
                <a:cs typeface="Arial"/>
              </a:rPr>
              <a:t>rychlejší</a:t>
            </a:r>
            <a:r>
              <a:rPr lang="en-US" dirty="0">
                <a:latin typeface="Arial"/>
                <a:cs typeface="Arial"/>
              </a:rPr>
              <a:t>, </a:t>
            </a:r>
            <a:r>
              <a:rPr lang="en-US" dirty="0" err="1">
                <a:latin typeface="Arial"/>
                <a:cs typeface="Arial"/>
              </a:rPr>
              <a:t>pravděpodobně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err="1">
                <a:latin typeface="Arial"/>
                <a:cs typeface="Arial"/>
              </a:rPr>
              <a:t>důsledky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err="1">
                <a:latin typeface="Arial"/>
                <a:cs typeface="Arial"/>
              </a:rPr>
              <a:t>rekonexních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err="1">
                <a:latin typeface="Arial"/>
                <a:cs typeface="Arial"/>
              </a:rPr>
              <a:t>procesů</a:t>
            </a:r>
            <a:r>
              <a:rPr lang="en-US" dirty="0">
                <a:latin typeface="Arial"/>
                <a:cs typeface="Arial"/>
              </a:rPr>
              <a:t>. </a:t>
            </a:r>
            <a:r>
              <a:rPr lang="en-US" dirty="0" err="1">
                <a:latin typeface="Arial"/>
                <a:cs typeface="Arial"/>
              </a:rPr>
              <a:t>Souvislost</a:t>
            </a:r>
            <a:r>
              <a:rPr lang="en-US" dirty="0">
                <a:latin typeface="Arial"/>
                <a:cs typeface="Arial"/>
              </a:rPr>
              <a:t> s </a:t>
            </a:r>
            <a:r>
              <a:rPr lang="en-US" dirty="0" err="1">
                <a:latin typeface="Arial"/>
                <a:cs typeface="Arial"/>
              </a:rPr>
              <a:t>Alfvénovými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err="1">
                <a:latin typeface="Arial"/>
                <a:cs typeface="Arial"/>
              </a:rPr>
              <a:t>vlnami</a:t>
            </a:r>
            <a:endParaRPr lang="en-US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6058590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Provázaná</a:t>
            </a:r>
            <a:r>
              <a:rPr lang="en-US" dirty="0"/>
              <a:t> </a:t>
            </a:r>
            <a:r>
              <a:rPr lang="en-US" dirty="0" err="1"/>
              <a:t>atmosféra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637" y="1464434"/>
            <a:ext cx="8312727" cy="414948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48941" y="6186446"/>
            <a:ext cx="54624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Arial"/>
                <a:cs typeface="Arial"/>
              </a:rPr>
              <a:t>Wedemeyer-Böhm</a:t>
            </a:r>
            <a:r>
              <a:rPr lang="en-US" dirty="0">
                <a:latin typeface="Arial"/>
                <a:cs typeface="Arial"/>
              </a:rPr>
              <a:t>: 2009, Space Sci. Rev. 144, 317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74381" y="4551956"/>
            <a:ext cx="8041080" cy="1021556"/>
          </a:xfrm>
          <a:prstGeom prst="wedgeRoundRectCallout">
            <a:avLst>
              <a:gd name="adj1" fmla="val -2784"/>
              <a:gd name="adj2" fmla="val -291025"/>
              <a:gd name="adj3" fmla="val 16667"/>
            </a:avLst>
          </a:prstGeom>
          <a:solidFill>
            <a:schemeClr val="bg2">
              <a:alpha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 err="1">
                <a:latin typeface="Arial"/>
                <a:cs typeface="Arial"/>
              </a:rPr>
              <a:t>Koronální</a:t>
            </a:r>
            <a:r>
              <a:rPr lang="en-US" b="1" dirty="0">
                <a:latin typeface="Arial"/>
                <a:cs typeface="Arial"/>
              </a:rPr>
              <a:t> </a:t>
            </a:r>
            <a:r>
              <a:rPr lang="en-US" b="1" dirty="0" err="1">
                <a:latin typeface="Arial"/>
                <a:cs typeface="Arial"/>
              </a:rPr>
              <a:t>mech</a:t>
            </a:r>
            <a:endParaRPr lang="en-US" b="1" dirty="0">
              <a:latin typeface="Arial"/>
              <a:cs typeface="Arial"/>
            </a:endParaRPr>
          </a:p>
          <a:p>
            <a:pPr marL="285750" indent="-285750">
              <a:buFontTx/>
              <a:buChar char="-"/>
            </a:pPr>
            <a:r>
              <a:rPr lang="en-US" dirty="0" err="1">
                <a:latin typeface="Arial"/>
                <a:cs typeface="Arial"/>
              </a:rPr>
              <a:t>Výtrysky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err="1">
                <a:latin typeface="Arial"/>
                <a:cs typeface="Arial"/>
              </a:rPr>
              <a:t>horkého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err="1">
                <a:latin typeface="Arial"/>
                <a:cs typeface="Arial"/>
              </a:rPr>
              <a:t>plazmatu</a:t>
            </a:r>
            <a:r>
              <a:rPr lang="en-US" dirty="0">
                <a:latin typeface="Arial"/>
                <a:cs typeface="Arial"/>
              </a:rPr>
              <a:t>, ne </a:t>
            </a:r>
            <a:r>
              <a:rPr lang="en-US" dirty="0" err="1">
                <a:latin typeface="Arial"/>
                <a:cs typeface="Arial"/>
              </a:rPr>
              <a:t>nutně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err="1">
                <a:latin typeface="Arial"/>
                <a:cs typeface="Arial"/>
              </a:rPr>
              <a:t>nad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err="1">
                <a:latin typeface="Arial"/>
                <a:cs typeface="Arial"/>
              </a:rPr>
              <a:t>nejsilnějším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err="1">
                <a:latin typeface="Arial"/>
                <a:cs typeface="Arial"/>
              </a:rPr>
              <a:t>polem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err="1">
                <a:latin typeface="Arial"/>
                <a:cs typeface="Arial"/>
              </a:rPr>
              <a:t>ve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err="1">
                <a:latin typeface="Arial"/>
                <a:cs typeface="Arial"/>
              </a:rPr>
              <a:t>fotosféře</a:t>
            </a:r>
            <a:endParaRPr lang="en-US" dirty="0">
              <a:latin typeface="Arial"/>
              <a:cs typeface="Arial"/>
            </a:endParaRPr>
          </a:p>
          <a:p>
            <a:pPr marL="285750" indent="-285750">
              <a:buFontTx/>
              <a:buChar char="-"/>
            </a:pPr>
            <a:r>
              <a:rPr lang="en-US" dirty="0" err="1">
                <a:latin typeface="Arial"/>
                <a:cs typeface="Arial"/>
              </a:rPr>
              <a:t>Obvykle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err="1">
                <a:latin typeface="Arial"/>
                <a:cs typeface="Arial"/>
              </a:rPr>
              <a:t>ve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err="1">
                <a:latin typeface="Arial"/>
                <a:cs typeface="Arial"/>
              </a:rPr>
              <a:t>spojení</a:t>
            </a:r>
            <a:r>
              <a:rPr lang="en-US" dirty="0">
                <a:latin typeface="Arial"/>
                <a:cs typeface="Arial"/>
              </a:rPr>
              <a:t> s </a:t>
            </a:r>
            <a:r>
              <a:rPr lang="en-US" dirty="0" err="1">
                <a:latin typeface="Arial"/>
                <a:cs typeface="Arial"/>
              </a:rPr>
              <a:t>aktivní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err="1">
                <a:latin typeface="Arial"/>
                <a:cs typeface="Arial"/>
              </a:rPr>
              <a:t>oblastí</a:t>
            </a:r>
            <a:endParaRPr lang="en-US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6977472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Provázaná</a:t>
            </a:r>
            <a:r>
              <a:rPr lang="en-US" dirty="0"/>
              <a:t> </a:t>
            </a:r>
            <a:r>
              <a:rPr lang="en-US" dirty="0" err="1"/>
              <a:t>atmosféra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637" y="1464434"/>
            <a:ext cx="8312727" cy="414948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48941" y="6186446"/>
            <a:ext cx="54624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Arial"/>
                <a:cs typeface="Arial"/>
              </a:rPr>
              <a:t>Wedemeyer-Böhm</a:t>
            </a:r>
            <a:r>
              <a:rPr lang="en-US" dirty="0">
                <a:latin typeface="Arial"/>
                <a:cs typeface="Arial"/>
              </a:rPr>
              <a:t>: 2009, Space Sci. Rev. 144, 317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39550" y="1062128"/>
            <a:ext cx="3558519" cy="5422107"/>
          </a:xfrm>
          <a:prstGeom prst="wedgeRoundRectCallout">
            <a:avLst>
              <a:gd name="adj1" fmla="val 87583"/>
              <a:gd name="adj2" fmla="val -2902"/>
              <a:gd name="adj3" fmla="val 16667"/>
            </a:avLst>
          </a:prstGeom>
          <a:solidFill>
            <a:schemeClr val="bg2">
              <a:alpha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 err="1">
                <a:latin typeface="Arial"/>
                <a:cs typeface="Arial"/>
              </a:rPr>
              <a:t>Subcanopy</a:t>
            </a:r>
            <a:r>
              <a:rPr lang="en-US" b="1" dirty="0">
                <a:latin typeface="Arial"/>
                <a:cs typeface="Arial"/>
              </a:rPr>
              <a:t> domain</a:t>
            </a:r>
          </a:p>
          <a:p>
            <a:pPr marL="285750" indent="-285750">
              <a:buFontTx/>
              <a:buChar char="-"/>
            </a:pPr>
            <a:r>
              <a:rPr lang="en-US" dirty="0" err="1">
                <a:latin typeface="Arial"/>
                <a:cs typeface="Arial"/>
              </a:rPr>
              <a:t>Slabé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err="1">
                <a:latin typeface="Arial"/>
                <a:cs typeface="Arial"/>
              </a:rPr>
              <a:t>magnetické</a:t>
            </a:r>
            <a:r>
              <a:rPr lang="en-US" dirty="0">
                <a:latin typeface="Arial"/>
                <a:cs typeface="Arial"/>
              </a:rPr>
              <a:t> pole, β&gt;1</a:t>
            </a:r>
          </a:p>
          <a:p>
            <a:pPr marL="285750" indent="-285750">
              <a:buFontTx/>
              <a:buChar char="-"/>
            </a:pPr>
            <a:r>
              <a:rPr lang="en-US" dirty="0" err="1">
                <a:latin typeface="Arial"/>
                <a:cs typeface="Arial"/>
              </a:rPr>
              <a:t>Granulace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err="1">
                <a:latin typeface="Arial"/>
                <a:cs typeface="Arial"/>
              </a:rPr>
              <a:t>dominantní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err="1">
                <a:latin typeface="Arial"/>
                <a:cs typeface="Arial"/>
              </a:rPr>
              <a:t>jev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err="1">
                <a:latin typeface="Arial"/>
                <a:cs typeface="Arial"/>
              </a:rPr>
              <a:t>odpovědný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err="1">
                <a:latin typeface="Arial"/>
                <a:cs typeface="Arial"/>
              </a:rPr>
              <a:t>za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err="1">
                <a:latin typeface="Arial"/>
                <a:cs typeface="Arial"/>
              </a:rPr>
              <a:t>strukturu</a:t>
            </a:r>
            <a:r>
              <a:rPr lang="en-US" dirty="0">
                <a:latin typeface="Arial"/>
                <a:cs typeface="Arial"/>
              </a:rPr>
              <a:t>, </a:t>
            </a:r>
            <a:r>
              <a:rPr lang="en-US" dirty="0" err="1">
                <a:latin typeface="Arial"/>
                <a:cs typeface="Arial"/>
              </a:rPr>
              <a:t>intragranule</a:t>
            </a:r>
            <a:r>
              <a:rPr lang="en-US" dirty="0">
                <a:latin typeface="Arial"/>
                <a:cs typeface="Arial"/>
              </a:rPr>
              <a:t> – </a:t>
            </a:r>
            <a:r>
              <a:rPr lang="en-US" dirty="0" err="1">
                <a:latin typeface="Arial"/>
                <a:cs typeface="Arial"/>
              </a:rPr>
              <a:t>silná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err="1">
                <a:latin typeface="Arial"/>
                <a:cs typeface="Arial"/>
              </a:rPr>
              <a:t>horizontální</a:t>
            </a:r>
            <a:r>
              <a:rPr lang="en-US" dirty="0">
                <a:latin typeface="Arial"/>
                <a:cs typeface="Arial"/>
              </a:rPr>
              <a:t> pole, </a:t>
            </a:r>
            <a:r>
              <a:rPr lang="en-US" dirty="0" err="1">
                <a:latin typeface="Arial"/>
                <a:cs typeface="Arial"/>
              </a:rPr>
              <a:t>formují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err="1">
                <a:latin typeface="Arial"/>
                <a:cs typeface="Arial"/>
              </a:rPr>
              <a:t>vrchlíky</a:t>
            </a:r>
            <a:endParaRPr lang="en-US" dirty="0">
              <a:latin typeface="Arial"/>
              <a:cs typeface="Arial"/>
            </a:endParaRPr>
          </a:p>
          <a:p>
            <a:pPr marL="285750" indent="-285750">
              <a:buFontTx/>
              <a:buChar char="-"/>
            </a:pPr>
            <a:r>
              <a:rPr lang="en-US" dirty="0" err="1">
                <a:latin typeface="Arial"/>
                <a:cs typeface="Arial"/>
              </a:rPr>
              <a:t>Dynamická</a:t>
            </a:r>
            <a:endParaRPr lang="en-US" dirty="0">
              <a:latin typeface="Arial"/>
              <a:cs typeface="Arial"/>
            </a:endParaRPr>
          </a:p>
          <a:p>
            <a:pPr marL="285750" indent="-285750">
              <a:buFontTx/>
              <a:buChar char="-"/>
            </a:pPr>
            <a:r>
              <a:rPr lang="en-US" dirty="0" err="1">
                <a:latin typeface="Arial"/>
                <a:cs typeface="Arial"/>
              </a:rPr>
              <a:t>Reverzní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err="1">
                <a:latin typeface="Arial"/>
                <a:cs typeface="Arial"/>
              </a:rPr>
              <a:t>granulace</a:t>
            </a:r>
            <a:endParaRPr lang="en-US" dirty="0">
              <a:latin typeface="Arial"/>
              <a:cs typeface="Arial"/>
            </a:endParaRPr>
          </a:p>
          <a:p>
            <a:pPr marL="285750" indent="-285750">
              <a:buFontTx/>
              <a:buChar char="-"/>
            </a:pPr>
            <a:r>
              <a:rPr lang="en-US" dirty="0" err="1">
                <a:latin typeface="Arial"/>
                <a:cs typeface="Arial"/>
              </a:rPr>
              <a:t>Přechod</a:t>
            </a:r>
            <a:r>
              <a:rPr lang="en-US" dirty="0">
                <a:latin typeface="Arial"/>
                <a:cs typeface="Arial"/>
              </a:rPr>
              <a:t> z </a:t>
            </a:r>
            <a:r>
              <a:rPr lang="en-US" dirty="0" err="1">
                <a:latin typeface="Arial"/>
                <a:cs typeface="Arial"/>
              </a:rPr>
              <a:t>konvekcí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err="1">
                <a:latin typeface="Arial"/>
                <a:cs typeface="Arial"/>
              </a:rPr>
              <a:t>dominované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err="1">
                <a:latin typeface="Arial"/>
                <a:cs typeface="Arial"/>
              </a:rPr>
              <a:t>vrstvy</a:t>
            </a:r>
            <a:r>
              <a:rPr lang="en-US" dirty="0">
                <a:latin typeface="Arial"/>
                <a:cs typeface="Arial"/>
              </a:rPr>
              <a:t> do </a:t>
            </a:r>
            <a:r>
              <a:rPr lang="en-US" dirty="0" err="1">
                <a:latin typeface="Arial"/>
                <a:cs typeface="Arial"/>
              </a:rPr>
              <a:t>vrstvy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err="1">
                <a:latin typeface="Arial"/>
                <a:cs typeface="Arial"/>
              </a:rPr>
              <a:t>dominované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err="1">
                <a:latin typeface="Arial"/>
                <a:cs typeface="Arial"/>
              </a:rPr>
              <a:t>vlnami</a:t>
            </a:r>
            <a:endParaRPr lang="en-US" dirty="0">
              <a:latin typeface="Arial"/>
              <a:cs typeface="Arial"/>
            </a:endParaRPr>
          </a:p>
          <a:p>
            <a:r>
              <a:rPr lang="en-US" b="1" dirty="0" err="1">
                <a:latin typeface="Arial"/>
                <a:cs typeface="Arial"/>
              </a:rPr>
              <a:t>Fluktosféra</a:t>
            </a:r>
            <a:r>
              <a:rPr lang="en-US" b="1" dirty="0">
                <a:latin typeface="Arial"/>
                <a:cs typeface="Arial"/>
              </a:rPr>
              <a:t> (=</a:t>
            </a:r>
            <a:r>
              <a:rPr lang="en-US" b="1" dirty="0" err="1">
                <a:latin typeface="Arial"/>
                <a:cs typeface="Arial"/>
              </a:rPr>
              <a:t>klapotisféra</a:t>
            </a:r>
            <a:r>
              <a:rPr lang="en-US" b="1" dirty="0">
                <a:latin typeface="Arial"/>
                <a:cs typeface="Arial"/>
              </a:rPr>
              <a:t>)</a:t>
            </a:r>
          </a:p>
          <a:p>
            <a:pPr marL="285750" indent="-285750">
              <a:buFontTx/>
              <a:buChar char="-"/>
            </a:pPr>
            <a:r>
              <a:rPr lang="en-US" dirty="0" err="1">
                <a:latin typeface="Arial"/>
                <a:cs typeface="Arial"/>
              </a:rPr>
              <a:t>Dominovaná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err="1">
                <a:latin typeface="Arial"/>
                <a:cs typeface="Arial"/>
              </a:rPr>
              <a:t>rázovými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err="1">
                <a:latin typeface="Arial"/>
                <a:cs typeface="Arial"/>
              </a:rPr>
              <a:t>vlnami</a:t>
            </a:r>
            <a:endParaRPr lang="en-US" dirty="0">
              <a:latin typeface="Arial"/>
              <a:cs typeface="Arial"/>
            </a:endParaRPr>
          </a:p>
          <a:p>
            <a:pPr marL="285750" indent="-285750">
              <a:buFontTx/>
              <a:buChar char="-"/>
            </a:pPr>
            <a:r>
              <a:rPr lang="en-US" dirty="0" err="1">
                <a:latin typeface="Arial"/>
                <a:cs typeface="Arial"/>
              </a:rPr>
              <a:t>Refrakce</a:t>
            </a:r>
            <a:r>
              <a:rPr lang="en-US" dirty="0">
                <a:latin typeface="Arial"/>
                <a:cs typeface="Arial"/>
              </a:rPr>
              <a:t> a </a:t>
            </a:r>
            <a:r>
              <a:rPr lang="en-US" dirty="0" err="1">
                <a:latin typeface="Arial"/>
                <a:cs typeface="Arial"/>
              </a:rPr>
              <a:t>konverze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err="1">
                <a:latin typeface="Arial"/>
                <a:cs typeface="Arial"/>
              </a:rPr>
              <a:t>vln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err="1">
                <a:latin typeface="Arial"/>
                <a:cs typeface="Arial"/>
              </a:rPr>
              <a:t>na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err="1">
                <a:latin typeface="Arial"/>
                <a:cs typeface="Arial"/>
              </a:rPr>
              <a:t>ekvipartiční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err="1">
                <a:latin typeface="Arial"/>
                <a:cs typeface="Arial"/>
              </a:rPr>
              <a:t>vrstvě</a:t>
            </a:r>
            <a:endParaRPr lang="en-US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3890188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Provázaná</a:t>
            </a:r>
            <a:r>
              <a:rPr lang="en-US" dirty="0"/>
              <a:t> </a:t>
            </a:r>
            <a:r>
              <a:rPr lang="en-US" dirty="0" err="1"/>
              <a:t>atmosféra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637" y="1464434"/>
            <a:ext cx="8312727" cy="414948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48941" y="6186446"/>
            <a:ext cx="54624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Arial"/>
                <a:cs typeface="Arial"/>
              </a:rPr>
              <a:t>Wedemeyer-Böhm</a:t>
            </a:r>
            <a:r>
              <a:rPr lang="en-US" dirty="0">
                <a:latin typeface="Arial"/>
                <a:cs typeface="Arial"/>
              </a:rPr>
              <a:t>: 2009, Space Sci. Rev. 144, 317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08495" y="1055811"/>
            <a:ext cx="3558519" cy="408623"/>
          </a:xfrm>
          <a:prstGeom prst="wedgeRoundRectCallout">
            <a:avLst>
              <a:gd name="adj1" fmla="val -16338"/>
              <a:gd name="adj2" fmla="val 321576"/>
              <a:gd name="adj3" fmla="val 16667"/>
            </a:avLst>
          </a:prstGeom>
          <a:solidFill>
            <a:schemeClr val="bg2">
              <a:alpha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Arial"/>
                <a:cs typeface="Arial"/>
              </a:rPr>
              <a:t>Proudová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err="1">
                <a:latin typeface="Arial"/>
                <a:cs typeface="Arial"/>
              </a:rPr>
              <a:t>vrstva</a:t>
            </a:r>
            <a:r>
              <a:rPr lang="en-US" dirty="0">
                <a:latin typeface="Arial"/>
                <a:cs typeface="Arial"/>
              </a:rPr>
              <a:t>: </a:t>
            </a:r>
            <a:r>
              <a:rPr lang="en-US" dirty="0" err="1">
                <a:latin typeface="Arial"/>
                <a:cs typeface="Arial"/>
              </a:rPr>
              <a:t>rekonexe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975299" y="1062128"/>
            <a:ext cx="3558519" cy="1021556"/>
          </a:xfrm>
          <a:prstGeom prst="wedgeRoundRectCallout">
            <a:avLst>
              <a:gd name="adj1" fmla="val -62613"/>
              <a:gd name="adj2" fmla="val 57895"/>
              <a:gd name="adj3" fmla="val 16667"/>
            </a:avLst>
          </a:prstGeom>
          <a:solidFill>
            <a:schemeClr val="bg2">
              <a:alpha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Arial"/>
                <a:cs typeface="Arial"/>
              </a:rPr>
              <a:t>Rázové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err="1">
                <a:latin typeface="Arial"/>
                <a:cs typeface="Arial"/>
              </a:rPr>
              <a:t>vlny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err="1">
                <a:latin typeface="Arial"/>
                <a:cs typeface="Arial"/>
              </a:rPr>
              <a:t>stlačují</a:t>
            </a:r>
            <a:r>
              <a:rPr lang="en-US" dirty="0">
                <a:latin typeface="Arial"/>
                <a:cs typeface="Arial"/>
              </a:rPr>
              <a:t> a </a:t>
            </a:r>
            <a:r>
              <a:rPr lang="en-US" dirty="0" err="1">
                <a:latin typeface="Arial"/>
                <a:cs typeface="Arial"/>
              </a:rPr>
              <a:t>ohřívají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err="1">
                <a:latin typeface="Arial"/>
                <a:cs typeface="Arial"/>
              </a:rPr>
              <a:t>plazma</a:t>
            </a:r>
            <a:r>
              <a:rPr lang="en-US" dirty="0">
                <a:latin typeface="Arial"/>
                <a:cs typeface="Arial"/>
              </a:rPr>
              <a:t> v </a:t>
            </a:r>
            <a:r>
              <a:rPr lang="en-US" dirty="0" err="1">
                <a:latin typeface="Arial"/>
                <a:cs typeface="Arial"/>
              </a:rPr>
              <a:t>oblasti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err="1">
                <a:latin typeface="Arial"/>
                <a:cs typeface="Arial"/>
              </a:rPr>
              <a:t>zužujícího</a:t>
            </a:r>
            <a:r>
              <a:rPr lang="en-US" dirty="0">
                <a:latin typeface="Arial"/>
                <a:cs typeface="Arial"/>
              </a:rPr>
              <a:t> se </a:t>
            </a:r>
            <a:r>
              <a:rPr lang="en-US" dirty="0" err="1">
                <a:latin typeface="Arial"/>
                <a:cs typeface="Arial"/>
              </a:rPr>
              <a:t>magnetického</a:t>
            </a:r>
            <a:r>
              <a:rPr lang="en-US" dirty="0">
                <a:latin typeface="Arial"/>
                <a:cs typeface="Arial"/>
              </a:rPr>
              <a:t> pole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986409" y="3952217"/>
            <a:ext cx="3558519" cy="408623"/>
          </a:xfrm>
          <a:prstGeom prst="wedgeRoundRectCallout">
            <a:avLst>
              <a:gd name="adj1" fmla="val -1782"/>
              <a:gd name="adj2" fmla="val -231684"/>
              <a:gd name="adj3" fmla="val 16667"/>
            </a:avLst>
          </a:prstGeom>
          <a:solidFill>
            <a:schemeClr val="bg2">
              <a:alpha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Arial"/>
                <a:cs typeface="Arial"/>
              </a:rPr>
              <a:t>Rázové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err="1">
                <a:latin typeface="Arial"/>
                <a:cs typeface="Arial"/>
              </a:rPr>
              <a:t>vlny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err="1">
                <a:latin typeface="Arial"/>
                <a:cs typeface="Arial"/>
              </a:rPr>
              <a:t>následují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err="1">
                <a:latin typeface="Arial"/>
                <a:cs typeface="Arial"/>
              </a:rPr>
              <a:t>siločáry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585481" y="4768397"/>
            <a:ext cx="3558519" cy="715089"/>
          </a:xfrm>
          <a:prstGeom prst="wedgeRoundRectCallout">
            <a:avLst>
              <a:gd name="adj1" fmla="val -5432"/>
              <a:gd name="adj2" fmla="val -308367"/>
              <a:gd name="adj3" fmla="val 16667"/>
            </a:avLst>
          </a:prstGeom>
          <a:solidFill>
            <a:schemeClr val="bg2">
              <a:alpha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Arial"/>
                <a:cs typeface="Arial"/>
              </a:rPr>
              <a:t>Rázové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err="1">
                <a:latin typeface="Arial"/>
                <a:cs typeface="Arial"/>
              </a:rPr>
              <a:t>vlny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err="1">
                <a:latin typeface="Arial"/>
                <a:cs typeface="Arial"/>
              </a:rPr>
              <a:t>tlačí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err="1">
                <a:latin typeface="Arial"/>
                <a:cs typeface="Arial"/>
              </a:rPr>
              <a:t>na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err="1">
                <a:latin typeface="Arial"/>
                <a:cs typeface="Arial"/>
              </a:rPr>
              <a:t>vrchlíky</a:t>
            </a:r>
            <a:r>
              <a:rPr lang="en-US" dirty="0">
                <a:latin typeface="Arial"/>
                <a:cs typeface="Arial"/>
              </a:rPr>
              <a:t> a </a:t>
            </a:r>
            <a:r>
              <a:rPr lang="en-US" dirty="0" err="1">
                <a:latin typeface="Arial"/>
                <a:cs typeface="Arial"/>
              </a:rPr>
              <a:t>stlačují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err="1">
                <a:latin typeface="Arial"/>
                <a:cs typeface="Arial"/>
              </a:rPr>
              <a:t>magnetické</a:t>
            </a:r>
            <a:r>
              <a:rPr lang="en-US" dirty="0">
                <a:latin typeface="Arial"/>
                <a:cs typeface="Arial"/>
              </a:rPr>
              <a:t> pole</a:t>
            </a:r>
          </a:p>
        </p:txBody>
      </p:sp>
    </p:spTree>
    <p:extLst>
      <p:ext uri="{BB962C8B-B14F-4D97-AF65-F5344CB8AC3E}">
        <p14:creationId xmlns:p14="http://schemas.microsoft.com/office/powerpoint/2010/main" val="377362772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Ponaučení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Atmosféru</a:t>
            </a:r>
            <a:r>
              <a:rPr lang="en-US" dirty="0"/>
              <a:t> </a:t>
            </a:r>
            <a:r>
              <a:rPr lang="en-US" dirty="0" err="1"/>
              <a:t>lze</a:t>
            </a:r>
            <a:r>
              <a:rPr lang="en-US" dirty="0"/>
              <a:t> </a:t>
            </a:r>
            <a:r>
              <a:rPr lang="en-US" dirty="0" err="1"/>
              <a:t>vnímat</a:t>
            </a:r>
            <a:r>
              <a:rPr lang="en-US" dirty="0"/>
              <a:t> </a:t>
            </a:r>
            <a:r>
              <a:rPr lang="en-US" dirty="0" err="1"/>
              <a:t>jedině</a:t>
            </a:r>
            <a:r>
              <a:rPr lang="en-US" dirty="0"/>
              <a:t> </a:t>
            </a:r>
            <a:r>
              <a:rPr lang="en-US" dirty="0" err="1"/>
              <a:t>jako</a:t>
            </a:r>
            <a:r>
              <a:rPr lang="en-US" dirty="0"/>
              <a:t> </a:t>
            </a:r>
            <a:r>
              <a:rPr lang="en-US" dirty="0" err="1"/>
              <a:t>celek</a:t>
            </a:r>
            <a:r>
              <a:rPr lang="en-US" dirty="0"/>
              <a:t>, </a:t>
            </a:r>
            <a:r>
              <a:rPr lang="en-US" dirty="0" err="1"/>
              <a:t>nikoli</a:t>
            </a:r>
            <a:r>
              <a:rPr lang="en-US" dirty="0"/>
              <a:t> </a:t>
            </a:r>
            <a:r>
              <a:rPr lang="en-US" dirty="0" err="1"/>
              <a:t>po</a:t>
            </a:r>
            <a:r>
              <a:rPr lang="en-US" dirty="0"/>
              <a:t> </a:t>
            </a:r>
            <a:r>
              <a:rPr lang="en-US" dirty="0" err="1"/>
              <a:t>vrstvách</a:t>
            </a:r>
            <a:endParaRPr lang="en-US" dirty="0"/>
          </a:p>
          <a:p>
            <a:pPr lvl="1"/>
            <a:r>
              <a:rPr lang="en-US" dirty="0"/>
              <a:t>S </a:t>
            </a:r>
            <a:r>
              <a:rPr lang="en-US" dirty="0" err="1"/>
              <a:t>fotosférou</a:t>
            </a:r>
            <a:r>
              <a:rPr lang="en-US" dirty="0"/>
              <a:t> se </a:t>
            </a:r>
            <a:r>
              <a:rPr lang="en-US" dirty="0" err="1"/>
              <a:t>takto</a:t>
            </a:r>
            <a:r>
              <a:rPr lang="en-US" dirty="0"/>
              <a:t> </a:t>
            </a:r>
            <a:r>
              <a:rPr lang="en-US" dirty="0" err="1"/>
              <a:t>často</a:t>
            </a:r>
            <a:r>
              <a:rPr lang="en-US" dirty="0"/>
              <a:t> </a:t>
            </a:r>
            <a:r>
              <a:rPr lang="en-US" dirty="0" err="1"/>
              <a:t>zachází</a:t>
            </a:r>
            <a:r>
              <a:rPr lang="en-US" dirty="0"/>
              <a:t>, </a:t>
            </a:r>
            <a:r>
              <a:rPr lang="en-US" dirty="0" err="1"/>
              <a:t>avšak</a:t>
            </a:r>
            <a:r>
              <a:rPr lang="en-US" dirty="0"/>
              <a:t> </a:t>
            </a:r>
            <a:r>
              <a:rPr lang="en-US" dirty="0" err="1"/>
              <a:t>jeden</a:t>
            </a:r>
            <a:r>
              <a:rPr lang="en-US" dirty="0"/>
              <a:t> z </a:t>
            </a:r>
            <a:r>
              <a:rPr lang="en-US" dirty="0" err="1"/>
              <a:t>modelů</a:t>
            </a:r>
            <a:r>
              <a:rPr lang="en-US" dirty="0"/>
              <a:t> </a:t>
            </a:r>
            <a:r>
              <a:rPr lang="en-US" dirty="0" err="1"/>
              <a:t>supergranulace</a:t>
            </a:r>
            <a:r>
              <a:rPr lang="en-US" dirty="0"/>
              <a:t> </a:t>
            </a:r>
            <a:r>
              <a:rPr lang="en-US" dirty="0" err="1"/>
              <a:t>předpokládá</a:t>
            </a:r>
            <a:r>
              <a:rPr lang="en-US" dirty="0"/>
              <a:t>, </a:t>
            </a:r>
            <a:r>
              <a:rPr lang="en-US" dirty="0" err="1"/>
              <a:t>že</a:t>
            </a:r>
            <a:r>
              <a:rPr lang="en-US" dirty="0"/>
              <a:t> </a:t>
            </a:r>
            <a:r>
              <a:rPr lang="en-US" dirty="0" err="1"/>
              <a:t>tato</a:t>
            </a:r>
            <a:r>
              <a:rPr lang="en-US" dirty="0"/>
              <a:t> </a:t>
            </a:r>
            <a:r>
              <a:rPr lang="en-US" dirty="0" err="1"/>
              <a:t>konvektivní</a:t>
            </a:r>
            <a:r>
              <a:rPr lang="en-US" dirty="0"/>
              <a:t> </a:t>
            </a:r>
            <a:r>
              <a:rPr lang="en-US" dirty="0" err="1"/>
              <a:t>škála</a:t>
            </a:r>
            <a:r>
              <a:rPr lang="en-US" dirty="0"/>
              <a:t> je </a:t>
            </a:r>
            <a:r>
              <a:rPr lang="en-US" dirty="0" err="1"/>
              <a:t>kvůli</a:t>
            </a:r>
            <a:r>
              <a:rPr lang="en-US" dirty="0"/>
              <a:t> </a:t>
            </a:r>
            <a:r>
              <a:rPr lang="en-US" dirty="0" err="1"/>
              <a:t>selforganizaci</a:t>
            </a:r>
            <a:r>
              <a:rPr lang="en-US" dirty="0"/>
              <a:t> mg. pole </a:t>
            </a:r>
            <a:r>
              <a:rPr lang="en-US" dirty="0" err="1"/>
              <a:t>ve</a:t>
            </a:r>
            <a:r>
              <a:rPr lang="en-US" dirty="0"/>
              <a:t> </a:t>
            </a:r>
            <a:r>
              <a:rPr lang="en-US" dirty="0" err="1"/>
              <a:t>vyšší</a:t>
            </a:r>
            <a:r>
              <a:rPr lang="en-US" dirty="0"/>
              <a:t> </a:t>
            </a:r>
            <a:r>
              <a:rPr lang="en-US" dirty="0" err="1"/>
              <a:t>atmosféře</a:t>
            </a:r>
            <a:endParaRPr lang="en-US" dirty="0"/>
          </a:p>
          <a:p>
            <a:r>
              <a:rPr lang="en-US" dirty="0" err="1"/>
              <a:t>Statické</a:t>
            </a:r>
            <a:r>
              <a:rPr lang="en-US" dirty="0"/>
              <a:t> </a:t>
            </a:r>
            <a:r>
              <a:rPr lang="en-US" dirty="0" err="1"/>
              <a:t>modely</a:t>
            </a:r>
            <a:r>
              <a:rPr lang="en-US" dirty="0"/>
              <a:t> </a:t>
            </a:r>
            <a:r>
              <a:rPr lang="en-US" dirty="0" err="1"/>
              <a:t>atmosféry</a:t>
            </a:r>
            <a:r>
              <a:rPr lang="en-US" dirty="0"/>
              <a:t> </a:t>
            </a:r>
            <a:r>
              <a:rPr lang="en-US" dirty="0" err="1"/>
              <a:t>budou</a:t>
            </a:r>
            <a:r>
              <a:rPr lang="en-US" dirty="0"/>
              <a:t> </a:t>
            </a:r>
            <a:r>
              <a:rPr lang="en-US" dirty="0" err="1"/>
              <a:t>vždy</a:t>
            </a:r>
            <a:r>
              <a:rPr lang="en-US" dirty="0"/>
              <a:t> </a:t>
            </a:r>
            <a:r>
              <a:rPr lang="en-US" dirty="0" err="1"/>
              <a:t>nepřesné</a:t>
            </a:r>
            <a:endParaRPr lang="en-US" dirty="0"/>
          </a:p>
          <a:p>
            <a:r>
              <a:rPr lang="en-US" dirty="0" err="1"/>
              <a:t>Náročné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výpočetní</a:t>
            </a:r>
            <a:r>
              <a:rPr lang="en-US" dirty="0"/>
              <a:t> </a:t>
            </a:r>
            <a:r>
              <a:rPr lang="en-US" dirty="0" err="1"/>
              <a:t>techniku</a:t>
            </a:r>
            <a:r>
              <a:rPr lang="en-US" dirty="0"/>
              <a:t> – </a:t>
            </a:r>
            <a:r>
              <a:rPr lang="en-US" dirty="0" err="1"/>
              <a:t>krátkých</a:t>
            </a:r>
            <a:r>
              <a:rPr lang="en-US" dirty="0"/>
              <a:t> </a:t>
            </a:r>
            <a:r>
              <a:rPr lang="en-US" dirty="0" err="1"/>
              <a:t>časový</a:t>
            </a:r>
            <a:r>
              <a:rPr lang="en-US" dirty="0"/>
              <a:t> </a:t>
            </a:r>
            <a:r>
              <a:rPr lang="en-US" dirty="0" err="1"/>
              <a:t>krok</a:t>
            </a:r>
            <a:r>
              <a:rPr lang="en-US" dirty="0"/>
              <a:t> (</a:t>
            </a:r>
            <a:r>
              <a:rPr lang="en-US" dirty="0" err="1"/>
              <a:t>protože</a:t>
            </a:r>
            <a:r>
              <a:rPr lang="en-US" dirty="0"/>
              <a:t> </a:t>
            </a:r>
            <a:r>
              <a:rPr lang="en-US" dirty="0" err="1"/>
              <a:t>rázové</a:t>
            </a:r>
            <a:r>
              <a:rPr lang="en-US" dirty="0"/>
              <a:t> </a:t>
            </a:r>
            <a:r>
              <a:rPr lang="en-US" dirty="0" err="1"/>
              <a:t>vlny</a:t>
            </a:r>
            <a:r>
              <a:rPr lang="en-US" dirty="0"/>
              <a:t>), </a:t>
            </a:r>
            <a:r>
              <a:rPr lang="en-US" dirty="0" err="1"/>
              <a:t>velké</a:t>
            </a:r>
            <a:r>
              <a:rPr lang="en-US" dirty="0"/>
              <a:t> </a:t>
            </a:r>
            <a:r>
              <a:rPr lang="en-US" dirty="0" err="1"/>
              <a:t>rozlišení</a:t>
            </a:r>
            <a:r>
              <a:rPr lang="en-US" dirty="0"/>
              <a:t> (</a:t>
            </a:r>
            <a:r>
              <a:rPr lang="en-US" dirty="0" err="1"/>
              <a:t>protože</a:t>
            </a:r>
            <a:r>
              <a:rPr lang="en-US" dirty="0"/>
              <a:t> </a:t>
            </a:r>
            <a:r>
              <a:rPr lang="en-US" dirty="0" err="1"/>
              <a:t>malé</a:t>
            </a:r>
            <a:r>
              <a:rPr lang="en-US" dirty="0"/>
              <a:t> </a:t>
            </a:r>
            <a:r>
              <a:rPr lang="en-US" dirty="0" err="1"/>
              <a:t>magnetické</a:t>
            </a:r>
            <a:r>
              <a:rPr lang="en-US" dirty="0"/>
              <a:t> </a:t>
            </a:r>
            <a:r>
              <a:rPr lang="en-US" dirty="0" err="1"/>
              <a:t>elementy</a:t>
            </a:r>
            <a:r>
              <a:rPr lang="en-US" dirty="0"/>
              <a:t>), </a:t>
            </a:r>
            <a:r>
              <a:rPr lang="en-US" dirty="0" err="1"/>
              <a:t>velké</a:t>
            </a:r>
            <a:r>
              <a:rPr lang="en-US" dirty="0"/>
              <a:t> boxy (</a:t>
            </a:r>
            <a:r>
              <a:rPr lang="en-US" dirty="0" err="1"/>
              <a:t>protože</a:t>
            </a:r>
            <a:r>
              <a:rPr lang="en-US" dirty="0"/>
              <a:t> </a:t>
            </a:r>
            <a:r>
              <a:rPr lang="en-US" dirty="0" err="1"/>
              <a:t>různé</a:t>
            </a:r>
            <a:r>
              <a:rPr lang="en-US" dirty="0"/>
              <a:t> </a:t>
            </a:r>
            <a:r>
              <a:rPr lang="en-US" dirty="0" err="1"/>
              <a:t>škály</a:t>
            </a:r>
            <a:r>
              <a:rPr lang="en-US" dirty="0"/>
              <a:t> </a:t>
            </a:r>
            <a:r>
              <a:rPr lang="en-US" dirty="0" err="1"/>
              <a:t>konvekce</a:t>
            </a:r>
            <a:r>
              <a:rPr lang="en-US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0297799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Pod </a:t>
            </a:r>
            <a:r>
              <a:rPr lang="en-US" dirty="0" err="1"/>
              <a:t>povrch</a:t>
            </a:r>
            <a:r>
              <a:rPr lang="en-US" dirty="0"/>
              <a:t> </a:t>
            </a:r>
            <a:r>
              <a:rPr lang="en-US" dirty="0" err="1"/>
              <a:t>však</a:t>
            </a:r>
            <a:r>
              <a:rPr lang="en-US" dirty="0"/>
              <a:t> </a:t>
            </a:r>
            <a:r>
              <a:rPr lang="en-US" dirty="0" err="1"/>
              <a:t>nevidíme</a:t>
            </a:r>
            <a:r>
              <a:rPr lang="en-US" dirty="0"/>
              <a:t>…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6989" y="1300072"/>
            <a:ext cx="6870023" cy="5152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56986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Atmosféra</a:t>
            </a:r>
            <a:r>
              <a:rPr lang="en-US" dirty="0"/>
              <a:t> je </a:t>
            </a:r>
            <a:r>
              <a:rPr lang="en-US" dirty="0" err="1"/>
              <a:t>pozorovatelná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6989" y="1300072"/>
            <a:ext cx="6870023" cy="5152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8758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…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1422" y="1056876"/>
            <a:ext cx="7169727" cy="5667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2931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Fotosféra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2200" y="1251652"/>
            <a:ext cx="4408872" cy="5235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5272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Fotosféra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8116" y="1060779"/>
            <a:ext cx="5667768" cy="5667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0558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Chromosféra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7027332" y="1354019"/>
            <a:ext cx="1686361" cy="4922956"/>
          </a:xfrm>
        </p:spPr>
        <p:txBody>
          <a:bodyPr>
            <a:normAutofit/>
          </a:bodyPr>
          <a:lstStyle/>
          <a:p>
            <a:r>
              <a:rPr lang="en-US" dirty="0" err="1"/>
              <a:t>Emisní</a:t>
            </a:r>
            <a:r>
              <a:rPr lang="en-US" dirty="0"/>
              <a:t> </a:t>
            </a:r>
            <a:r>
              <a:rPr lang="en-US" dirty="0" err="1"/>
              <a:t>čáry</a:t>
            </a:r>
            <a:r>
              <a:rPr lang="en-US" dirty="0"/>
              <a:t> </a:t>
            </a:r>
            <a:r>
              <a:rPr lang="en-US" dirty="0" err="1"/>
              <a:t>Balmerovy</a:t>
            </a:r>
            <a:r>
              <a:rPr lang="en-US" dirty="0"/>
              <a:t> </a:t>
            </a:r>
            <a:r>
              <a:rPr lang="en-US" dirty="0" err="1"/>
              <a:t>série</a:t>
            </a:r>
            <a:r>
              <a:rPr lang="en-US" dirty="0"/>
              <a:t> </a:t>
            </a:r>
            <a:r>
              <a:rPr lang="en-US" dirty="0" err="1"/>
              <a:t>vodíku</a:t>
            </a:r>
            <a:r>
              <a:rPr lang="en-US" dirty="0"/>
              <a:t> – </a:t>
            </a:r>
            <a:r>
              <a:rPr lang="en-US" dirty="0" err="1"/>
              <a:t>růžová</a:t>
            </a:r>
            <a:r>
              <a:rPr lang="en-US" dirty="0"/>
              <a:t> </a:t>
            </a:r>
            <a:r>
              <a:rPr lang="en-US" dirty="0" err="1"/>
              <a:t>při</a:t>
            </a:r>
            <a:r>
              <a:rPr lang="en-US" dirty="0"/>
              <a:t> </a:t>
            </a:r>
            <a:r>
              <a:rPr lang="en-US" dirty="0" err="1"/>
              <a:t>zatmění</a:t>
            </a:r>
            <a:endParaRPr lang="en-US" dirty="0"/>
          </a:p>
          <a:p>
            <a:r>
              <a:rPr lang="en-US" dirty="0" err="1"/>
              <a:t>Dobře</a:t>
            </a:r>
            <a:r>
              <a:rPr lang="en-US" dirty="0"/>
              <a:t> </a:t>
            </a:r>
            <a:r>
              <a:rPr lang="en-US" dirty="0" err="1"/>
              <a:t>viditelná</a:t>
            </a:r>
            <a:r>
              <a:rPr lang="en-US" dirty="0"/>
              <a:t> v H-</a:t>
            </a:r>
            <a:r>
              <a:rPr lang="en-US" dirty="0" err="1"/>
              <a:t>alfa</a:t>
            </a:r>
            <a:r>
              <a:rPr lang="en-US" dirty="0"/>
              <a:t> </a:t>
            </a:r>
            <a:r>
              <a:rPr lang="en-US" dirty="0" err="1"/>
              <a:t>čáře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02290" y="1193255"/>
            <a:ext cx="7557025" cy="5664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31573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Chromosféra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err="1"/>
              <a:t>Emisní</a:t>
            </a:r>
            <a:r>
              <a:rPr lang="en-US" dirty="0"/>
              <a:t> </a:t>
            </a:r>
            <a:r>
              <a:rPr lang="en-US" dirty="0" err="1"/>
              <a:t>čáry</a:t>
            </a:r>
            <a:r>
              <a:rPr lang="en-US" dirty="0"/>
              <a:t> </a:t>
            </a:r>
            <a:r>
              <a:rPr lang="en-US" dirty="0" err="1"/>
              <a:t>CaII</a:t>
            </a:r>
            <a:endParaRPr lang="en-US" sz="2000" dirty="0"/>
          </a:p>
          <a:p>
            <a:pPr lvl="2"/>
            <a:r>
              <a:rPr lang="en-US" dirty="0" err="1"/>
              <a:t>Vápníková</a:t>
            </a:r>
            <a:r>
              <a:rPr lang="en-US" dirty="0"/>
              <a:t> </a:t>
            </a:r>
            <a:r>
              <a:rPr lang="en-US" dirty="0" err="1"/>
              <a:t>mřížka</a:t>
            </a:r>
            <a:endParaRPr lang="en-US" sz="2400" dirty="0"/>
          </a:p>
          <a:p>
            <a:pPr lvl="2"/>
            <a:r>
              <a:rPr lang="en-US" dirty="0" err="1"/>
              <a:t>Označení</a:t>
            </a:r>
            <a:r>
              <a:rPr lang="en-US" dirty="0"/>
              <a:t> </a:t>
            </a:r>
            <a:r>
              <a:rPr lang="en-US" dirty="0" err="1"/>
              <a:t>koncentrovaných</a:t>
            </a:r>
            <a:r>
              <a:rPr lang="en-US" dirty="0"/>
              <a:t> </a:t>
            </a:r>
            <a:r>
              <a:rPr lang="en-US" dirty="0" err="1"/>
              <a:t>magnetických</a:t>
            </a:r>
            <a:r>
              <a:rPr lang="en-US" dirty="0"/>
              <a:t> </a:t>
            </a:r>
            <a:r>
              <a:rPr lang="en-US" dirty="0" err="1"/>
              <a:t>polí</a:t>
            </a:r>
            <a:endParaRPr lang="en-US" dirty="0"/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3474" t="3602" r="4724" b="8806"/>
          <a:stretch/>
        </p:blipFill>
        <p:spPr>
          <a:xfrm>
            <a:off x="-564444" y="1749778"/>
            <a:ext cx="5503333" cy="546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688133"/>
      </p:ext>
    </p:extLst>
  </p:cSld>
  <p:clrMapOvr>
    <a:masterClrMapping/>
  </p:clrMapOvr>
</p:sld>
</file>

<file path=ppt/theme/theme1.xml><?xml version="1.0" encoding="utf-8"?>
<a:theme xmlns:a="http://schemas.openxmlformats.org/drawingml/2006/main" name="Perception">
  <a:themeElements>
    <a:clrScheme name="Perception">
      <a:dk1>
        <a:sysClr val="windowText" lastClr="000000"/>
      </a:dk1>
      <a:lt1>
        <a:sysClr val="window" lastClr="FFFFFF"/>
      </a:lt1>
      <a:dk2>
        <a:srgbClr val="333333"/>
      </a:dk2>
      <a:lt2>
        <a:srgbClr val="BBC0AC"/>
      </a:lt2>
      <a:accent1>
        <a:srgbClr val="A2C816"/>
      </a:accent1>
      <a:accent2>
        <a:srgbClr val="E07602"/>
      </a:accent2>
      <a:accent3>
        <a:srgbClr val="E4C402"/>
      </a:accent3>
      <a:accent4>
        <a:srgbClr val="7DC1EF"/>
      </a:accent4>
      <a:accent5>
        <a:srgbClr val="21449B"/>
      </a:accent5>
      <a:accent6>
        <a:srgbClr val="A2B170"/>
      </a:accent6>
      <a:hlink>
        <a:srgbClr val="8DA440"/>
      </a:hlink>
      <a:folHlink>
        <a:srgbClr val="4C4F3F"/>
      </a:folHlink>
    </a:clrScheme>
    <a:fontScheme name="Perception">
      <a:majorFont>
        <a:latin typeface="Century Gothic"/>
        <a:ea typeface=""/>
        <a:cs typeface=""/>
        <a:font script="Jpan" typeface="メイリオ"/>
        <a:font script="Hans" typeface="宋体"/>
        <a:font script="Hant" typeface="新細明體"/>
      </a:majorFont>
      <a:minorFont>
        <a:latin typeface="Century Gothic"/>
        <a:ea typeface=""/>
        <a:cs typeface=""/>
        <a:font script="Jpan" typeface="メイリオ"/>
        <a:font script="Hans" typeface="宋体"/>
        <a:font script="Hant" typeface="新細明體"/>
      </a:minorFont>
    </a:fontScheme>
    <a:fmtScheme name="Perception">
      <a:fillStyleLst>
        <a:solidFill>
          <a:schemeClr val="phClr"/>
        </a:solidFill>
        <a:solidFill>
          <a:schemeClr val="phClr">
            <a:shade val="90000"/>
          </a:schemeClr>
        </a:solidFill>
        <a:solidFill>
          <a:schemeClr val="phClr">
            <a:shade val="80000"/>
          </a:schemeClr>
        </a:solidFill>
      </a:fillStyleLst>
      <a:lnStyleLst>
        <a:ln w="12700" cap="flat" cmpd="sng" algn="ctr">
          <a:solidFill>
            <a:schemeClr val="phClr"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>
              <a:alpha val="8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bliqueTopRight"/>
            <a:lightRig rig="threePt" dir="tl"/>
          </a:scene3d>
          <a:sp3d>
            <a:bevelT w="25400" h="25400"/>
          </a:sp3d>
        </a:effectStyle>
        <a:effectStyle>
          <a:effectLst/>
          <a:scene3d>
            <a:camera prst="perspectiveFront" fov="4200000"/>
            <a:lightRig rig="balanced" dir="tl">
              <a:rot lat="0" lon="0" rev="18600000"/>
            </a:lightRig>
          </a:scene3d>
          <a:sp3d prstMaterial="metal">
            <a:bevelT w="63500" h="50800" prst="angle"/>
          </a:sp3d>
        </a:effectStyle>
      </a:effectStyleLst>
      <a:bgFillStyleLst>
        <a:solidFill>
          <a:schemeClr val="phClr">
            <a:tint val="90000"/>
          </a:schemeClr>
        </a:solidFill>
        <a:solidFill>
          <a:schemeClr val="phClr">
            <a:tint val="50000"/>
          </a:schemeClr>
        </a:solidFill>
        <a:solidFill>
          <a:schemeClr val="phClr">
            <a:shade val="60000"/>
          </a:schemeClr>
        </a:soli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Perception.thmx</Template>
  <TotalTime>27927</TotalTime>
  <Words>710</Words>
  <Application>Microsoft Macintosh PowerPoint</Application>
  <PresentationFormat>On-screen Show (4:3)</PresentationFormat>
  <Paragraphs>133</Paragraphs>
  <Slides>28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4" baseType="lpstr">
      <vt:lpstr>Arial</vt:lpstr>
      <vt:lpstr>Calibri</vt:lpstr>
      <vt:lpstr>Century Gothic</vt:lpstr>
      <vt:lpstr>Lucida Grande CE</vt:lpstr>
      <vt:lpstr>Wingdings 2</vt:lpstr>
      <vt:lpstr>Perception</vt:lpstr>
      <vt:lpstr>Sluneční atmosféra</vt:lpstr>
      <vt:lpstr>Tři vrstvy</vt:lpstr>
      <vt:lpstr>Pod povrch však nevidíme…</vt:lpstr>
      <vt:lpstr>Atmosféra je pozorovatelná</vt:lpstr>
      <vt:lpstr>…</vt:lpstr>
      <vt:lpstr>Fotosféra</vt:lpstr>
      <vt:lpstr>Fotosféra</vt:lpstr>
      <vt:lpstr>Chromosféra</vt:lpstr>
      <vt:lpstr>Chromosféra</vt:lpstr>
      <vt:lpstr>Přechodová vrstva</vt:lpstr>
      <vt:lpstr>Standardní model atmosféry</vt:lpstr>
      <vt:lpstr>Protuberance</vt:lpstr>
      <vt:lpstr>Protuberance </vt:lpstr>
      <vt:lpstr>Filamenty</vt:lpstr>
      <vt:lpstr>Protuberance i filamenty</vt:lpstr>
      <vt:lpstr>Model filamentu</vt:lpstr>
      <vt:lpstr>Chromosférické struktury</vt:lpstr>
      <vt:lpstr>Spikule</vt:lpstr>
      <vt:lpstr>Spikule</vt:lpstr>
      <vt:lpstr>Provázaná atmosféra</vt:lpstr>
      <vt:lpstr>Provázaná atmosféra</vt:lpstr>
      <vt:lpstr>Provázaná atmosféra</vt:lpstr>
      <vt:lpstr>Provázaná atmosféra</vt:lpstr>
      <vt:lpstr>Provázaná atmosféra</vt:lpstr>
      <vt:lpstr>Provázaná atmosféra</vt:lpstr>
      <vt:lpstr>Provázaná atmosféra</vt:lpstr>
      <vt:lpstr>Provázaná atmosféra</vt:lpstr>
      <vt:lpstr>Ponaučení</vt:lpstr>
    </vt:vector>
  </TitlesOfParts>
  <Company>Max Planck Institut fuer Sonnensystemforschung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Michal Svanda</dc:creator>
  <cp:lastModifiedBy>Michal Švanda</cp:lastModifiedBy>
  <cp:revision>244</cp:revision>
  <dcterms:created xsi:type="dcterms:W3CDTF">2012-01-05T14:21:50Z</dcterms:created>
  <dcterms:modified xsi:type="dcterms:W3CDTF">2022-03-07T16:07:22Z</dcterms:modified>
</cp:coreProperties>
</file>