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9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4"/>
  </p:normalViewPr>
  <p:slideViewPr>
    <p:cSldViewPr>
      <p:cViewPr varScale="1">
        <p:scale>
          <a:sx n="110" d="100"/>
          <a:sy n="110" d="100"/>
        </p:scale>
        <p:origin x="1904" y="17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00794" rIns="302383" bIns="100794" rtlCol="0" anchor="t" anchorCtr="0"/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326" tIns="50397" rIns="302383" bIns="50397" rtlCol="0" anchor="b" anchorCtr="0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4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ctr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7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4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200"/>
            </a:lvl6pPr>
            <a:lvl7pPr marL="2266123" indent="-379729">
              <a:defRPr sz="2200"/>
            </a:lvl7pPr>
            <a:lvl8pPr marL="2266123" indent="-379729">
              <a:defRPr sz="2200"/>
            </a:lvl8pPr>
            <a:lvl9pPr marL="2266123" indent="-37972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4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5" y="1388423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7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61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2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8" y="7241189"/>
            <a:ext cx="50403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3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3" y="7358084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3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marL="0" indent="0" algn="l" defTabSz="1007943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79" indent="-377979" algn="l" defTabSz="1007943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957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936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915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893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6123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4101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829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558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</a:pPr>
            <a:r>
              <a:rPr lang="en-US"/>
              <a:t>Rotace Slunce, souřadnice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28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NAST001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helioseismicky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384" y="4859338"/>
            <a:ext cx="8280400" cy="232410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Low-latitude</a:t>
            </a:r>
            <a:r>
              <a:rPr lang="cs-CZ" dirty="0"/>
              <a:t> větev – spíše povrchová, nejspíš efekt termální (</a:t>
            </a:r>
            <a:r>
              <a:rPr lang="cs-CZ" dirty="0" err="1"/>
              <a:t>Taylor-Proudman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spojený s povrchovou magnetickou aktivitou – geostrofické proudění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High-latitude</a:t>
            </a:r>
            <a:r>
              <a:rPr lang="cs-CZ" dirty="0"/>
              <a:t> větev – hluboká, nejspíše efekt </a:t>
            </a:r>
            <a:r>
              <a:rPr lang="cs-CZ" dirty="0" err="1"/>
              <a:t>Reynoldsova</a:t>
            </a:r>
            <a:r>
              <a:rPr lang="cs-CZ" dirty="0"/>
              <a:t> tensoru (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forcing</a:t>
            </a:r>
            <a:r>
              <a:rPr lang="cs-CZ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1344614"/>
            <a:ext cx="8010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Oscilace v tachoklině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6768505" y="1331913"/>
            <a:ext cx="2880320" cy="576103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1,3 roku perioda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V minimu klidnější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?mechanismus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?od roku 2002 již zřejmě neosciluje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84300"/>
            <a:ext cx="5638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84300"/>
            <a:ext cx="5638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384300"/>
            <a:ext cx="5630863" cy="41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16000" y="5748339"/>
            <a:ext cx="1131519" cy="4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Verdana" charset="0"/>
              </a:rPr>
              <a:t>GONG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584325" y="4579938"/>
            <a:ext cx="215900" cy="1227137"/>
          </a:xfrm>
          <a:prstGeom prst="line">
            <a:avLst/>
          </a:prstGeom>
          <a:noFill/>
          <a:ln w="28440" cap="flat">
            <a:solidFill>
              <a:srgbClr val="000000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803526" y="5734050"/>
            <a:ext cx="807813" cy="4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Verdana" charset="0"/>
              </a:rPr>
              <a:t>MDI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2878138" y="4724401"/>
            <a:ext cx="292100" cy="101123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cirkulace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Pomalý (~10 m/s) tok od rovníku k pólům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(Zřejmě) odpovědný za odnos magnetického pole k pólu, přepólování globálního pole a jeho recyklaci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Projeví se pouze statisticky – lokální rychlosti jsou až o dva řády větší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Jeden z faktorů způsobující diferenciální rotaci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89164"/>
            <a:ext cx="44259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průběhu cyklu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574800"/>
            <a:ext cx="8640763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– cyklické změny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Variace značící vtok hmoty do pásu aktivity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Část z nich lze vysvětlit prouděním kolem aktivních oblastí, ale ne vše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Odpovídá </a:t>
            </a:r>
            <a:r>
              <a:rPr lang="cs-CZ" dirty="0" err="1"/>
              <a:t>Spruitovu</a:t>
            </a:r>
            <a:r>
              <a:rPr lang="cs-CZ" dirty="0"/>
              <a:t> (</a:t>
            </a:r>
            <a:r>
              <a:rPr lang="cs-CZ" dirty="0" err="1"/>
              <a:t>Rempelovu</a:t>
            </a:r>
            <a:r>
              <a:rPr lang="cs-CZ" dirty="0"/>
              <a:t>) modelu torzních oscilací, kde jsou vtoky jako vedlejší produkt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31913"/>
            <a:ext cx="3919538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Rossbyho vlny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9" y="1331565"/>
            <a:ext cx="3536378" cy="3852862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Objeví se vždy s diferenciální rotací</a:t>
            </a:r>
          </a:p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Těžko detekovatelné ve sluneční atmosféře</a:t>
            </a:r>
          </a:p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Označovány jako </a:t>
            </a:r>
            <a:r>
              <a:rPr lang="cs-CZ" i="1" dirty="0" err="1"/>
              <a:t>r</a:t>
            </a:r>
            <a:r>
              <a:rPr lang="cs-CZ" dirty="0"/>
              <a:t>-mody „oscilací“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19214"/>
            <a:ext cx="40401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2325" y="4679950"/>
            <a:ext cx="4040188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Velkorozměrové vlny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Mají vždy komponentu, která se šíří proti směru rotace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Na Zemi odpovědné za střídání počasí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964238" y="1403351"/>
          <a:ext cx="20716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r:id="rId6" imgW="2024280" imgH="1536480" progId="">
                  <p:embed/>
                </p:oleObj>
              </mc:Choice>
              <mc:Fallback>
                <p:oleObj r:id="rId6" imgW="2024280" imgH="1536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403351"/>
                        <a:ext cx="2071688" cy="1503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Numerická simulace</a:t>
            </a:r>
          </a:p>
        </p:txBody>
      </p:sp>
      <p:pic>
        <p:nvPicPr>
          <p:cNvPr id="3" name="brun_simulace.avi" descr="brun_simulace.avi">
            <a:hlinkClick r:id="" action="ppaction://media"/>
            <a:extLst>
              <a:ext uri="{FF2B5EF4-FFF2-40B4-BE49-F238E27FC236}">
                <a16:creationId xmlns:a16="http://schemas.microsoft.com/office/drawing/2014/main" id="{B0A07B66-134D-0948-8FB7-75F49ECC3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2313" y="1259557"/>
            <a:ext cx="6096000" cy="60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Souřadnice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5945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Heliocentrický systém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kartézský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Hlavně pro pozorování s vysokým rozlišením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Různé projektivní systémy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V helioseismologii Postelova projekce (zachovává kružnice)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Přehled: Thompson, W. T.: 2006, A&amp;A 449, p. 791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7313"/>
            <a:ext cx="4040188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7400" y="4500563"/>
            <a:ext cx="40401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 marL="863600" indent="-28733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 marL="12954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Carringtonův systém</a:t>
            </a:r>
          </a:p>
          <a:p>
            <a:pPr lvl="1">
              <a:lnSpc>
                <a:spcPct val="98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Lucida Grande" charset="0"/>
                <a:cs typeface="Lucida Grande" charset="0"/>
              </a:rPr>
              <a:t>ω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標楷體" charset="0"/>
              </a:rPr>
              <a:t>syn</a:t>
            </a: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=13,2 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º/den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T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=9. 11. 1853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Pozice osy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α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=286,13º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δ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=63,87º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Sluneční rotace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Pomalá ~měsíc, ~1610 podle pohybů skvrn, Galileo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1858, Carrington, střední rotační perioda skvrn je 13</a:t>
            </a:r>
            <a:r>
              <a:rPr lang="cs-CZ">
                <a:cs typeface="Arial" charset="0"/>
              </a:rPr>
              <a:t>º12' za den, čili T=27,2753 dne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Diferenciální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1863, Carrington,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7/4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Dnes se používá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2</a:t>
            </a:r>
            <a:r>
              <a:rPr lang="cs-CZ"/>
              <a:t> b + C sin</a:t>
            </a:r>
            <a:r>
              <a:rPr lang="cs-CZ" baseline="33000"/>
              <a:t>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Lepší popis expanzí na Legendreovy nebo Gegenbauerovy polynomy, či jiné ortogonální báze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Nesymetrická vůči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Ovlivněná magnetickými poli</a:t>
            </a:r>
          </a:p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400"/>
              <a:t>Způsoby měření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Spektroskopicky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Trasování objektů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Helioseismický profil rotace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881189"/>
            <a:ext cx="41719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28889"/>
            <a:ext cx="4859338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Pozorování vs. simulace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215453" y="6480175"/>
            <a:ext cx="8361363" cy="738188"/>
          </a:xfrm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600" dirty="0"/>
              <a:t>Simulace cylindrická tendence rotace, pozorování spíše konický profil (~25</a:t>
            </a:r>
            <a:r>
              <a:rPr lang="cs-CZ" sz="2600" dirty="0">
                <a:cs typeface="Arial" charset="0"/>
              </a:rPr>
              <a:t>º) – </a:t>
            </a:r>
            <a:r>
              <a:rPr lang="cs-CZ" sz="2600" dirty="0" err="1">
                <a:cs typeface="Arial" charset="0"/>
              </a:rPr>
              <a:t>Taylor-Proudmannův</a:t>
            </a:r>
            <a:r>
              <a:rPr lang="cs-CZ" sz="2600" dirty="0">
                <a:cs typeface="Arial" charset="0"/>
              </a:rPr>
              <a:t> stav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1255713"/>
            <a:ext cx="651986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Odchylky od parabolického fitu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592212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Jak dobrý je parabolický tříčlenný fit na </a:t>
            </a:r>
            <a:r>
              <a:rPr lang="cs-CZ" sz="2600" dirty="0" err="1"/>
              <a:t>helioseismická</a:t>
            </a:r>
            <a:r>
              <a:rPr lang="cs-CZ" sz="2600" dirty="0"/>
              <a:t> data?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Polární oblasti – co se tam děje je velkou záhadou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MDI: Sektorová struktura (?), přetoky přes pól ~100 m/s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Kampaně HINODE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56" y="1547589"/>
            <a:ext cx="532923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Různé metody = různé výsledky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24488" y="1492555"/>
            <a:ext cx="2981754" cy="542664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Větší rozměr -&gt; rigidnější rotace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Magnetické elementy -&gt; rychlejší rotace</a:t>
            </a:r>
          </a:p>
          <a:p>
            <a:endParaRPr lang="en-US" dirty="0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20726" y="1474788"/>
            <a:ext cx="5757863" cy="5543550"/>
            <a:chOff x="454" y="929"/>
            <a:chExt cx="3627" cy="3492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54" y="929"/>
              <a:ext cx="3627" cy="3492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94" y="1150"/>
              <a:ext cx="2773" cy="3165"/>
              <a:chOff x="894" y="1150"/>
              <a:chExt cx="2773" cy="3165"/>
            </a:xfrm>
          </p:grpSpPr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9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 noChangeArrowheads="1"/>
              </p:cNvSpPr>
              <p:nvPr/>
            </p:nvSpPr>
            <p:spPr bwMode="auto">
              <a:xfrm>
                <a:off x="89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 noChangeArrowheads="1"/>
              </p:cNvSpPr>
              <p:nvPr/>
            </p:nvSpPr>
            <p:spPr bwMode="auto">
              <a:xfrm>
                <a:off x="91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1370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 noChangeArrowheads="1"/>
              </p:cNvSpPr>
              <p:nvPr/>
            </p:nvSpPr>
            <p:spPr bwMode="auto">
              <a:xfrm>
                <a:off x="1323" y="4056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1336" y="4060"/>
                <a:ext cx="0" cy="7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323" y="4135"/>
                <a:ext cx="2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 noChangeArrowheads="1"/>
              </p:cNvSpPr>
              <p:nvPr/>
            </p:nvSpPr>
            <p:spPr bwMode="auto">
              <a:xfrm>
                <a:off x="13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8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7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7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7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 noChangeArrowheads="1"/>
              </p:cNvSpPr>
              <p:nvPr/>
            </p:nvSpPr>
            <p:spPr bwMode="auto">
              <a:xfrm>
                <a:off x="1399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5 w 15"/>
                  <a:gd name="T3" fmla="*/ 77 h 79"/>
                  <a:gd name="T4" fmla="*/ 8 w 15"/>
                  <a:gd name="T5" fmla="*/ 73 h 79"/>
                  <a:gd name="T6" fmla="*/ 12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2 w 15"/>
                  <a:gd name="T13" fmla="*/ 15 h 79"/>
                  <a:gd name="T14" fmla="*/ 8 w 15"/>
                  <a:gd name="T15" fmla="*/ 9 h 79"/>
                  <a:gd name="T16" fmla="*/ 5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18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 noChangeArrowheads="1"/>
              </p:cNvSpPr>
              <p:nvPr/>
            </p:nvSpPr>
            <p:spPr bwMode="auto">
              <a:xfrm>
                <a:off x="1765" y="4056"/>
                <a:ext cx="42" cy="78"/>
              </a:xfrm>
              <a:custGeom>
                <a:avLst/>
                <a:gdLst>
                  <a:gd name="T0" fmla="*/ 1 w 39"/>
                  <a:gd name="T1" fmla="*/ 15 h 79"/>
                  <a:gd name="T2" fmla="*/ 5 w 39"/>
                  <a:gd name="T3" fmla="*/ 20 h 79"/>
                  <a:gd name="T4" fmla="*/ 1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1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2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7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1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1" y="15"/>
                    </a:moveTo>
                    <a:lnTo>
                      <a:pt x="5" y="2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 noChangeArrowheads="1"/>
              </p:cNvSpPr>
              <p:nvPr/>
            </p:nvSpPr>
            <p:spPr bwMode="auto">
              <a:xfrm>
                <a:off x="1779" y="4056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6 w 23"/>
                  <a:gd name="T3" fmla="*/ 4 h 46"/>
                  <a:gd name="T4" fmla="*/ 19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19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 noChangeArrowheads="1"/>
              </p:cNvSpPr>
              <p:nvPr/>
            </p:nvSpPr>
            <p:spPr bwMode="auto">
              <a:xfrm>
                <a:off x="1765" y="4124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1 w 39"/>
                  <a:gd name="T3" fmla="*/ 0 h 9"/>
                  <a:gd name="T4" fmla="*/ 8 w 39"/>
                  <a:gd name="T5" fmla="*/ 0 h 9"/>
                  <a:gd name="T6" fmla="*/ 21 w 39"/>
                  <a:gd name="T7" fmla="*/ 9 h 9"/>
                  <a:gd name="T8" fmla="*/ 29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21" y="9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 noChangeArrowheads="1"/>
              </p:cNvSpPr>
              <p:nvPr/>
            </p:nvSpPr>
            <p:spPr bwMode="auto">
              <a:xfrm>
                <a:off x="1773" y="4118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3 w 31"/>
                  <a:gd name="T3" fmla="*/ 17 h 17"/>
                  <a:gd name="T4" fmla="*/ 24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3" y="17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 noChangeArrowheads="1"/>
              </p:cNvSpPr>
              <p:nvPr/>
            </p:nvSpPr>
            <p:spPr bwMode="auto">
              <a:xfrm>
                <a:off x="18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 noChangeArrowheads="1"/>
              </p:cNvSpPr>
              <p:nvPr/>
            </p:nvSpPr>
            <p:spPr bwMode="auto">
              <a:xfrm>
                <a:off x="18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 flipV="1">
                <a:off x="22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3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0" cy="34"/>
              </a:xfrm>
              <a:custGeom>
                <a:avLst/>
                <a:gdLst>
                  <a:gd name="T0" fmla="*/ 3 w 37"/>
                  <a:gd name="T1" fmla="*/ 15 h 35"/>
                  <a:gd name="T2" fmla="*/ 6 w 37"/>
                  <a:gd name="T3" fmla="*/ 20 h 35"/>
                  <a:gd name="T4" fmla="*/ 3 w 37"/>
                  <a:gd name="T5" fmla="*/ 24 h 35"/>
                  <a:gd name="T6" fmla="*/ 0 w 37"/>
                  <a:gd name="T7" fmla="*/ 20 h 35"/>
                  <a:gd name="T8" fmla="*/ 0 w 37"/>
                  <a:gd name="T9" fmla="*/ 15 h 35"/>
                  <a:gd name="T10" fmla="*/ 3 w 37"/>
                  <a:gd name="T11" fmla="*/ 9 h 35"/>
                  <a:gd name="T12" fmla="*/ 6 w 37"/>
                  <a:gd name="T13" fmla="*/ 4 h 35"/>
                  <a:gd name="T14" fmla="*/ 14 w 37"/>
                  <a:gd name="T15" fmla="*/ 0 h 35"/>
                  <a:gd name="T16" fmla="*/ 26 w 37"/>
                  <a:gd name="T17" fmla="*/ 0 h 35"/>
                  <a:gd name="T18" fmla="*/ 34 w 37"/>
                  <a:gd name="T19" fmla="*/ 4 h 35"/>
                  <a:gd name="T20" fmla="*/ 37 w 37"/>
                  <a:gd name="T21" fmla="*/ 11 h 35"/>
                  <a:gd name="T22" fmla="*/ 37 w 37"/>
                  <a:gd name="T23" fmla="*/ 24 h 35"/>
                  <a:gd name="T24" fmla="*/ 34 w 37"/>
                  <a:gd name="T25" fmla="*/ 31 h 35"/>
                  <a:gd name="T26" fmla="*/ 26 w 37"/>
                  <a:gd name="T27" fmla="*/ 35 h 35"/>
                  <a:gd name="T28" fmla="*/ 18 w 37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5">
                    <a:moveTo>
                      <a:pt x="3" y="15"/>
                    </a:moveTo>
                    <a:lnTo>
                      <a:pt x="6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11"/>
                    </a:lnTo>
                    <a:lnTo>
                      <a:pt x="37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3" cy="78"/>
              </a:xfrm>
              <a:custGeom>
                <a:avLst/>
                <a:gdLst>
                  <a:gd name="T0" fmla="*/ 26 w 40"/>
                  <a:gd name="T1" fmla="*/ 0 h 79"/>
                  <a:gd name="T2" fmla="*/ 31 w 40"/>
                  <a:gd name="T3" fmla="*/ 4 h 79"/>
                  <a:gd name="T4" fmla="*/ 34 w 40"/>
                  <a:gd name="T5" fmla="*/ 11 h 79"/>
                  <a:gd name="T6" fmla="*/ 34 w 40"/>
                  <a:gd name="T7" fmla="*/ 24 h 79"/>
                  <a:gd name="T8" fmla="*/ 31 w 40"/>
                  <a:gd name="T9" fmla="*/ 31 h 79"/>
                  <a:gd name="T10" fmla="*/ 26 w 40"/>
                  <a:gd name="T11" fmla="*/ 35 h 79"/>
                  <a:gd name="T12" fmla="*/ 31 w 40"/>
                  <a:gd name="T13" fmla="*/ 37 h 79"/>
                  <a:gd name="T14" fmla="*/ 37 w 40"/>
                  <a:gd name="T15" fmla="*/ 46 h 79"/>
                  <a:gd name="T16" fmla="*/ 40 w 40"/>
                  <a:gd name="T17" fmla="*/ 53 h 79"/>
                  <a:gd name="T18" fmla="*/ 40 w 40"/>
                  <a:gd name="T19" fmla="*/ 64 h 79"/>
                  <a:gd name="T20" fmla="*/ 37 w 40"/>
                  <a:gd name="T21" fmla="*/ 73 h 79"/>
                  <a:gd name="T22" fmla="*/ 34 w 40"/>
                  <a:gd name="T23" fmla="*/ 77 h 79"/>
                  <a:gd name="T24" fmla="*/ 26 w 40"/>
                  <a:gd name="T25" fmla="*/ 79 h 79"/>
                  <a:gd name="T26" fmla="*/ 14 w 40"/>
                  <a:gd name="T27" fmla="*/ 79 h 79"/>
                  <a:gd name="T28" fmla="*/ 6 w 40"/>
                  <a:gd name="T29" fmla="*/ 77 h 79"/>
                  <a:gd name="T30" fmla="*/ 3 w 40"/>
                  <a:gd name="T31" fmla="*/ 73 h 79"/>
                  <a:gd name="T32" fmla="*/ 0 w 40"/>
                  <a:gd name="T33" fmla="*/ 64 h 79"/>
                  <a:gd name="T34" fmla="*/ 0 w 40"/>
                  <a:gd name="T35" fmla="*/ 62 h 79"/>
                  <a:gd name="T36" fmla="*/ 3 w 40"/>
                  <a:gd name="T37" fmla="*/ 57 h 79"/>
                  <a:gd name="T38" fmla="*/ 6 w 40"/>
                  <a:gd name="T39" fmla="*/ 62 h 79"/>
                  <a:gd name="T40" fmla="*/ 3 w 40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9">
                    <a:moveTo>
                      <a:pt x="26" y="0"/>
                    </a:moveTo>
                    <a:lnTo>
                      <a:pt x="31" y="4"/>
                    </a:lnTo>
                    <a:lnTo>
                      <a:pt x="34" y="11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7" y="46"/>
                    </a:lnTo>
                    <a:lnTo>
                      <a:pt x="40" y="53"/>
                    </a:lnTo>
                    <a:lnTo>
                      <a:pt x="40" y="64"/>
                    </a:lnTo>
                    <a:lnTo>
                      <a:pt x="37" y="73"/>
                    </a:lnTo>
                    <a:lnTo>
                      <a:pt x="34" y="77"/>
                    </a:lnTo>
                    <a:lnTo>
                      <a:pt x="26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 noChangeArrowheads="1"/>
              </p:cNvSpPr>
              <p:nvPr/>
            </p:nvSpPr>
            <p:spPr bwMode="auto">
              <a:xfrm>
                <a:off x="2241" y="4098"/>
                <a:ext cx="11" cy="36"/>
              </a:xfrm>
              <a:custGeom>
                <a:avLst/>
                <a:gdLst>
                  <a:gd name="T0" fmla="*/ 8 w 11"/>
                  <a:gd name="T1" fmla="*/ 0 h 37"/>
                  <a:gd name="T2" fmla="*/ 11 w 11"/>
                  <a:gd name="T3" fmla="*/ 11 h 37"/>
                  <a:gd name="T4" fmla="*/ 11 w 11"/>
                  <a:gd name="T5" fmla="*/ 22 h 37"/>
                  <a:gd name="T6" fmla="*/ 8 w 11"/>
                  <a:gd name="T7" fmla="*/ 31 h 37"/>
                  <a:gd name="T8" fmla="*/ 5 w 11"/>
                  <a:gd name="T9" fmla="*/ 35 h 37"/>
                  <a:gd name="T10" fmla="*/ 0 w 11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7">
                    <a:moveTo>
                      <a:pt x="8" y="0"/>
                    </a:moveTo>
                    <a:lnTo>
                      <a:pt x="11" y="11"/>
                    </a:lnTo>
                    <a:lnTo>
                      <a:pt x="11" y="22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 noChangeArrowheads="1"/>
              </p:cNvSpPr>
              <p:nvPr/>
            </p:nvSpPr>
            <p:spPr bwMode="auto">
              <a:xfrm>
                <a:off x="22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 noChangeArrowheads="1"/>
              </p:cNvSpPr>
              <p:nvPr/>
            </p:nvSpPr>
            <p:spPr bwMode="auto">
              <a:xfrm>
                <a:off x="229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2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2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V="1">
                <a:off x="27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2691" y="4065"/>
                <a:ext cx="0" cy="6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693" y="405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 noChangeArrowheads="1"/>
              </p:cNvSpPr>
              <p:nvPr/>
            </p:nvSpPr>
            <p:spPr bwMode="auto">
              <a:xfrm>
                <a:off x="2661" y="4056"/>
                <a:ext cx="46" cy="56"/>
              </a:xfrm>
              <a:custGeom>
                <a:avLst/>
                <a:gdLst>
                  <a:gd name="T0" fmla="*/ 29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29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2682" y="413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 noChangeArrowheads="1"/>
              </p:cNvSpPr>
              <p:nvPr/>
            </p:nvSpPr>
            <p:spPr bwMode="auto">
              <a:xfrm>
                <a:off x="27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 noChangeArrowheads="1"/>
              </p:cNvSpPr>
              <p:nvPr/>
            </p:nvSpPr>
            <p:spPr bwMode="auto">
              <a:xfrm>
                <a:off x="27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9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9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9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9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31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36"/>
              <p:cNvSpPr>
                <a:spLocks noChangeArrowheads="1"/>
              </p:cNvSpPr>
              <p:nvPr/>
            </p:nvSpPr>
            <p:spPr bwMode="auto">
              <a:xfrm>
                <a:off x="3113" y="4056"/>
                <a:ext cx="42" cy="78"/>
              </a:xfrm>
              <a:custGeom>
                <a:avLst/>
                <a:gdLst>
                  <a:gd name="T0" fmla="*/ 6 w 39"/>
                  <a:gd name="T1" fmla="*/ 0 h 79"/>
                  <a:gd name="T2" fmla="*/ 0 w 39"/>
                  <a:gd name="T3" fmla="*/ 37 h 79"/>
                  <a:gd name="T4" fmla="*/ 6 w 39"/>
                  <a:gd name="T5" fmla="*/ 31 h 79"/>
                  <a:gd name="T6" fmla="*/ 14 w 39"/>
                  <a:gd name="T7" fmla="*/ 26 h 79"/>
                  <a:gd name="T8" fmla="*/ 22 w 39"/>
                  <a:gd name="T9" fmla="*/ 26 h 79"/>
                  <a:gd name="T10" fmla="*/ 31 w 39"/>
                  <a:gd name="T11" fmla="*/ 31 h 79"/>
                  <a:gd name="T12" fmla="*/ 37 w 39"/>
                  <a:gd name="T13" fmla="*/ 37 h 79"/>
                  <a:gd name="T14" fmla="*/ 39 w 39"/>
                  <a:gd name="T15" fmla="*/ 51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2 w 39"/>
                  <a:gd name="T23" fmla="*/ 79 h 79"/>
                  <a:gd name="T24" fmla="*/ 14 w 39"/>
                  <a:gd name="T25" fmla="*/ 79 h 79"/>
                  <a:gd name="T26" fmla="*/ 6 w 39"/>
                  <a:gd name="T27" fmla="*/ 77 h 79"/>
                  <a:gd name="T28" fmla="*/ 3 w 39"/>
                  <a:gd name="T29" fmla="*/ 73 h 79"/>
                  <a:gd name="T30" fmla="*/ 0 w 39"/>
                  <a:gd name="T31" fmla="*/ 64 h 79"/>
                  <a:gd name="T32" fmla="*/ 0 w 39"/>
                  <a:gd name="T33" fmla="*/ 62 h 79"/>
                  <a:gd name="T34" fmla="*/ 3 w 39"/>
                  <a:gd name="T35" fmla="*/ 57 h 79"/>
                  <a:gd name="T36" fmla="*/ 6 w 39"/>
                  <a:gd name="T37" fmla="*/ 62 h 79"/>
                  <a:gd name="T38" fmla="*/ 3 w 39"/>
                  <a:gd name="T39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6" y="0"/>
                    </a:moveTo>
                    <a:lnTo>
                      <a:pt x="0" y="37"/>
                    </a:lnTo>
                    <a:lnTo>
                      <a:pt x="6" y="31"/>
                    </a:lnTo>
                    <a:lnTo>
                      <a:pt x="14" y="26"/>
                    </a:lnTo>
                    <a:lnTo>
                      <a:pt x="22" y="26"/>
                    </a:lnTo>
                    <a:lnTo>
                      <a:pt x="31" y="31"/>
                    </a:lnTo>
                    <a:lnTo>
                      <a:pt x="37" y="37"/>
                    </a:lnTo>
                    <a:lnTo>
                      <a:pt x="39" y="51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2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3137" y="4082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5 h 53"/>
                  <a:gd name="T4" fmla="*/ 12 w 15"/>
                  <a:gd name="T5" fmla="*/ 11 h 53"/>
                  <a:gd name="T6" fmla="*/ 15 w 15"/>
                  <a:gd name="T7" fmla="*/ 25 h 53"/>
                  <a:gd name="T8" fmla="*/ 15 w 15"/>
                  <a:gd name="T9" fmla="*/ 31 h 53"/>
                  <a:gd name="T10" fmla="*/ 12 w 15"/>
                  <a:gd name="T11" fmla="*/ 42 h 53"/>
                  <a:gd name="T12" fmla="*/ 5 w 15"/>
                  <a:gd name="T13" fmla="*/ 51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5"/>
                    </a:lnTo>
                    <a:lnTo>
                      <a:pt x="12" y="11"/>
                    </a:lnTo>
                    <a:lnTo>
                      <a:pt x="15" y="25"/>
                    </a:lnTo>
                    <a:lnTo>
                      <a:pt x="15" y="31"/>
                    </a:lnTo>
                    <a:lnTo>
                      <a:pt x="12" y="42"/>
                    </a:lnTo>
                    <a:lnTo>
                      <a:pt x="5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3119" y="4056"/>
                <a:ext cx="3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 noChangeArrowheads="1"/>
              </p:cNvSpPr>
              <p:nvPr/>
            </p:nvSpPr>
            <p:spPr bwMode="auto">
              <a:xfrm>
                <a:off x="3119" y="4056"/>
                <a:ext cx="30" cy="3"/>
              </a:xfrm>
              <a:custGeom>
                <a:avLst/>
                <a:gdLst>
                  <a:gd name="T0" fmla="*/ 0 w 28"/>
                  <a:gd name="T1" fmla="*/ 4 h 4"/>
                  <a:gd name="T2" fmla="*/ 13 w 28"/>
                  <a:gd name="T3" fmla="*/ 4 h 4"/>
                  <a:gd name="T4" fmla="*/ 28 w 2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">
                    <a:moveTo>
                      <a:pt x="0" y="4"/>
                    </a:moveTo>
                    <a:lnTo>
                      <a:pt x="13" y="4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 noChangeArrowheads="1"/>
              </p:cNvSpPr>
              <p:nvPr/>
            </p:nvSpPr>
            <p:spPr bwMode="auto">
              <a:xfrm>
                <a:off x="3175" y="4056"/>
                <a:ext cx="41" cy="78"/>
              </a:xfrm>
              <a:custGeom>
                <a:avLst/>
                <a:gdLst>
                  <a:gd name="T0" fmla="*/ 16 w 38"/>
                  <a:gd name="T1" fmla="*/ 0 h 79"/>
                  <a:gd name="T2" fmla="*/ 8 w 38"/>
                  <a:gd name="T3" fmla="*/ 4 h 79"/>
                  <a:gd name="T4" fmla="*/ 1 w 38"/>
                  <a:gd name="T5" fmla="*/ 15 h 79"/>
                  <a:gd name="T6" fmla="*/ 0 w 38"/>
                  <a:gd name="T7" fmla="*/ 35 h 79"/>
                  <a:gd name="T8" fmla="*/ 0 w 38"/>
                  <a:gd name="T9" fmla="*/ 46 h 79"/>
                  <a:gd name="T10" fmla="*/ 1 w 38"/>
                  <a:gd name="T11" fmla="*/ 64 h 79"/>
                  <a:gd name="T12" fmla="*/ 8 w 38"/>
                  <a:gd name="T13" fmla="*/ 77 h 79"/>
                  <a:gd name="T14" fmla="*/ 16 w 38"/>
                  <a:gd name="T15" fmla="*/ 79 h 79"/>
                  <a:gd name="T16" fmla="*/ 21 w 38"/>
                  <a:gd name="T17" fmla="*/ 79 h 79"/>
                  <a:gd name="T18" fmla="*/ 30 w 38"/>
                  <a:gd name="T19" fmla="*/ 77 h 79"/>
                  <a:gd name="T20" fmla="*/ 35 w 38"/>
                  <a:gd name="T21" fmla="*/ 64 h 79"/>
                  <a:gd name="T22" fmla="*/ 38 w 38"/>
                  <a:gd name="T23" fmla="*/ 46 h 79"/>
                  <a:gd name="T24" fmla="*/ 38 w 38"/>
                  <a:gd name="T25" fmla="*/ 35 h 79"/>
                  <a:gd name="T26" fmla="*/ 35 w 38"/>
                  <a:gd name="T27" fmla="*/ 15 h 79"/>
                  <a:gd name="T28" fmla="*/ 30 w 38"/>
                  <a:gd name="T29" fmla="*/ 4 h 79"/>
                  <a:gd name="T30" fmla="*/ 21 w 38"/>
                  <a:gd name="T31" fmla="*/ 0 h 79"/>
                  <a:gd name="T32" fmla="*/ 16 w 38"/>
                  <a:gd name="T33" fmla="*/ 0 h 79"/>
                  <a:gd name="T34" fmla="*/ 11 w 38"/>
                  <a:gd name="T35" fmla="*/ 4 h 79"/>
                  <a:gd name="T36" fmla="*/ 8 w 38"/>
                  <a:gd name="T37" fmla="*/ 9 h 79"/>
                  <a:gd name="T38" fmla="*/ 4 w 38"/>
                  <a:gd name="T39" fmla="*/ 15 h 79"/>
                  <a:gd name="T40" fmla="*/ 1 w 38"/>
                  <a:gd name="T41" fmla="*/ 35 h 79"/>
                  <a:gd name="T42" fmla="*/ 1 w 38"/>
                  <a:gd name="T43" fmla="*/ 46 h 79"/>
                  <a:gd name="T44" fmla="*/ 4 w 38"/>
                  <a:gd name="T45" fmla="*/ 64 h 79"/>
                  <a:gd name="T46" fmla="*/ 8 w 38"/>
                  <a:gd name="T47" fmla="*/ 73 h 79"/>
                  <a:gd name="T48" fmla="*/ 11 w 38"/>
                  <a:gd name="T49" fmla="*/ 77 h 79"/>
                  <a:gd name="T50" fmla="*/ 16 w 38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79">
                    <a:moveTo>
                      <a:pt x="16" y="0"/>
                    </a:moveTo>
                    <a:lnTo>
                      <a:pt x="8" y="4"/>
                    </a:lnTo>
                    <a:lnTo>
                      <a:pt x="1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30" y="77"/>
                    </a:lnTo>
                    <a:lnTo>
                      <a:pt x="35" y="64"/>
                    </a:lnTo>
                    <a:lnTo>
                      <a:pt x="38" y="46"/>
                    </a:lnTo>
                    <a:lnTo>
                      <a:pt x="38" y="35"/>
                    </a:lnTo>
                    <a:lnTo>
                      <a:pt x="35" y="15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35"/>
                    </a:lnTo>
                    <a:lnTo>
                      <a:pt x="1" y="46"/>
                    </a:lnTo>
                    <a:lnTo>
                      <a:pt x="4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 noChangeArrowheads="1"/>
              </p:cNvSpPr>
              <p:nvPr/>
            </p:nvSpPr>
            <p:spPr bwMode="auto">
              <a:xfrm>
                <a:off x="3198" y="4056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7 h 79"/>
                  <a:gd name="T4" fmla="*/ 9 w 14"/>
                  <a:gd name="T5" fmla="*/ 73 h 79"/>
                  <a:gd name="T6" fmla="*/ 11 w 14"/>
                  <a:gd name="T7" fmla="*/ 64 h 79"/>
                  <a:gd name="T8" fmla="*/ 14 w 14"/>
                  <a:gd name="T9" fmla="*/ 46 h 79"/>
                  <a:gd name="T10" fmla="*/ 14 w 14"/>
                  <a:gd name="T11" fmla="*/ 35 h 79"/>
                  <a:gd name="T12" fmla="*/ 11 w 14"/>
                  <a:gd name="T13" fmla="*/ 15 h 79"/>
                  <a:gd name="T14" fmla="*/ 9 w 14"/>
                  <a:gd name="T15" fmla="*/ 9 h 79"/>
                  <a:gd name="T16" fmla="*/ 6 w 14"/>
                  <a:gd name="T17" fmla="*/ 4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7"/>
                    </a:lnTo>
                    <a:lnTo>
                      <a:pt x="9" y="73"/>
                    </a:lnTo>
                    <a:lnTo>
                      <a:pt x="11" y="64"/>
                    </a:lnTo>
                    <a:lnTo>
                      <a:pt x="14" y="46"/>
                    </a:lnTo>
                    <a:lnTo>
                      <a:pt x="14" y="35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36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 noChangeArrowheads="1"/>
              </p:cNvSpPr>
              <p:nvPr/>
            </p:nvSpPr>
            <p:spPr bwMode="auto">
              <a:xfrm>
                <a:off x="3562" y="4056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8 w 39"/>
                  <a:gd name="T7" fmla="*/ 15 h 79"/>
                  <a:gd name="T8" fmla="*/ 38 w 39"/>
                  <a:gd name="T9" fmla="*/ 11 h 79"/>
                  <a:gd name="T10" fmla="*/ 34 w 39"/>
                  <a:gd name="T11" fmla="*/ 4 h 79"/>
                  <a:gd name="T12" fmla="*/ 28 w 39"/>
                  <a:gd name="T13" fmla="*/ 0 h 79"/>
                  <a:gd name="T14" fmla="*/ 20 w 39"/>
                  <a:gd name="T15" fmla="*/ 0 h 79"/>
                  <a:gd name="T16" fmla="*/ 12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8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8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2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8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2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 noChangeArrowheads="1"/>
              </p:cNvSpPr>
              <p:nvPr/>
            </p:nvSpPr>
            <p:spPr bwMode="auto">
              <a:xfrm>
                <a:off x="3566" y="4056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5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9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5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9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 noChangeArrowheads="1"/>
              </p:cNvSpPr>
              <p:nvPr/>
            </p:nvSpPr>
            <p:spPr bwMode="auto">
              <a:xfrm>
                <a:off x="3588" y="4087"/>
                <a:ext cx="15" cy="47"/>
              </a:xfrm>
              <a:custGeom>
                <a:avLst/>
                <a:gdLst>
                  <a:gd name="T0" fmla="*/ 0 w 15"/>
                  <a:gd name="T1" fmla="*/ 48 h 48"/>
                  <a:gd name="T2" fmla="*/ 5 w 15"/>
                  <a:gd name="T3" fmla="*/ 46 h 48"/>
                  <a:gd name="T4" fmla="*/ 11 w 15"/>
                  <a:gd name="T5" fmla="*/ 37 h 48"/>
                  <a:gd name="T6" fmla="*/ 15 w 15"/>
                  <a:gd name="T7" fmla="*/ 26 h 48"/>
                  <a:gd name="T8" fmla="*/ 15 w 15"/>
                  <a:gd name="T9" fmla="*/ 22 h 48"/>
                  <a:gd name="T10" fmla="*/ 11 w 15"/>
                  <a:gd name="T11" fmla="*/ 11 h 48"/>
                  <a:gd name="T12" fmla="*/ 5 w 15"/>
                  <a:gd name="T13" fmla="*/ 4 h 48"/>
                  <a:gd name="T14" fmla="*/ 0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5" y="26"/>
                    </a:lnTo>
                    <a:lnTo>
                      <a:pt x="15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 noChangeArrowheads="1"/>
              </p:cNvSpPr>
              <p:nvPr/>
            </p:nvSpPr>
            <p:spPr bwMode="auto">
              <a:xfrm>
                <a:off x="36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2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2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1 w 39"/>
                  <a:gd name="T17" fmla="*/ 79 h 79"/>
                  <a:gd name="T18" fmla="*/ 29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29 w 39"/>
                  <a:gd name="T29" fmla="*/ 4 h 79"/>
                  <a:gd name="T30" fmla="*/ 21 w 39"/>
                  <a:gd name="T31" fmla="*/ 0 h 79"/>
                  <a:gd name="T32" fmla="*/ 16 w 39"/>
                  <a:gd name="T33" fmla="*/ 0 h 79"/>
                  <a:gd name="T34" fmla="*/ 10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2 w 39"/>
                  <a:gd name="T41" fmla="*/ 35 h 79"/>
                  <a:gd name="T42" fmla="*/ 2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0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2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29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2" y="35"/>
                    </a:lnTo>
                    <a:lnTo>
                      <a:pt x="2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0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Freeform 47"/>
              <p:cNvSpPr>
                <a:spLocks noChangeArrowheads="1"/>
              </p:cNvSpPr>
              <p:nvPr/>
            </p:nvSpPr>
            <p:spPr bwMode="auto">
              <a:xfrm>
                <a:off x="3648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7 w 15"/>
                  <a:gd name="T3" fmla="*/ 77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1 w 15"/>
                  <a:gd name="T13" fmla="*/ 15 h 79"/>
                  <a:gd name="T14" fmla="*/ 8 w 15"/>
                  <a:gd name="T15" fmla="*/ 9 h 79"/>
                  <a:gd name="T16" fmla="*/ 7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7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 flipV="1">
                <a:off x="9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 flipV="1">
                <a:off x="10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flipV="1">
                <a:off x="105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 flipV="1">
                <a:off x="10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 flipV="1">
                <a:off x="11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V="1">
                <a:off x="119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 flipV="1">
                <a:off x="12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 flipV="1">
                <a:off x="12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V="1">
                <a:off x="13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V="1">
                <a:off x="14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V="1">
                <a:off x="14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 flipV="1">
                <a:off x="1505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flipV="1">
                <a:off x="154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15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 flipV="1">
                <a:off x="163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V="1">
                <a:off x="168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 flipV="1">
                <a:off x="17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V="1">
                <a:off x="17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 flipV="1">
                <a:off x="18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 flipV="1">
                <a:off x="19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 flipV="1">
                <a:off x="19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9"/>
              <p:cNvSpPr>
                <a:spLocks noChangeShapeType="1"/>
              </p:cNvSpPr>
              <p:nvPr/>
            </p:nvSpPr>
            <p:spPr bwMode="auto">
              <a:xfrm flipV="1">
                <a:off x="19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70"/>
              <p:cNvSpPr>
                <a:spLocks noChangeShapeType="1"/>
              </p:cNvSpPr>
              <p:nvPr/>
            </p:nvSpPr>
            <p:spPr bwMode="auto">
              <a:xfrm flipV="1">
                <a:off x="20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71"/>
              <p:cNvSpPr>
                <a:spLocks noChangeShapeType="1"/>
              </p:cNvSpPr>
              <p:nvPr/>
            </p:nvSpPr>
            <p:spPr bwMode="auto">
              <a:xfrm flipV="1">
                <a:off x="20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72"/>
              <p:cNvSpPr>
                <a:spLocks noChangeShapeType="1"/>
              </p:cNvSpPr>
              <p:nvPr/>
            </p:nvSpPr>
            <p:spPr bwMode="auto">
              <a:xfrm flipV="1">
                <a:off x="21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V="1">
                <a:off x="21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 flipV="1">
                <a:off x="22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75"/>
              <p:cNvSpPr>
                <a:spLocks noChangeShapeType="1"/>
              </p:cNvSpPr>
              <p:nvPr/>
            </p:nvSpPr>
            <p:spPr bwMode="auto">
              <a:xfrm flipV="1">
                <a:off x="23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6"/>
              <p:cNvSpPr>
                <a:spLocks noChangeShapeType="1"/>
              </p:cNvSpPr>
              <p:nvPr/>
            </p:nvSpPr>
            <p:spPr bwMode="auto">
              <a:xfrm flipV="1">
                <a:off x="23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 flipV="1">
                <a:off x="24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 flipV="1">
                <a:off x="245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 flipV="1">
                <a:off x="249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80"/>
              <p:cNvSpPr>
                <a:spLocks noChangeShapeType="1"/>
              </p:cNvSpPr>
              <p:nvPr/>
            </p:nvSpPr>
            <p:spPr bwMode="auto">
              <a:xfrm flipV="1">
                <a:off x="25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 flipV="1">
                <a:off x="25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 flipV="1">
                <a:off x="262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83"/>
              <p:cNvSpPr>
                <a:spLocks noChangeShapeType="1"/>
              </p:cNvSpPr>
              <p:nvPr/>
            </p:nvSpPr>
            <p:spPr bwMode="auto">
              <a:xfrm flipV="1">
                <a:off x="26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 flipV="1">
                <a:off x="27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 flipV="1">
                <a:off x="28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86"/>
              <p:cNvSpPr>
                <a:spLocks noChangeShapeType="1"/>
              </p:cNvSpPr>
              <p:nvPr/>
            </p:nvSpPr>
            <p:spPr bwMode="auto">
              <a:xfrm flipV="1">
                <a:off x="28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87"/>
              <p:cNvSpPr>
                <a:spLocks noChangeShapeType="1"/>
              </p:cNvSpPr>
              <p:nvPr/>
            </p:nvSpPr>
            <p:spPr bwMode="auto">
              <a:xfrm flipV="1">
                <a:off x="289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88"/>
              <p:cNvSpPr>
                <a:spLocks noChangeShapeType="1"/>
              </p:cNvSpPr>
              <p:nvPr/>
            </p:nvSpPr>
            <p:spPr bwMode="auto">
              <a:xfrm flipV="1">
                <a:off x="29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29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303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30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31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 flipV="1">
                <a:off x="321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 flipV="1">
                <a:off x="325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 flipV="1">
                <a:off x="33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 flipV="1">
                <a:off x="334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97"/>
              <p:cNvSpPr>
                <a:spLocks noChangeShapeType="1"/>
              </p:cNvSpPr>
              <p:nvPr/>
            </p:nvSpPr>
            <p:spPr bwMode="auto">
              <a:xfrm flipV="1">
                <a:off x="33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 flipV="1">
                <a:off x="34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99"/>
              <p:cNvSpPr>
                <a:spLocks noChangeShapeType="1"/>
              </p:cNvSpPr>
              <p:nvPr/>
            </p:nvSpPr>
            <p:spPr bwMode="auto">
              <a:xfrm flipV="1">
                <a:off x="34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100"/>
              <p:cNvSpPr>
                <a:spLocks noChangeShapeType="1"/>
              </p:cNvSpPr>
              <p:nvPr/>
            </p:nvSpPr>
            <p:spPr bwMode="auto">
              <a:xfrm flipV="1">
                <a:off x="35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01"/>
              <p:cNvSpPr>
                <a:spLocks noChangeShapeType="1"/>
              </p:cNvSpPr>
              <p:nvPr/>
            </p:nvSpPr>
            <p:spPr bwMode="auto">
              <a:xfrm flipV="1">
                <a:off x="35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102"/>
              <p:cNvSpPr>
                <a:spLocks noChangeShapeType="1"/>
              </p:cNvSpPr>
              <p:nvPr/>
            </p:nvSpPr>
            <p:spPr bwMode="auto">
              <a:xfrm>
                <a:off x="1935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03"/>
              <p:cNvSpPr>
                <a:spLocks noChangeShapeType="1"/>
              </p:cNvSpPr>
              <p:nvPr/>
            </p:nvSpPr>
            <p:spPr bwMode="auto">
              <a:xfrm>
                <a:off x="1937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104"/>
              <p:cNvSpPr>
                <a:spLocks noChangeShapeType="1"/>
              </p:cNvSpPr>
              <p:nvPr/>
            </p:nvSpPr>
            <p:spPr bwMode="auto">
              <a:xfrm>
                <a:off x="1925" y="4206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105"/>
              <p:cNvSpPr>
                <a:spLocks noChangeArrowheads="1"/>
              </p:cNvSpPr>
              <p:nvPr/>
            </p:nvSpPr>
            <p:spPr bwMode="auto">
              <a:xfrm>
                <a:off x="1925" y="4261"/>
                <a:ext cx="45" cy="23"/>
              </a:xfrm>
              <a:custGeom>
                <a:avLst/>
                <a:gdLst>
                  <a:gd name="T0" fmla="*/ 0 w 42"/>
                  <a:gd name="T1" fmla="*/ 24 h 24"/>
                  <a:gd name="T2" fmla="*/ 42 w 42"/>
                  <a:gd name="T3" fmla="*/ 24 h 24"/>
                  <a:gd name="T4" fmla="*/ 42 w 42"/>
                  <a:gd name="T5" fmla="*/ 0 h 24"/>
                  <a:gd name="T6" fmla="*/ 40 w 4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">
                    <a:moveTo>
                      <a:pt x="0" y="24"/>
                    </a:moveTo>
                    <a:lnTo>
                      <a:pt x="42" y="24"/>
                    </a:lnTo>
                    <a:lnTo>
                      <a:pt x="42" y="0"/>
                    </a:lnTo>
                    <a:lnTo>
                      <a:pt x="40" y="2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Freeform 106"/>
              <p:cNvSpPr>
                <a:spLocks noChangeArrowheads="1"/>
              </p:cNvSpPr>
              <p:nvPr/>
            </p:nvSpPr>
            <p:spPr bwMode="auto">
              <a:xfrm>
                <a:off x="1987" y="4232"/>
                <a:ext cx="37" cy="52"/>
              </a:xfrm>
              <a:custGeom>
                <a:avLst/>
                <a:gdLst>
                  <a:gd name="T0" fmla="*/ 3 w 35"/>
                  <a:gd name="T1" fmla="*/ 7 h 53"/>
                  <a:gd name="T2" fmla="*/ 3 w 35"/>
                  <a:gd name="T3" fmla="*/ 11 h 53"/>
                  <a:gd name="T4" fmla="*/ 0 w 35"/>
                  <a:gd name="T5" fmla="*/ 11 h 53"/>
                  <a:gd name="T6" fmla="*/ 0 w 35"/>
                  <a:gd name="T7" fmla="*/ 7 h 53"/>
                  <a:gd name="T8" fmla="*/ 3 w 35"/>
                  <a:gd name="T9" fmla="*/ 3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3 h 53"/>
                  <a:gd name="T16" fmla="*/ 27 w 35"/>
                  <a:gd name="T17" fmla="*/ 7 h 53"/>
                  <a:gd name="T18" fmla="*/ 30 w 35"/>
                  <a:gd name="T19" fmla="*/ 16 h 53"/>
                  <a:gd name="T20" fmla="*/ 30 w 35"/>
                  <a:gd name="T21" fmla="*/ 42 h 53"/>
                  <a:gd name="T22" fmla="*/ 34 w 35"/>
                  <a:gd name="T23" fmla="*/ 49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3" y="7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49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Freeform 107"/>
              <p:cNvSpPr>
                <a:spLocks noChangeArrowheads="1"/>
              </p:cNvSpPr>
              <p:nvPr/>
            </p:nvSpPr>
            <p:spPr bwMode="auto">
              <a:xfrm>
                <a:off x="2017" y="4239"/>
                <a:ext cx="12" cy="45"/>
              </a:xfrm>
              <a:custGeom>
                <a:avLst/>
                <a:gdLst>
                  <a:gd name="T0" fmla="*/ 0 w 12"/>
                  <a:gd name="T1" fmla="*/ 0 h 46"/>
                  <a:gd name="T2" fmla="*/ 0 w 12"/>
                  <a:gd name="T3" fmla="*/ 35 h 46"/>
                  <a:gd name="T4" fmla="*/ 3 w 12"/>
                  <a:gd name="T5" fmla="*/ 42 h 46"/>
                  <a:gd name="T6" fmla="*/ 8 w 12"/>
                  <a:gd name="T7" fmla="*/ 46 h 46"/>
                  <a:gd name="T8" fmla="*/ 12 w 1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0" y="35"/>
                    </a:lnTo>
                    <a:lnTo>
                      <a:pt x="3" y="42"/>
                    </a:lnTo>
                    <a:lnTo>
                      <a:pt x="8" y="46"/>
                    </a:lnTo>
                    <a:lnTo>
                      <a:pt x="12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Freeform 108"/>
              <p:cNvSpPr>
                <a:spLocks noChangeArrowheads="1"/>
              </p:cNvSpPr>
              <p:nvPr/>
            </p:nvSpPr>
            <p:spPr bwMode="auto">
              <a:xfrm>
                <a:off x="1983" y="4248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2 h 37"/>
                  <a:gd name="T4" fmla="*/ 12 w 31"/>
                  <a:gd name="T5" fmla="*/ 6 h 37"/>
                  <a:gd name="T6" fmla="*/ 4 w 31"/>
                  <a:gd name="T7" fmla="*/ 11 h 37"/>
                  <a:gd name="T8" fmla="*/ 0 w 31"/>
                  <a:gd name="T9" fmla="*/ 17 h 37"/>
                  <a:gd name="T10" fmla="*/ 0 w 31"/>
                  <a:gd name="T11" fmla="*/ 26 h 37"/>
                  <a:gd name="T12" fmla="*/ 4 w 31"/>
                  <a:gd name="T13" fmla="*/ 33 h 37"/>
                  <a:gd name="T14" fmla="*/ 12 w 31"/>
                  <a:gd name="T15" fmla="*/ 37 h 37"/>
                  <a:gd name="T16" fmla="*/ 20 w 31"/>
                  <a:gd name="T17" fmla="*/ 37 h 37"/>
                  <a:gd name="T18" fmla="*/ 26 w 31"/>
                  <a:gd name="T19" fmla="*/ 33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2"/>
                    </a:lnTo>
                    <a:lnTo>
                      <a:pt x="12" y="6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2" y="37"/>
                    </a:lnTo>
                    <a:lnTo>
                      <a:pt x="20" y="37"/>
                    </a:lnTo>
                    <a:lnTo>
                      <a:pt x="26" y="33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Freeform 109"/>
              <p:cNvSpPr>
                <a:spLocks noChangeArrowheads="1"/>
              </p:cNvSpPr>
              <p:nvPr/>
            </p:nvSpPr>
            <p:spPr bwMode="auto">
              <a:xfrm>
                <a:off x="1987" y="4254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5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7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Freeform 110"/>
              <p:cNvSpPr>
                <a:spLocks noChangeArrowheads="1"/>
              </p:cNvSpPr>
              <p:nvPr/>
            </p:nvSpPr>
            <p:spPr bwMode="auto">
              <a:xfrm>
                <a:off x="205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Freeform 111"/>
              <p:cNvSpPr>
                <a:spLocks noChangeArrowheads="1"/>
              </p:cNvSpPr>
              <p:nvPr/>
            </p:nvSpPr>
            <p:spPr bwMode="auto">
              <a:xfrm>
                <a:off x="205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4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Line 112"/>
              <p:cNvSpPr>
                <a:spLocks noChangeShapeType="1"/>
              </p:cNvSpPr>
              <p:nvPr/>
            </p:nvSpPr>
            <p:spPr bwMode="auto">
              <a:xfrm>
                <a:off x="204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13"/>
              <p:cNvSpPr>
                <a:spLocks noChangeArrowheads="1"/>
              </p:cNvSpPr>
              <p:nvPr/>
            </p:nvSpPr>
            <p:spPr bwMode="auto">
              <a:xfrm>
                <a:off x="2094" y="420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3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Line 114"/>
              <p:cNvSpPr>
                <a:spLocks noChangeShapeType="1"/>
              </p:cNvSpPr>
              <p:nvPr/>
            </p:nvSpPr>
            <p:spPr bwMode="auto">
              <a:xfrm>
                <a:off x="2097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Line 115"/>
              <p:cNvSpPr>
                <a:spLocks noChangeShapeType="1"/>
              </p:cNvSpPr>
              <p:nvPr/>
            </p:nvSpPr>
            <p:spPr bwMode="auto">
              <a:xfrm>
                <a:off x="2100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Line 116"/>
              <p:cNvSpPr>
                <a:spLocks noChangeShapeType="1"/>
              </p:cNvSpPr>
              <p:nvPr/>
            </p:nvSpPr>
            <p:spPr bwMode="auto">
              <a:xfrm>
                <a:off x="2088" y="42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117"/>
              <p:cNvSpPr>
                <a:spLocks noChangeShapeType="1"/>
              </p:cNvSpPr>
              <p:nvPr/>
            </p:nvSpPr>
            <p:spPr bwMode="auto">
              <a:xfrm>
                <a:off x="2088" y="428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18"/>
              <p:cNvSpPr>
                <a:spLocks noChangeArrowheads="1"/>
              </p:cNvSpPr>
              <p:nvPr/>
            </p:nvSpPr>
            <p:spPr bwMode="auto">
              <a:xfrm>
                <a:off x="213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Freeform 119"/>
              <p:cNvSpPr>
                <a:spLocks noChangeArrowheads="1"/>
              </p:cNvSpPr>
              <p:nvPr/>
            </p:nvSpPr>
            <p:spPr bwMode="auto">
              <a:xfrm>
                <a:off x="213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"/>
              <p:cNvSpPr>
                <a:spLocks noChangeShapeType="1"/>
              </p:cNvSpPr>
              <p:nvPr/>
            </p:nvSpPr>
            <p:spPr bwMode="auto">
              <a:xfrm>
                <a:off x="212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121"/>
              <p:cNvSpPr>
                <a:spLocks noChangeArrowheads="1"/>
              </p:cNvSpPr>
              <p:nvPr/>
            </p:nvSpPr>
            <p:spPr bwMode="auto">
              <a:xfrm>
                <a:off x="2177" y="4232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2 w 31"/>
                  <a:gd name="T5" fmla="*/ 49 h 53"/>
                  <a:gd name="T6" fmla="*/ 12 w 31"/>
                  <a:gd name="T7" fmla="*/ 53 h 53"/>
                  <a:gd name="T8" fmla="*/ 16 w 31"/>
                  <a:gd name="T9" fmla="*/ 53 h 53"/>
                  <a:gd name="T10" fmla="*/ 25 w 31"/>
                  <a:gd name="T11" fmla="*/ 49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2" y="49"/>
                    </a:lnTo>
                    <a:lnTo>
                      <a:pt x="12" y="53"/>
                    </a:lnTo>
                    <a:lnTo>
                      <a:pt x="16" y="53"/>
                    </a:lnTo>
                    <a:lnTo>
                      <a:pt x="25" y="49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Freeform 122"/>
              <p:cNvSpPr>
                <a:spLocks noChangeArrowheads="1"/>
              </p:cNvSpPr>
              <p:nvPr/>
            </p:nvSpPr>
            <p:spPr bwMode="auto">
              <a:xfrm>
                <a:off x="2179" y="4232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3 w 10"/>
                  <a:gd name="T5" fmla="*/ 49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9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>
                <a:off x="2211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Line 124"/>
              <p:cNvSpPr>
                <a:spLocks noChangeShapeType="1"/>
              </p:cNvSpPr>
              <p:nvPr/>
            </p:nvSpPr>
            <p:spPr bwMode="auto">
              <a:xfrm>
                <a:off x="2213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>
                <a:off x="2168" y="4232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Line 126"/>
              <p:cNvSpPr>
                <a:spLocks noChangeShapeType="1"/>
              </p:cNvSpPr>
              <p:nvPr/>
            </p:nvSpPr>
            <p:spPr bwMode="auto">
              <a:xfrm>
                <a:off x="2200" y="4232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>
                <a:off x="2211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Line 128"/>
              <p:cNvSpPr>
                <a:spLocks noChangeShapeType="1"/>
              </p:cNvSpPr>
              <p:nvPr/>
            </p:nvSpPr>
            <p:spPr bwMode="auto">
              <a:xfrm>
                <a:off x="2274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129"/>
              <p:cNvSpPr>
                <a:spLocks noChangeShapeType="1"/>
              </p:cNvSpPr>
              <p:nvPr/>
            </p:nvSpPr>
            <p:spPr bwMode="auto">
              <a:xfrm>
                <a:off x="22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130"/>
              <p:cNvSpPr>
                <a:spLocks noChangeArrowheads="1"/>
              </p:cNvSpPr>
              <p:nvPr/>
            </p:nvSpPr>
            <p:spPr bwMode="auto">
              <a:xfrm>
                <a:off x="2237" y="4232"/>
                <a:ext cx="36" cy="52"/>
              </a:xfrm>
              <a:custGeom>
                <a:avLst/>
                <a:gdLst>
                  <a:gd name="T0" fmla="*/ 34 w 34"/>
                  <a:gd name="T1" fmla="*/ 11 h 53"/>
                  <a:gd name="T2" fmla="*/ 28 w 34"/>
                  <a:gd name="T3" fmla="*/ 3 h 53"/>
                  <a:gd name="T4" fmla="*/ 23 w 34"/>
                  <a:gd name="T5" fmla="*/ 0 h 53"/>
                  <a:gd name="T6" fmla="*/ 18 w 34"/>
                  <a:gd name="T7" fmla="*/ 0 h 53"/>
                  <a:gd name="T8" fmla="*/ 9 w 34"/>
                  <a:gd name="T9" fmla="*/ 3 h 53"/>
                  <a:gd name="T10" fmla="*/ 4 w 34"/>
                  <a:gd name="T11" fmla="*/ 11 h 53"/>
                  <a:gd name="T12" fmla="*/ 0 w 34"/>
                  <a:gd name="T13" fmla="*/ 22 h 53"/>
                  <a:gd name="T14" fmla="*/ 0 w 34"/>
                  <a:gd name="T15" fmla="*/ 29 h 53"/>
                  <a:gd name="T16" fmla="*/ 4 w 34"/>
                  <a:gd name="T17" fmla="*/ 42 h 53"/>
                  <a:gd name="T18" fmla="*/ 9 w 34"/>
                  <a:gd name="T19" fmla="*/ 49 h 53"/>
                  <a:gd name="T20" fmla="*/ 18 w 34"/>
                  <a:gd name="T21" fmla="*/ 53 h 53"/>
                  <a:gd name="T22" fmla="*/ 23 w 34"/>
                  <a:gd name="T23" fmla="*/ 53 h 53"/>
                  <a:gd name="T24" fmla="*/ 28 w 34"/>
                  <a:gd name="T25" fmla="*/ 49 h 53"/>
                  <a:gd name="T26" fmla="*/ 34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34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4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Freeform 131"/>
              <p:cNvSpPr>
                <a:spLocks noChangeArrowheads="1"/>
              </p:cNvSpPr>
              <p:nvPr/>
            </p:nvSpPr>
            <p:spPr bwMode="auto">
              <a:xfrm>
                <a:off x="2241" y="4232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3 h 53"/>
                  <a:gd name="T4" fmla="*/ 3 w 14"/>
                  <a:gd name="T5" fmla="*/ 11 h 53"/>
                  <a:gd name="T6" fmla="*/ 0 w 14"/>
                  <a:gd name="T7" fmla="*/ 22 h 53"/>
                  <a:gd name="T8" fmla="*/ 0 w 14"/>
                  <a:gd name="T9" fmla="*/ 29 h 53"/>
                  <a:gd name="T10" fmla="*/ 3 w 14"/>
                  <a:gd name="T11" fmla="*/ 42 h 53"/>
                  <a:gd name="T12" fmla="*/ 8 w 14"/>
                  <a:gd name="T13" fmla="*/ 49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32"/>
              <p:cNvSpPr>
                <a:spLocks noChangeShapeType="1"/>
              </p:cNvSpPr>
              <p:nvPr/>
            </p:nvSpPr>
            <p:spPr bwMode="auto">
              <a:xfrm>
                <a:off x="2265" y="420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33"/>
              <p:cNvSpPr>
                <a:spLocks noChangeShapeType="1"/>
              </p:cNvSpPr>
              <p:nvPr/>
            </p:nvSpPr>
            <p:spPr bwMode="auto">
              <a:xfrm>
                <a:off x="2274" y="4285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134"/>
              <p:cNvSpPr>
                <a:spLocks noChangeArrowheads="1"/>
              </p:cNvSpPr>
              <p:nvPr/>
            </p:nvSpPr>
            <p:spPr bwMode="auto">
              <a:xfrm>
                <a:off x="2302" y="4232"/>
                <a:ext cx="40" cy="52"/>
              </a:xfrm>
              <a:custGeom>
                <a:avLst/>
                <a:gdLst>
                  <a:gd name="T0" fmla="*/ 3 w 37"/>
                  <a:gd name="T1" fmla="*/ 22 h 53"/>
                  <a:gd name="T2" fmla="*/ 37 w 37"/>
                  <a:gd name="T3" fmla="*/ 22 h 53"/>
                  <a:gd name="T4" fmla="*/ 37 w 37"/>
                  <a:gd name="T5" fmla="*/ 16 h 53"/>
                  <a:gd name="T6" fmla="*/ 34 w 37"/>
                  <a:gd name="T7" fmla="*/ 7 h 53"/>
                  <a:gd name="T8" fmla="*/ 31 w 37"/>
                  <a:gd name="T9" fmla="*/ 3 h 53"/>
                  <a:gd name="T10" fmla="*/ 26 w 37"/>
                  <a:gd name="T11" fmla="*/ 0 h 53"/>
                  <a:gd name="T12" fmla="*/ 18 w 37"/>
                  <a:gd name="T13" fmla="*/ 0 h 53"/>
                  <a:gd name="T14" fmla="*/ 10 w 37"/>
                  <a:gd name="T15" fmla="*/ 3 h 53"/>
                  <a:gd name="T16" fmla="*/ 3 w 37"/>
                  <a:gd name="T17" fmla="*/ 11 h 53"/>
                  <a:gd name="T18" fmla="*/ 0 w 37"/>
                  <a:gd name="T19" fmla="*/ 22 h 53"/>
                  <a:gd name="T20" fmla="*/ 0 w 37"/>
                  <a:gd name="T21" fmla="*/ 29 h 53"/>
                  <a:gd name="T22" fmla="*/ 3 w 37"/>
                  <a:gd name="T23" fmla="*/ 42 h 53"/>
                  <a:gd name="T24" fmla="*/ 10 w 37"/>
                  <a:gd name="T25" fmla="*/ 49 h 53"/>
                  <a:gd name="T26" fmla="*/ 18 w 37"/>
                  <a:gd name="T27" fmla="*/ 53 h 53"/>
                  <a:gd name="T28" fmla="*/ 23 w 37"/>
                  <a:gd name="T29" fmla="*/ 53 h 53"/>
                  <a:gd name="T30" fmla="*/ 31 w 37"/>
                  <a:gd name="T31" fmla="*/ 49 h 53"/>
                  <a:gd name="T32" fmla="*/ 37 w 37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3" y="22"/>
                    </a:moveTo>
                    <a:lnTo>
                      <a:pt x="37" y="22"/>
                    </a:lnTo>
                    <a:lnTo>
                      <a:pt x="37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7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Freeform 135"/>
              <p:cNvSpPr>
                <a:spLocks noChangeArrowheads="1"/>
              </p:cNvSpPr>
              <p:nvPr/>
            </p:nvSpPr>
            <p:spPr bwMode="auto">
              <a:xfrm>
                <a:off x="2336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Freeform 136"/>
              <p:cNvSpPr>
                <a:spLocks noChangeArrowheads="1"/>
              </p:cNvSpPr>
              <p:nvPr/>
            </p:nvSpPr>
            <p:spPr bwMode="auto">
              <a:xfrm>
                <a:off x="2305" y="4232"/>
                <a:ext cx="16" cy="52"/>
              </a:xfrm>
              <a:custGeom>
                <a:avLst/>
                <a:gdLst>
                  <a:gd name="T0" fmla="*/ 15 w 15"/>
                  <a:gd name="T1" fmla="*/ 0 h 53"/>
                  <a:gd name="T2" fmla="*/ 8 w 15"/>
                  <a:gd name="T3" fmla="*/ 3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8 w 15"/>
                  <a:gd name="T13" fmla="*/ 49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Freeform 137"/>
              <p:cNvSpPr>
                <a:spLocks noChangeArrowheads="1"/>
              </p:cNvSpPr>
              <p:nvPr/>
            </p:nvSpPr>
            <p:spPr bwMode="auto">
              <a:xfrm>
                <a:off x="2364" y="4276"/>
                <a:ext cx="4" cy="26"/>
              </a:xfrm>
              <a:custGeom>
                <a:avLst/>
                <a:gdLst>
                  <a:gd name="T0" fmla="*/ 3 w 4"/>
                  <a:gd name="T1" fmla="*/ 9 h 27"/>
                  <a:gd name="T2" fmla="*/ 0 w 4"/>
                  <a:gd name="T3" fmla="*/ 5 h 27"/>
                  <a:gd name="T4" fmla="*/ 3 w 4"/>
                  <a:gd name="T5" fmla="*/ 0 h 27"/>
                  <a:gd name="T6" fmla="*/ 4 w 4"/>
                  <a:gd name="T7" fmla="*/ 5 h 27"/>
                  <a:gd name="T8" fmla="*/ 4 w 4"/>
                  <a:gd name="T9" fmla="*/ 16 h 27"/>
                  <a:gd name="T10" fmla="*/ 3 w 4"/>
                  <a:gd name="T11" fmla="*/ 25 h 27"/>
                  <a:gd name="T12" fmla="*/ 0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3" y="9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5"/>
                    </a:lnTo>
                    <a:lnTo>
                      <a:pt x="4" y="16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Line 138"/>
              <p:cNvSpPr>
                <a:spLocks noChangeShapeType="1"/>
              </p:cNvSpPr>
              <p:nvPr/>
            </p:nvSpPr>
            <p:spPr bwMode="auto">
              <a:xfrm>
                <a:off x="2476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39"/>
              <p:cNvSpPr>
                <a:spLocks noChangeShapeType="1"/>
              </p:cNvSpPr>
              <p:nvPr/>
            </p:nvSpPr>
            <p:spPr bwMode="auto">
              <a:xfrm>
                <a:off x="24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 noChangeArrowheads="1"/>
              </p:cNvSpPr>
              <p:nvPr/>
            </p:nvSpPr>
            <p:spPr bwMode="auto">
              <a:xfrm>
                <a:off x="2440" y="4232"/>
                <a:ext cx="35" cy="52"/>
              </a:xfrm>
              <a:custGeom>
                <a:avLst/>
                <a:gdLst>
                  <a:gd name="T0" fmla="*/ 33 w 33"/>
                  <a:gd name="T1" fmla="*/ 11 h 53"/>
                  <a:gd name="T2" fmla="*/ 28 w 33"/>
                  <a:gd name="T3" fmla="*/ 3 h 53"/>
                  <a:gd name="T4" fmla="*/ 23 w 33"/>
                  <a:gd name="T5" fmla="*/ 0 h 53"/>
                  <a:gd name="T6" fmla="*/ 17 w 33"/>
                  <a:gd name="T7" fmla="*/ 0 h 53"/>
                  <a:gd name="T8" fmla="*/ 9 w 33"/>
                  <a:gd name="T9" fmla="*/ 3 h 53"/>
                  <a:gd name="T10" fmla="*/ 4 w 33"/>
                  <a:gd name="T11" fmla="*/ 11 h 53"/>
                  <a:gd name="T12" fmla="*/ 0 w 33"/>
                  <a:gd name="T13" fmla="*/ 22 h 53"/>
                  <a:gd name="T14" fmla="*/ 0 w 33"/>
                  <a:gd name="T15" fmla="*/ 29 h 53"/>
                  <a:gd name="T16" fmla="*/ 4 w 33"/>
                  <a:gd name="T17" fmla="*/ 42 h 53"/>
                  <a:gd name="T18" fmla="*/ 9 w 33"/>
                  <a:gd name="T19" fmla="*/ 49 h 53"/>
                  <a:gd name="T20" fmla="*/ 17 w 33"/>
                  <a:gd name="T21" fmla="*/ 53 h 53"/>
                  <a:gd name="T22" fmla="*/ 23 w 33"/>
                  <a:gd name="T23" fmla="*/ 53 h 53"/>
                  <a:gd name="T24" fmla="*/ 28 w 33"/>
                  <a:gd name="T25" fmla="*/ 49 h 53"/>
                  <a:gd name="T26" fmla="*/ 33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33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3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 noChangeArrowheads="1"/>
              </p:cNvSpPr>
              <p:nvPr/>
            </p:nvSpPr>
            <p:spPr bwMode="auto">
              <a:xfrm>
                <a:off x="2444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1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1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42"/>
              <p:cNvSpPr>
                <a:spLocks noChangeShapeType="1"/>
              </p:cNvSpPr>
              <p:nvPr/>
            </p:nvSpPr>
            <p:spPr bwMode="auto">
              <a:xfrm>
                <a:off x="2467" y="420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143"/>
              <p:cNvSpPr>
                <a:spLocks noChangeShapeType="1"/>
              </p:cNvSpPr>
              <p:nvPr/>
            </p:nvSpPr>
            <p:spPr bwMode="auto">
              <a:xfrm>
                <a:off x="2476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 noChangeArrowheads="1"/>
              </p:cNvSpPr>
              <p:nvPr/>
            </p:nvSpPr>
            <p:spPr bwMode="auto">
              <a:xfrm>
                <a:off x="2504" y="4232"/>
                <a:ext cx="37" cy="52"/>
              </a:xfrm>
              <a:custGeom>
                <a:avLst/>
                <a:gdLst>
                  <a:gd name="T0" fmla="*/ 3 w 35"/>
                  <a:gd name="T1" fmla="*/ 22 h 53"/>
                  <a:gd name="T2" fmla="*/ 35 w 35"/>
                  <a:gd name="T3" fmla="*/ 22 h 53"/>
                  <a:gd name="T4" fmla="*/ 35 w 35"/>
                  <a:gd name="T5" fmla="*/ 16 h 53"/>
                  <a:gd name="T6" fmla="*/ 34 w 35"/>
                  <a:gd name="T7" fmla="*/ 7 h 53"/>
                  <a:gd name="T8" fmla="*/ 31 w 35"/>
                  <a:gd name="T9" fmla="*/ 3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3 h 53"/>
                  <a:gd name="T16" fmla="*/ 3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3 w 35"/>
                  <a:gd name="T23" fmla="*/ 42 h 53"/>
                  <a:gd name="T24" fmla="*/ 8 w 35"/>
                  <a:gd name="T25" fmla="*/ 49 h 53"/>
                  <a:gd name="T26" fmla="*/ 16 w 35"/>
                  <a:gd name="T27" fmla="*/ 53 h 53"/>
                  <a:gd name="T28" fmla="*/ 23 w 35"/>
                  <a:gd name="T29" fmla="*/ 53 h 53"/>
                  <a:gd name="T30" fmla="*/ 31 w 35"/>
                  <a:gd name="T31" fmla="*/ 49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2"/>
                    </a:moveTo>
                    <a:lnTo>
                      <a:pt x="35" y="22"/>
                    </a:lnTo>
                    <a:lnTo>
                      <a:pt x="35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 noChangeArrowheads="1"/>
              </p:cNvSpPr>
              <p:nvPr/>
            </p:nvSpPr>
            <p:spPr bwMode="auto">
              <a:xfrm>
                <a:off x="2538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 noChangeArrowheads="1"/>
              </p:cNvSpPr>
              <p:nvPr/>
            </p:nvSpPr>
            <p:spPr bwMode="auto">
              <a:xfrm>
                <a:off x="2508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3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3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3" name="Freeform 147"/>
              <p:cNvSpPr>
                <a:spLocks noChangeArrowheads="1"/>
              </p:cNvSpPr>
              <p:nvPr/>
            </p:nvSpPr>
            <p:spPr bwMode="auto">
              <a:xfrm>
                <a:off x="2565" y="4232"/>
                <a:ext cx="31" cy="37"/>
              </a:xfrm>
              <a:custGeom>
                <a:avLst/>
                <a:gdLst>
                  <a:gd name="T0" fmla="*/ 11 w 29"/>
                  <a:gd name="T1" fmla="*/ 0 h 38"/>
                  <a:gd name="T2" fmla="*/ 6 w 29"/>
                  <a:gd name="T3" fmla="*/ 3 h 38"/>
                  <a:gd name="T4" fmla="*/ 3 w 29"/>
                  <a:gd name="T5" fmla="*/ 7 h 38"/>
                  <a:gd name="T6" fmla="*/ 0 w 29"/>
                  <a:gd name="T7" fmla="*/ 16 h 38"/>
                  <a:gd name="T8" fmla="*/ 0 w 29"/>
                  <a:gd name="T9" fmla="*/ 22 h 38"/>
                  <a:gd name="T10" fmla="*/ 3 w 29"/>
                  <a:gd name="T11" fmla="*/ 29 h 38"/>
                  <a:gd name="T12" fmla="*/ 6 w 29"/>
                  <a:gd name="T13" fmla="*/ 33 h 38"/>
                  <a:gd name="T14" fmla="*/ 11 w 29"/>
                  <a:gd name="T15" fmla="*/ 38 h 38"/>
                  <a:gd name="T16" fmla="*/ 18 w 29"/>
                  <a:gd name="T17" fmla="*/ 38 h 38"/>
                  <a:gd name="T18" fmla="*/ 23 w 29"/>
                  <a:gd name="T19" fmla="*/ 33 h 38"/>
                  <a:gd name="T20" fmla="*/ 26 w 29"/>
                  <a:gd name="T21" fmla="*/ 29 h 38"/>
                  <a:gd name="T22" fmla="*/ 29 w 29"/>
                  <a:gd name="T23" fmla="*/ 22 h 38"/>
                  <a:gd name="T24" fmla="*/ 29 w 29"/>
                  <a:gd name="T25" fmla="*/ 16 h 38"/>
                  <a:gd name="T26" fmla="*/ 26 w 29"/>
                  <a:gd name="T27" fmla="*/ 7 h 38"/>
                  <a:gd name="T28" fmla="*/ 23 w 29"/>
                  <a:gd name="T29" fmla="*/ 3 h 38"/>
                  <a:gd name="T30" fmla="*/ 18 w 29"/>
                  <a:gd name="T31" fmla="*/ 0 h 38"/>
                  <a:gd name="T32" fmla="*/ 11 w 2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8">
                    <a:moveTo>
                      <a:pt x="11" y="0"/>
                    </a:moveTo>
                    <a:lnTo>
                      <a:pt x="6" y="3"/>
                    </a:lnTo>
                    <a:lnTo>
                      <a:pt x="3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6" y="33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3" y="33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29" y="16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Freeform 148"/>
              <p:cNvSpPr>
                <a:spLocks noChangeArrowheads="1"/>
              </p:cNvSpPr>
              <p:nvPr/>
            </p:nvSpPr>
            <p:spPr bwMode="auto">
              <a:xfrm>
                <a:off x="2568" y="4235"/>
                <a:ext cx="2" cy="29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8 h 30"/>
                  <a:gd name="T4" fmla="*/ 0 w 3"/>
                  <a:gd name="T5" fmla="*/ 24 h 30"/>
                  <a:gd name="T6" fmla="*/ 3 w 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3" y="3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 noChangeArrowheads="1"/>
              </p:cNvSpPr>
              <p:nvPr/>
            </p:nvSpPr>
            <p:spPr bwMode="auto">
              <a:xfrm>
                <a:off x="2590" y="4235"/>
                <a:ext cx="2" cy="29"/>
              </a:xfrm>
              <a:custGeom>
                <a:avLst/>
                <a:gdLst>
                  <a:gd name="T0" fmla="*/ 0 w 3"/>
                  <a:gd name="T1" fmla="*/ 30 h 30"/>
                  <a:gd name="T2" fmla="*/ 3 w 3"/>
                  <a:gd name="T3" fmla="*/ 24 h 30"/>
                  <a:gd name="T4" fmla="*/ 3 w 3"/>
                  <a:gd name="T5" fmla="*/ 8 h 30"/>
                  <a:gd name="T6" fmla="*/ 0 w 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0" y="30"/>
                    </a:moveTo>
                    <a:lnTo>
                      <a:pt x="3" y="24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 noChangeArrowheads="1"/>
              </p:cNvSpPr>
              <p:nvPr/>
            </p:nvSpPr>
            <p:spPr bwMode="auto">
              <a:xfrm>
                <a:off x="2593" y="4232"/>
                <a:ext cx="8" cy="6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3 h 7"/>
                  <a:gd name="T4" fmla="*/ 8 w 8"/>
                  <a:gd name="T5" fmla="*/ 0 h 7"/>
                  <a:gd name="T6" fmla="*/ 8 w 8"/>
                  <a:gd name="T7" fmla="*/ 3 h 7"/>
                  <a:gd name="T8" fmla="*/ 3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3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 noChangeArrowheads="1"/>
              </p:cNvSpPr>
              <p:nvPr/>
            </p:nvSpPr>
            <p:spPr bwMode="auto">
              <a:xfrm>
                <a:off x="2563" y="4261"/>
                <a:ext cx="38" cy="39"/>
              </a:xfrm>
              <a:custGeom>
                <a:avLst/>
                <a:gdLst>
                  <a:gd name="T0" fmla="*/ 5 w 36"/>
                  <a:gd name="T1" fmla="*/ 0 h 40"/>
                  <a:gd name="T2" fmla="*/ 2 w 36"/>
                  <a:gd name="T3" fmla="*/ 4 h 40"/>
                  <a:gd name="T4" fmla="*/ 0 w 36"/>
                  <a:gd name="T5" fmla="*/ 13 h 40"/>
                  <a:gd name="T6" fmla="*/ 0 w 36"/>
                  <a:gd name="T7" fmla="*/ 15 h 40"/>
                  <a:gd name="T8" fmla="*/ 2 w 36"/>
                  <a:gd name="T9" fmla="*/ 24 h 40"/>
                  <a:gd name="T10" fmla="*/ 12 w 36"/>
                  <a:gd name="T11" fmla="*/ 31 h 40"/>
                  <a:gd name="T12" fmla="*/ 25 w 36"/>
                  <a:gd name="T13" fmla="*/ 31 h 40"/>
                  <a:gd name="T14" fmla="*/ 33 w 36"/>
                  <a:gd name="T15" fmla="*/ 35 h 40"/>
                  <a:gd name="T16" fmla="*/ 36 w 3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12" y="31"/>
                    </a:lnTo>
                    <a:lnTo>
                      <a:pt x="25" y="31"/>
                    </a:lnTo>
                    <a:lnTo>
                      <a:pt x="33" y="35"/>
                    </a:lnTo>
                    <a:lnTo>
                      <a:pt x="36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8" name="Freeform 152"/>
              <p:cNvSpPr>
                <a:spLocks noChangeArrowheads="1"/>
              </p:cNvSpPr>
              <p:nvPr/>
            </p:nvSpPr>
            <p:spPr bwMode="auto">
              <a:xfrm>
                <a:off x="2559" y="4276"/>
                <a:ext cx="42" cy="39"/>
              </a:xfrm>
              <a:custGeom>
                <a:avLst/>
                <a:gdLst>
                  <a:gd name="T0" fmla="*/ 3 w 39"/>
                  <a:gd name="T1" fmla="*/ 0 h 40"/>
                  <a:gd name="T2" fmla="*/ 5 w 39"/>
                  <a:gd name="T3" fmla="*/ 5 h 40"/>
                  <a:gd name="T4" fmla="*/ 15 w 39"/>
                  <a:gd name="T5" fmla="*/ 9 h 40"/>
                  <a:gd name="T6" fmla="*/ 28 w 39"/>
                  <a:gd name="T7" fmla="*/ 9 h 40"/>
                  <a:gd name="T8" fmla="*/ 36 w 39"/>
                  <a:gd name="T9" fmla="*/ 16 h 40"/>
                  <a:gd name="T10" fmla="*/ 39 w 39"/>
                  <a:gd name="T11" fmla="*/ 25 h 40"/>
                  <a:gd name="T12" fmla="*/ 39 w 39"/>
                  <a:gd name="T13" fmla="*/ 27 h 40"/>
                  <a:gd name="T14" fmla="*/ 36 w 39"/>
                  <a:gd name="T15" fmla="*/ 36 h 40"/>
                  <a:gd name="T16" fmla="*/ 28 w 39"/>
                  <a:gd name="T17" fmla="*/ 40 h 40"/>
                  <a:gd name="T18" fmla="*/ 11 w 39"/>
                  <a:gd name="T19" fmla="*/ 40 h 40"/>
                  <a:gd name="T20" fmla="*/ 3 w 39"/>
                  <a:gd name="T21" fmla="*/ 36 h 40"/>
                  <a:gd name="T22" fmla="*/ 0 w 39"/>
                  <a:gd name="T23" fmla="*/ 27 h 40"/>
                  <a:gd name="T24" fmla="*/ 0 w 39"/>
                  <a:gd name="T25" fmla="*/ 25 h 40"/>
                  <a:gd name="T26" fmla="*/ 3 w 39"/>
                  <a:gd name="T27" fmla="*/ 16 h 40"/>
                  <a:gd name="T28" fmla="*/ 11 w 39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" y="0"/>
                    </a:moveTo>
                    <a:lnTo>
                      <a:pt x="5" y="5"/>
                    </a:lnTo>
                    <a:lnTo>
                      <a:pt x="15" y="9"/>
                    </a:lnTo>
                    <a:lnTo>
                      <a:pt x="28" y="9"/>
                    </a:lnTo>
                    <a:lnTo>
                      <a:pt x="36" y="16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11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9" name="Line 153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154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155"/>
              <p:cNvSpPr>
                <a:spLocks noChangeShapeType="1"/>
              </p:cNvSpPr>
              <p:nvPr/>
            </p:nvSpPr>
            <p:spPr bwMode="auto">
              <a:xfrm>
                <a:off x="1370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156"/>
              <p:cNvSpPr>
                <a:spLocks noChangeShapeType="1"/>
              </p:cNvSpPr>
              <p:nvPr/>
            </p:nvSpPr>
            <p:spPr bwMode="auto">
              <a:xfrm>
                <a:off x="18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157"/>
              <p:cNvSpPr>
                <a:spLocks noChangeShapeType="1"/>
              </p:cNvSpPr>
              <p:nvPr/>
            </p:nvSpPr>
            <p:spPr bwMode="auto">
              <a:xfrm>
                <a:off x="22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158"/>
              <p:cNvSpPr>
                <a:spLocks noChangeShapeType="1"/>
              </p:cNvSpPr>
              <p:nvPr/>
            </p:nvSpPr>
            <p:spPr bwMode="auto">
              <a:xfrm>
                <a:off x="27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159"/>
              <p:cNvSpPr>
                <a:spLocks noChangeShapeType="1"/>
              </p:cNvSpPr>
              <p:nvPr/>
            </p:nvSpPr>
            <p:spPr bwMode="auto">
              <a:xfrm>
                <a:off x="31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160"/>
              <p:cNvSpPr>
                <a:spLocks noChangeShapeType="1"/>
              </p:cNvSpPr>
              <p:nvPr/>
            </p:nvSpPr>
            <p:spPr bwMode="auto">
              <a:xfrm>
                <a:off x="36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161"/>
              <p:cNvSpPr>
                <a:spLocks noChangeShapeType="1"/>
              </p:cNvSpPr>
              <p:nvPr/>
            </p:nvSpPr>
            <p:spPr bwMode="auto">
              <a:xfrm>
                <a:off x="9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162"/>
              <p:cNvSpPr>
                <a:spLocks noChangeShapeType="1"/>
              </p:cNvSpPr>
              <p:nvPr/>
            </p:nvSpPr>
            <p:spPr bwMode="auto">
              <a:xfrm>
                <a:off x="10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163"/>
              <p:cNvSpPr>
                <a:spLocks noChangeShapeType="1"/>
              </p:cNvSpPr>
              <p:nvPr/>
            </p:nvSpPr>
            <p:spPr bwMode="auto">
              <a:xfrm>
                <a:off x="105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164"/>
              <p:cNvSpPr>
                <a:spLocks noChangeShapeType="1"/>
              </p:cNvSpPr>
              <p:nvPr/>
            </p:nvSpPr>
            <p:spPr bwMode="auto">
              <a:xfrm>
                <a:off x="10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165"/>
              <p:cNvSpPr>
                <a:spLocks noChangeShapeType="1"/>
              </p:cNvSpPr>
              <p:nvPr/>
            </p:nvSpPr>
            <p:spPr bwMode="auto">
              <a:xfrm>
                <a:off x="11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166"/>
              <p:cNvSpPr>
                <a:spLocks noChangeShapeType="1"/>
              </p:cNvSpPr>
              <p:nvPr/>
            </p:nvSpPr>
            <p:spPr bwMode="auto">
              <a:xfrm>
                <a:off x="119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167"/>
              <p:cNvSpPr>
                <a:spLocks noChangeShapeType="1"/>
              </p:cNvSpPr>
              <p:nvPr/>
            </p:nvSpPr>
            <p:spPr bwMode="auto">
              <a:xfrm>
                <a:off x="12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168"/>
              <p:cNvSpPr>
                <a:spLocks noChangeShapeType="1"/>
              </p:cNvSpPr>
              <p:nvPr/>
            </p:nvSpPr>
            <p:spPr bwMode="auto">
              <a:xfrm>
                <a:off x="12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169"/>
              <p:cNvSpPr>
                <a:spLocks noChangeShapeType="1"/>
              </p:cNvSpPr>
              <p:nvPr/>
            </p:nvSpPr>
            <p:spPr bwMode="auto">
              <a:xfrm>
                <a:off x="13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170"/>
              <p:cNvSpPr>
                <a:spLocks noChangeShapeType="1"/>
              </p:cNvSpPr>
              <p:nvPr/>
            </p:nvSpPr>
            <p:spPr bwMode="auto">
              <a:xfrm>
                <a:off x="14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171"/>
              <p:cNvSpPr>
                <a:spLocks noChangeShapeType="1"/>
              </p:cNvSpPr>
              <p:nvPr/>
            </p:nvSpPr>
            <p:spPr bwMode="auto">
              <a:xfrm>
                <a:off x="14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Line 172"/>
              <p:cNvSpPr>
                <a:spLocks noChangeShapeType="1"/>
              </p:cNvSpPr>
              <p:nvPr/>
            </p:nvSpPr>
            <p:spPr bwMode="auto">
              <a:xfrm>
                <a:off x="1505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Line 173"/>
              <p:cNvSpPr>
                <a:spLocks noChangeShapeType="1"/>
              </p:cNvSpPr>
              <p:nvPr/>
            </p:nvSpPr>
            <p:spPr bwMode="auto">
              <a:xfrm>
                <a:off x="154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Line 174"/>
              <p:cNvSpPr>
                <a:spLocks noChangeShapeType="1"/>
              </p:cNvSpPr>
              <p:nvPr/>
            </p:nvSpPr>
            <p:spPr bwMode="auto">
              <a:xfrm>
                <a:off x="15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175"/>
              <p:cNvSpPr>
                <a:spLocks noChangeShapeType="1"/>
              </p:cNvSpPr>
              <p:nvPr/>
            </p:nvSpPr>
            <p:spPr bwMode="auto">
              <a:xfrm>
                <a:off x="163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Line 176"/>
              <p:cNvSpPr>
                <a:spLocks noChangeShapeType="1"/>
              </p:cNvSpPr>
              <p:nvPr/>
            </p:nvSpPr>
            <p:spPr bwMode="auto">
              <a:xfrm>
                <a:off x="168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Line 177"/>
              <p:cNvSpPr>
                <a:spLocks noChangeShapeType="1"/>
              </p:cNvSpPr>
              <p:nvPr/>
            </p:nvSpPr>
            <p:spPr bwMode="auto">
              <a:xfrm>
                <a:off x="17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Line 178"/>
              <p:cNvSpPr>
                <a:spLocks noChangeShapeType="1"/>
              </p:cNvSpPr>
              <p:nvPr/>
            </p:nvSpPr>
            <p:spPr bwMode="auto">
              <a:xfrm>
                <a:off x="17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Line 179"/>
              <p:cNvSpPr>
                <a:spLocks noChangeShapeType="1"/>
              </p:cNvSpPr>
              <p:nvPr/>
            </p:nvSpPr>
            <p:spPr bwMode="auto">
              <a:xfrm>
                <a:off x="18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Line 180"/>
              <p:cNvSpPr>
                <a:spLocks noChangeShapeType="1"/>
              </p:cNvSpPr>
              <p:nvPr/>
            </p:nvSpPr>
            <p:spPr bwMode="auto">
              <a:xfrm>
                <a:off x="19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Line 181"/>
              <p:cNvSpPr>
                <a:spLocks noChangeShapeType="1"/>
              </p:cNvSpPr>
              <p:nvPr/>
            </p:nvSpPr>
            <p:spPr bwMode="auto">
              <a:xfrm>
                <a:off x="19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Line 182"/>
              <p:cNvSpPr>
                <a:spLocks noChangeShapeType="1"/>
              </p:cNvSpPr>
              <p:nvPr/>
            </p:nvSpPr>
            <p:spPr bwMode="auto">
              <a:xfrm>
                <a:off x="19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183"/>
              <p:cNvSpPr>
                <a:spLocks noChangeShapeType="1"/>
              </p:cNvSpPr>
              <p:nvPr/>
            </p:nvSpPr>
            <p:spPr bwMode="auto">
              <a:xfrm>
                <a:off x="20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Line 184"/>
              <p:cNvSpPr>
                <a:spLocks noChangeShapeType="1"/>
              </p:cNvSpPr>
              <p:nvPr/>
            </p:nvSpPr>
            <p:spPr bwMode="auto">
              <a:xfrm>
                <a:off x="20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Line 185"/>
              <p:cNvSpPr>
                <a:spLocks noChangeShapeType="1"/>
              </p:cNvSpPr>
              <p:nvPr/>
            </p:nvSpPr>
            <p:spPr bwMode="auto">
              <a:xfrm>
                <a:off x="21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Line 186"/>
              <p:cNvSpPr>
                <a:spLocks noChangeShapeType="1"/>
              </p:cNvSpPr>
              <p:nvPr/>
            </p:nvSpPr>
            <p:spPr bwMode="auto">
              <a:xfrm>
                <a:off x="21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Line 187"/>
              <p:cNvSpPr>
                <a:spLocks noChangeShapeType="1"/>
              </p:cNvSpPr>
              <p:nvPr/>
            </p:nvSpPr>
            <p:spPr bwMode="auto">
              <a:xfrm>
                <a:off x="22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Line 188"/>
              <p:cNvSpPr>
                <a:spLocks noChangeShapeType="1"/>
              </p:cNvSpPr>
              <p:nvPr/>
            </p:nvSpPr>
            <p:spPr bwMode="auto">
              <a:xfrm>
                <a:off x="23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Line 189"/>
              <p:cNvSpPr>
                <a:spLocks noChangeShapeType="1"/>
              </p:cNvSpPr>
              <p:nvPr/>
            </p:nvSpPr>
            <p:spPr bwMode="auto">
              <a:xfrm>
                <a:off x="23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Line 190"/>
              <p:cNvSpPr>
                <a:spLocks noChangeShapeType="1"/>
              </p:cNvSpPr>
              <p:nvPr/>
            </p:nvSpPr>
            <p:spPr bwMode="auto">
              <a:xfrm>
                <a:off x="24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Line 191"/>
              <p:cNvSpPr>
                <a:spLocks noChangeShapeType="1"/>
              </p:cNvSpPr>
              <p:nvPr/>
            </p:nvSpPr>
            <p:spPr bwMode="auto">
              <a:xfrm>
                <a:off x="245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Line 192"/>
              <p:cNvSpPr>
                <a:spLocks noChangeShapeType="1"/>
              </p:cNvSpPr>
              <p:nvPr/>
            </p:nvSpPr>
            <p:spPr bwMode="auto">
              <a:xfrm>
                <a:off x="249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Line 193"/>
              <p:cNvSpPr>
                <a:spLocks noChangeShapeType="1"/>
              </p:cNvSpPr>
              <p:nvPr/>
            </p:nvSpPr>
            <p:spPr bwMode="auto">
              <a:xfrm>
                <a:off x="25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Line 194"/>
              <p:cNvSpPr>
                <a:spLocks noChangeShapeType="1"/>
              </p:cNvSpPr>
              <p:nvPr/>
            </p:nvSpPr>
            <p:spPr bwMode="auto">
              <a:xfrm>
                <a:off x="25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Line 195"/>
              <p:cNvSpPr>
                <a:spLocks noChangeShapeType="1"/>
              </p:cNvSpPr>
              <p:nvPr/>
            </p:nvSpPr>
            <p:spPr bwMode="auto">
              <a:xfrm>
                <a:off x="262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Line 196"/>
              <p:cNvSpPr>
                <a:spLocks noChangeShapeType="1"/>
              </p:cNvSpPr>
              <p:nvPr/>
            </p:nvSpPr>
            <p:spPr bwMode="auto">
              <a:xfrm>
                <a:off x="26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Line 197"/>
              <p:cNvSpPr>
                <a:spLocks noChangeShapeType="1"/>
              </p:cNvSpPr>
              <p:nvPr/>
            </p:nvSpPr>
            <p:spPr bwMode="auto">
              <a:xfrm>
                <a:off x="27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Line 198"/>
              <p:cNvSpPr>
                <a:spLocks noChangeShapeType="1"/>
              </p:cNvSpPr>
              <p:nvPr/>
            </p:nvSpPr>
            <p:spPr bwMode="auto">
              <a:xfrm>
                <a:off x="28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Line 199"/>
              <p:cNvSpPr>
                <a:spLocks noChangeShapeType="1"/>
              </p:cNvSpPr>
              <p:nvPr/>
            </p:nvSpPr>
            <p:spPr bwMode="auto">
              <a:xfrm>
                <a:off x="28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Line 200"/>
              <p:cNvSpPr>
                <a:spLocks noChangeShapeType="1"/>
              </p:cNvSpPr>
              <p:nvPr/>
            </p:nvSpPr>
            <p:spPr bwMode="auto">
              <a:xfrm>
                <a:off x="289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Line 201"/>
              <p:cNvSpPr>
                <a:spLocks noChangeShapeType="1"/>
              </p:cNvSpPr>
              <p:nvPr/>
            </p:nvSpPr>
            <p:spPr bwMode="auto">
              <a:xfrm>
                <a:off x="29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Line 202"/>
              <p:cNvSpPr>
                <a:spLocks noChangeShapeType="1"/>
              </p:cNvSpPr>
              <p:nvPr/>
            </p:nvSpPr>
            <p:spPr bwMode="auto">
              <a:xfrm>
                <a:off x="29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Line 203"/>
              <p:cNvSpPr>
                <a:spLocks noChangeShapeType="1"/>
              </p:cNvSpPr>
              <p:nvPr/>
            </p:nvSpPr>
            <p:spPr bwMode="auto">
              <a:xfrm>
                <a:off x="303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554" y="1150"/>
              <a:ext cx="3019" cy="2816"/>
              <a:chOff x="554" y="1150"/>
              <a:chExt cx="3019" cy="2816"/>
            </a:xfrm>
          </p:grpSpPr>
          <p:sp>
            <p:nvSpPr>
              <p:cNvPr id="9421" name="Line 205"/>
              <p:cNvSpPr>
                <a:spLocks noChangeShapeType="1"/>
              </p:cNvSpPr>
              <p:nvPr/>
            </p:nvSpPr>
            <p:spPr bwMode="auto">
              <a:xfrm>
                <a:off x="30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Line 206"/>
              <p:cNvSpPr>
                <a:spLocks noChangeShapeType="1"/>
              </p:cNvSpPr>
              <p:nvPr/>
            </p:nvSpPr>
            <p:spPr bwMode="auto">
              <a:xfrm>
                <a:off x="31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Line 207"/>
              <p:cNvSpPr>
                <a:spLocks noChangeShapeType="1"/>
              </p:cNvSpPr>
              <p:nvPr/>
            </p:nvSpPr>
            <p:spPr bwMode="auto">
              <a:xfrm>
                <a:off x="321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Line 208"/>
              <p:cNvSpPr>
                <a:spLocks noChangeShapeType="1"/>
              </p:cNvSpPr>
              <p:nvPr/>
            </p:nvSpPr>
            <p:spPr bwMode="auto">
              <a:xfrm>
                <a:off x="325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Line 209"/>
              <p:cNvSpPr>
                <a:spLocks noChangeShapeType="1"/>
              </p:cNvSpPr>
              <p:nvPr/>
            </p:nvSpPr>
            <p:spPr bwMode="auto">
              <a:xfrm>
                <a:off x="33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Line 210"/>
              <p:cNvSpPr>
                <a:spLocks noChangeShapeType="1"/>
              </p:cNvSpPr>
              <p:nvPr/>
            </p:nvSpPr>
            <p:spPr bwMode="auto">
              <a:xfrm>
                <a:off x="334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Line 211"/>
              <p:cNvSpPr>
                <a:spLocks noChangeShapeType="1"/>
              </p:cNvSpPr>
              <p:nvPr/>
            </p:nvSpPr>
            <p:spPr bwMode="auto">
              <a:xfrm>
                <a:off x="33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Line 212"/>
              <p:cNvSpPr>
                <a:spLocks noChangeShapeType="1"/>
              </p:cNvSpPr>
              <p:nvPr/>
            </p:nvSpPr>
            <p:spPr bwMode="auto">
              <a:xfrm>
                <a:off x="34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Line 213"/>
              <p:cNvSpPr>
                <a:spLocks noChangeShapeType="1"/>
              </p:cNvSpPr>
              <p:nvPr/>
            </p:nvSpPr>
            <p:spPr bwMode="auto">
              <a:xfrm>
                <a:off x="34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Line 214"/>
              <p:cNvSpPr>
                <a:spLocks noChangeShapeType="1"/>
              </p:cNvSpPr>
              <p:nvPr/>
            </p:nvSpPr>
            <p:spPr bwMode="auto">
              <a:xfrm>
                <a:off x="35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Line 215"/>
              <p:cNvSpPr>
                <a:spLocks noChangeShapeType="1"/>
              </p:cNvSpPr>
              <p:nvPr/>
            </p:nvSpPr>
            <p:spPr bwMode="auto">
              <a:xfrm>
                <a:off x="35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Line 216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Line 217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218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5" name="Freeform 219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6" name="Freeform 220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7" name="Freeform 221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8" name="Freeform 222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" name="Freeform 223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0" name="Freeform 224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1" name="Freeform 225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2" name="Line 226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227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4" name="Freeform 228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5" name="Freeform 229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6" name="Freeform 230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7" name="Freeform 231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8" name="Freeform 232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9" name="Freeform 233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0" name="Freeform 234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1" name="Freeform 235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2" name="Freeform 236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3" name="Line 237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Line 238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Line 239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240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7" name="Line 241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242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9" name="Freeform 243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0" name="Freeform 244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" name="Freeform 245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" name="Line 246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Line 247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Line 248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249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6" name="Line 250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251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8" name="Freeform 252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9" name="Freeform 253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0" name="Freeform 254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1" name="Freeform 255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" name="Freeform 256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3" name="Line 257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Line 258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Line 259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260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7" name="Line 261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Line 262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Line 263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264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1" name="Line 265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266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3" name="Freeform 267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4" name="Line 268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Line 269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Line 270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271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8" name="Line 272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273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0" name="Freeform 274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1" name="Freeform 275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2" name="Freeform 276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3" name="Freeform 277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4" name="Line 278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Line 279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Line 280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281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8" name="Line 282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283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0" name="Freeform 284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1" name="Freeform 285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" name="Freeform 286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3" name="Freeform 287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4" name="Freeform 288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5" name="Freeform 289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6" name="Line 290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Line 291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Line 292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Line 293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Line 294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Line 295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Line 296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Line 297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Line 298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Line 299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Line 300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Line 301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Line 302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Line 303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Line 304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Line 305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Line 306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Line 307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Line 308"/>
              <p:cNvSpPr>
                <a:spLocks noChangeShapeType="1"/>
              </p:cNvSpPr>
              <p:nvPr/>
            </p:nvSpPr>
            <p:spPr bwMode="auto">
              <a:xfrm>
                <a:off x="554" y="3163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Line 309"/>
              <p:cNvSpPr>
                <a:spLocks noChangeShapeType="1"/>
              </p:cNvSpPr>
              <p:nvPr/>
            </p:nvSpPr>
            <p:spPr bwMode="auto">
              <a:xfrm>
                <a:off x="554" y="315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310"/>
              <p:cNvSpPr>
                <a:spLocks noChangeArrowheads="1"/>
              </p:cNvSpPr>
              <p:nvPr/>
            </p:nvSpPr>
            <p:spPr bwMode="auto">
              <a:xfrm>
                <a:off x="554" y="3110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20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20 h 64"/>
                  <a:gd name="T18" fmla="*/ 28 w 28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2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20"/>
                    </a:lnTo>
                    <a:lnTo>
                      <a:pt x="28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" name="Freeform 311"/>
              <p:cNvSpPr>
                <a:spLocks noChangeArrowheads="1"/>
              </p:cNvSpPr>
              <p:nvPr/>
            </p:nvSpPr>
            <p:spPr bwMode="auto">
              <a:xfrm>
                <a:off x="554" y="3114"/>
                <a:ext cx="30" cy="15"/>
              </a:xfrm>
              <a:custGeom>
                <a:avLst/>
                <a:gdLst>
                  <a:gd name="T0" fmla="*/ 0 w 28"/>
                  <a:gd name="T1" fmla="*/ 16 h 16"/>
                  <a:gd name="T2" fmla="*/ 4 w 28"/>
                  <a:gd name="T3" fmla="*/ 7 h 16"/>
                  <a:gd name="T4" fmla="*/ 5 w 28"/>
                  <a:gd name="T5" fmla="*/ 3 h 16"/>
                  <a:gd name="T6" fmla="*/ 12 w 28"/>
                  <a:gd name="T7" fmla="*/ 0 h 16"/>
                  <a:gd name="T8" fmla="*/ 17 w 28"/>
                  <a:gd name="T9" fmla="*/ 0 h 16"/>
                  <a:gd name="T10" fmla="*/ 23 w 28"/>
                  <a:gd name="T11" fmla="*/ 3 h 16"/>
                  <a:gd name="T12" fmla="*/ 25 w 28"/>
                  <a:gd name="T13" fmla="*/ 7 h 16"/>
                  <a:gd name="T14" fmla="*/ 28 w 2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8" name="Line 312"/>
              <p:cNvSpPr>
                <a:spLocks noChangeShapeType="1"/>
              </p:cNvSpPr>
              <p:nvPr/>
            </p:nvSpPr>
            <p:spPr bwMode="auto">
              <a:xfrm flipV="1">
                <a:off x="619" y="3146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Freeform 313"/>
              <p:cNvSpPr>
                <a:spLocks noChangeArrowheads="1"/>
              </p:cNvSpPr>
              <p:nvPr/>
            </p:nvSpPr>
            <p:spPr bwMode="auto">
              <a:xfrm>
                <a:off x="585" y="3106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4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4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" name="Freeform 314"/>
              <p:cNvSpPr>
                <a:spLocks noChangeArrowheads="1"/>
              </p:cNvSpPr>
              <p:nvPr/>
            </p:nvSpPr>
            <p:spPr bwMode="auto">
              <a:xfrm>
                <a:off x="588" y="3106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4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4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" name="Freeform 315"/>
              <p:cNvSpPr>
                <a:spLocks noChangeArrowheads="1"/>
              </p:cNvSpPr>
              <p:nvPr/>
            </p:nvSpPr>
            <p:spPr bwMode="auto">
              <a:xfrm>
                <a:off x="576" y="3035"/>
                <a:ext cx="42" cy="52"/>
              </a:xfrm>
              <a:custGeom>
                <a:avLst/>
                <a:gdLst>
                  <a:gd name="T0" fmla="*/ 0 w 39"/>
                  <a:gd name="T1" fmla="*/ 29 h 53"/>
                  <a:gd name="T2" fmla="*/ 3 w 39"/>
                  <a:gd name="T3" fmla="*/ 42 h 53"/>
                  <a:gd name="T4" fmla="*/ 8 w 39"/>
                  <a:gd name="T5" fmla="*/ 48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8 h 53"/>
                  <a:gd name="T12" fmla="*/ 36 w 39"/>
                  <a:gd name="T13" fmla="*/ 42 h 53"/>
                  <a:gd name="T14" fmla="*/ 39 w 39"/>
                  <a:gd name="T15" fmla="*/ 29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2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2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29 h 53"/>
                  <a:gd name="T34" fmla="*/ 3 w 39"/>
                  <a:gd name="T35" fmla="*/ 37 h 53"/>
                  <a:gd name="T36" fmla="*/ 8 w 39"/>
                  <a:gd name="T37" fmla="*/ 44 h 53"/>
                  <a:gd name="T38" fmla="*/ 16 w 39"/>
                  <a:gd name="T39" fmla="*/ 48 h 53"/>
                  <a:gd name="T40" fmla="*/ 23 w 39"/>
                  <a:gd name="T41" fmla="*/ 48 h 53"/>
                  <a:gd name="T42" fmla="*/ 31 w 39"/>
                  <a:gd name="T43" fmla="*/ 44 h 53"/>
                  <a:gd name="T44" fmla="*/ 36 w 39"/>
                  <a:gd name="T45" fmla="*/ 37 h 53"/>
                  <a:gd name="T46" fmla="*/ 39 w 39"/>
                  <a:gd name="T47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29"/>
                    </a:move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2" name="Freeform 316"/>
              <p:cNvSpPr>
                <a:spLocks noChangeArrowheads="1"/>
              </p:cNvSpPr>
              <p:nvPr/>
            </p:nvSpPr>
            <p:spPr bwMode="auto">
              <a:xfrm>
                <a:off x="576" y="3037"/>
                <a:ext cx="42" cy="19"/>
              </a:xfrm>
              <a:custGeom>
                <a:avLst/>
                <a:gdLst>
                  <a:gd name="T0" fmla="*/ 39 w 39"/>
                  <a:gd name="T1" fmla="*/ 20 h 20"/>
                  <a:gd name="T2" fmla="*/ 36 w 39"/>
                  <a:gd name="T3" fmla="*/ 13 h 20"/>
                  <a:gd name="T4" fmla="*/ 31 w 39"/>
                  <a:gd name="T5" fmla="*/ 5 h 20"/>
                  <a:gd name="T6" fmla="*/ 23 w 39"/>
                  <a:gd name="T7" fmla="*/ 0 h 20"/>
                  <a:gd name="T8" fmla="*/ 16 w 39"/>
                  <a:gd name="T9" fmla="*/ 0 h 20"/>
                  <a:gd name="T10" fmla="*/ 8 w 39"/>
                  <a:gd name="T11" fmla="*/ 5 h 20"/>
                  <a:gd name="T12" fmla="*/ 3 w 39"/>
                  <a:gd name="T13" fmla="*/ 13 h 20"/>
                  <a:gd name="T14" fmla="*/ 0 w 3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9" y="20"/>
                    </a:moveTo>
                    <a:lnTo>
                      <a:pt x="36" y="13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3"/>
                    </a:lnTo>
                    <a:lnTo>
                      <a:pt x="0" y="2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3" name="Freeform 317"/>
              <p:cNvSpPr>
                <a:spLocks noChangeArrowheads="1"/>
              </p:cNvSpPr>
              <p:nvPr/>
            </p:nvSpPr>
            <p:spPr bwMode="auto">
              <a:xfrm>
                <a:off x="554" y="2973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20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20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4" name="Freeform 318"/>
              <p:cNvSpPr>
                <a:spLocks noChangeArrowheads="1"/>
              </p:cNvSpPr>
              <p:nvPr/>
            </p:nvSpPr>
            <p:spPr bwMode="auto">
              <a:xfrm>
                <a:off x="554" y="2993"/>
                <a:ext cx="64" cy="6"/>
              </a:xfrm>
              <a:custGeom>
                <a:avLst/>
                <a:gdLst>
                  <a:gd name="T0" fmla="*/ 0 w 59"/>
                  <a:gd name="T1" fmla="*/ 7 h 7"/>
                  <a:gd name="T2" fmla="*/ 48 w 59"/>
                  <a:gd name="T3" fmla="*/ 7 h 7"/>
                  <a:gd name="T4" fmla="*/ 56 w 59"/>
                  <a:gd name="T5" fmla="*/ 2 h 7"/>
                  <a:gd name="T6" fmla="*/ 59 w 5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">
                    <a:moveTo>
                      <a:pt x="0" y="7"/>
                    </a:moveTo>
                    <a:lnTo>
                      <a:pt x="48" y="7"/>
                    </a:lnTo>
                    <a:lnTo>
                      <a:pt x="56" y="2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5" name="Line 319"/>
              <p:cNvSpPr>
                <a:spLocks noChangeShapeType="1"/>
              </p:cNvSpPr>
              <p:nvPr/>
            </p:nvSpPr>
            <p:spPr bwMode="auto">
              <a:xfrm flipV="1">
                <a:off x="576" y="2983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320"/>
              <p:cNvSpPr>
                <a:spLocks noChangeArrowheads="1"/>
              </p:cNvSpPr>
              <p:nvPr/>
            </p:nvSpPr>
            <p:spPr bwMode="auto">
              <a:xfrm>
                <a:off x="576" y="2900"/>
                <a:ext cx="42" cy="50"/>
              </a:xfrm>
              <a:custGeom>
                <a:avLst/>
                <a:gdLst>
                  <a:gd name="T0" fmla="*/ 5 w 39"/>
                  <a:gd name="T1" fmla="*/ 47 h 51"/>
                  <a:gd name="T2" fmla="*/ 8 w 39"/>
                  <a:gd name="T3" fmla="*/ 47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7 h 51"/>
                  <a:gd name="T10" fmla="*/ 0 w 39"/>
                  <a:gd name="T11" fmla="*/ 40 h 51"/>
                  <a:gd name="T12" fmla="*/ 0 w 39"/>
                  <a:gd name="T13" fmla="*/ 25 h 51"/>
                  <a:gd name="T14" fmla="*/ 3 w 39"/>
                  <a:gd name="T15" fmla="*/ 16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5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7"/>
                    </a:moveTo>
                    <a:lnTo>
                      <a:pt x="8" y="47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7" name="Freeform 321"/>
              <p:cNvSpPr>
                <a:spLocks noChangeArrowheads="1"/>
              </p:cNvSpPr>
              <p:nvPr/>
            </p:nvSpPr>
            <p:spPr bwMode="auto">
              <a:xfrm>
                <a:off x="582" y="2898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8" name="Freeform 322"/>
              <p:cNvSpPr>
                <a:spLocks noChangeArrowheads="1"/>
              </p:cNvSpPr>
              <p:nvPr/>
            </p:nvSpPr>
            <p:spPr bwMode="auto">
              <a:xfrm>
                <a:off x="588" y="2911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5 h 42"/>
                  <a:gd name="T4" fmla="*/ 5 w 28"/>
                  <a:gd name="T5" fmla="*/ 29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9 h 42"/>
                  <a:gd name="T16" fmla="*/ 28 w 28"/>
                  <a:gd name="T17" fmla="*/ 16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5"/>
                    </a:lnTo>
                    <a:lnTo>
                      <a:pt x="5" y="29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9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9" name="Freeform 323"/>
              <p:cNvSpPr>
                <a:spLocks noChangeArrowheads="1"/>
              </p:cNvSpPr>
              <p:nvPr/>
            </p:nvSpPr>
            <p:spPr bwMode="auto">
              <a:xfrm>
                <a:off x="594" y="2940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3 w 23"/>
                  <a:gd name="T3" fmla="*/ 7 h 11"/>
                  <a:gd name="T4" fmla="*/ 8 w 23"/>
                  <a:gd name="T5" fmla="*/ 11 h 11"/>
                  <a:gd name="T6" fmla="*/ 15 w 23"/>
                  <a:gd name="T7" fmla="*/ 11 h 11"/>
                  <a:gd name="T8" fmla="*/ 20 w 23"/>
                  <a:gd name="T9" fmla="*/ 7 h 11"/>
                  <a:gd name="T10" fmla="*/ 23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5" y="11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" name="Freeform 324"/>
              <p:cNvSpPr>
                <a:spLocks noChangeArrowheads="1"/>
              </p:cNvSpPr>
              <p:nvPr/>
            </p:nvSpPr>
            <p:spPr bwMode="auto">
              <a:xfrm>
                <a:off x="554" y="2841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6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4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6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4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" name="Freeform 325"/>
              <p:cNvSpPr>
                <a:spLocks noChangeArrowheads="1"/>
              </p:cNvSpPr>
              <p:nvPr/>
            </p:nvSpPr>
            <p:spPr bwMode="auto">
              <a:xfrm>
                <a:off x="554" y="2859"/>
                <a:ext cx="64" cy="7"/>
              </a:xfrm>
              <a:custGeom>
                <a:avLst/>
                <a:gdLst>
                  <a:gd name="T0" fmla="*/ 0 w 59"/>
                  <a:gd name="T1" fmla="*/ 8 h 8"/>
                  <a:gd name="T2" fmla="*/ 48 w 59"/>
                  <a:gd name="T3" fmla="*/ 8 h 8"/>
                  <a:gd name="T4" fmla="*/ 56 w 59"/>
                  <a:gd name="T5" fmla="*/ 4 h 8"/>
                  <a:gd name="T6" fmla="*/ 59 w 5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">
                    <a:moveTo>
                      <a:pt x="0" y="8"/>
                    </a:moveTo>
                    <a:lnTo>
                      <a:pt x="48" y="8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2" name="Line 326"/>
              <p:cNvSpPr>
                <a:spLocks noChangeShapeType="1"/>
              </p:cNvSpPr>
              <p:nvPr/>
            </p:nvSpPr>
            <p:spPr bwMode="auto">
              <a:xfrm flipV="1">
                <a:off x="576" y="2851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327"/>
              <p:cNvSpPr>
                <a:spLocks noChangeArrowheads="1"/>
              </p:cNvSpPr>
              <p:nvPr/>
            </p:nvSpPr>
            <p:spPr bwMode="auto">
              <a:xfrm>
                <a:off x="554" y="2810"/>
                <a:ext cx="4" cy="6"/>
              </a:xfrm>
              <a:custGeom>
                <a:avLst/>
                <a:gdLst>
                  <a:gd name="T0" fmla="*/ 0 w 5"/>
                  <a:gd name="T1" fmla="*/ 4 h 7"/>
                  <a:gd name="T2" fmla="*/ 4 w 5"/>
                  <a:gd name="T3" fmla="*/ 7 h 7"/>
                  <a:gd name="T4" fmla="*/ 5 w 5"/>
                  <a:gd name="T5" fmla="*/ 4 h 7"/>
                  <a:gd name="T6" fmla="*/ 4 w 5"/>
                  <a:gd name="T7" fmla="*/ 0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4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4" name="Line 328"/>
              <p:cNvSpPr>
                <a:spLocks noChangeShapeType="1"/>
              </p:cNvSpPr>
              <p:nvPr/>
            </p:nvSpPr>
            <p:spPr bwMode="auto">
              <a:xfrm>
                <a:off x="576" y="281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Line 329"/>
              <p:cNvSpPr>
                <a:spLocks noChangeShapeType="1"/>
              </p:cNvSpPr>
              <p:nvPr/>
            </p:nvSpPr>
            <p:spPr bwMode="auto">
              <a:xfrm>
                <a:off x="576" y="2810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Line 330"/>
              <p:cNvSpPr>
                <a:spLocks noChangeShapeType="1"/>
              </p:cNvSpPr>
              <p:nvPr/>
            </p:nvSpPr>
            <p:spPr bwMode="auto">
              <a:xfrm flipV="1">
                <a:off x="576" y="2809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Line 331"/>
              <p:cNvSpPr>
                <a:spLocks noChangeShapeType="1"/>
              </p:cNvSpPr>
              <p:nvPr/>
            </p:nvSpPr>
            <p:spPr bwMode="auto">
              <a:xfrm flipV="1">
                <a:off x="619" y="2798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332"/>
              <p:cNvSpPr>
                <a:spLocks noChangeArrowheads="1"/>
              </p:cNvSpPr>
              <p:nvPr/>
            </p:nvSpPr>
            <p:spPr bwMode="auto">
              <a:xfrm>
                <a:off x="576" y="2726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3 w 39"/>
                  <a:gd name="T3" fmla="*/ 42 h 53"/>
                  <a:gd name="T4" fmla="*/ 8 w 39"/>
                  <a:gd name="T5" fmla="*/ 49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5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3 w 39"/>
                  <a:gd name="T35" fmla="*/ 38 h 53"/>
                  <a:gd name="T36" fmla="*/ 8 w 39"/>
                  <a:gd name="T37" fmla="*/ 47 h 53"/>
                  <a:gd name="T38" fmla="*/ 16 w 39"/>
                  <a:gd name="T39" fmla="*/ 49 h 53"/>
                  <a:gd name="T40" fmla="*/ 23 w 39"/>
                  <a:gd name="T41" fmla="*/ 49 h 53"/>
                  <a:gd name="T42" fmla="*/ 31 w 39"/>
                  <a:gd name="T43" fmla="*/ 47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7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9" name="Freeform 333"/>
              <p:cNvSpPr>
                <a:spLocks noChangeArrowheads="1"/>
              </p:cNvSpPr>
              <p:nvPr/>
            </p:nvSpPr>
            <p:spPr bwMode="auto">
              <a:xfrm>
                <a:off x="576" y="2731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4 h 17"/>
                  <a:gd name="T6" fmla="*/ 23 w 39"/>
                  <a:gd name="T7" fmla="*/ 0 h 17"/>
                  <a:gd name="T8" fmla="*/ 16 w 39"/>
                  <a:gd name="T9" fmla="*/ 0 h 17"/>
                  <a:gd name="T10" fmla="*/ 8 w 39"/>
                  <a:gd name="T11" fmla="*/ 4 h 17"/>
                  <a:gd name="T12" fmla="*/ 3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0" name="Line 334"/>
              <p:cNvSpPr>
                <a:spLocks noChangeShapeType="1"/>
              </p:cNvSpPr>
              <p:nvPr/>
            </p:nvSpPr>
            <p:spPr bwMode="auto">
              <a:xfrm>
                <a:off x="576" y="269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Line 335"/>
              <p:cNvSpPr>
                <a:spLocks noChangeShapeType="1"/>
              </p:cNvSpPr>
              <p:nvPr/>
            </p:nvSpPr>
            <p:spPr bwMode="auto">
              <a:xfrm>
                <a:off x="576" y="269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336"/>
              <p:cNvSpPr>
                <a:spLocks noChangeArrowheads="1"/>
              </p:cNvSpPr>
              <p:nvPr/>
            </p:nvSpPr>
            <p:spPr bwMode="auto">
              <a:xfrm>
                <a:off x="576" y="2651"/>
                <a:ext cx="42" cy="41"/>
              </a:xfrm>
              <a:custGeom>
                <a:avLst/>
                <a:gdLst>
                  <a:gd name="T0" fmla="*/ 8 w 39"/>
                  <a:gd name="T1" fmla="*/ 42 h 42"/>
                  <a:gd name="T2" fmla="*/ 3 w 39"/>
                  <a:gd name="T3" fmla="*/ 33 h 42"/>
                  <a:gd name="T4" fmla="*/ 0 w 39"/>
                  <a:gd name="T5" fmla="*/ 22 h 42"/>
                  <a:gd name="T6" fmla="*/ 0 w 39"/>
                  <a:gd name="T7" fmla="*/ 16 h 42"/>
                  <a:gd name="T8" fmla="*/ 3 w 39"/>
                  <a:gd name="T9" fmla="*/ 2 h 42"/>
                  <a:gd name="T10" fmla="*/ 8 w 39"/>
                  <a:gd name="T11" fmla="*/ 0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8" y="42"/>
                    </a:moveTo>
                    <a:lnTo>
                      <a:pt x="3" y="33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3" name="Freeform 337"/>
              <p:cNvSpPr>
                <a:spLocks noChangeArrowheads="1"/>
              </p:cNvSpPr>
              <p:nvPr/>
            </p:nvSpPr>
            <p:spPr bwMode="auto">
              <a:xfrm>
                <a:off x="576" y="2653"/>
                <a:ext cx="42" cy="13"/>
              </a:xfrm>
              <a:custGeom>
                <a:avLst/>
                <a:gdLst>
                  <a:gd name="T0" fmla="*/ 0 w 39"/>
                  <a:gd name="T1" fmla="*/ 14 h 14"/>
                  <a:gd name="T2" fmla="*/ 3 w 39"/>
                  <a:gd name="T3" fmla="*/ 5 h 14"/>
                  <a:gd name="T4" fmla="*/ 8 w 39"/>
                  <a:gd name="T5" fmla="*/ 0 h 14"/>
                  <a:gd name="T6" fmla="*/ 39 w 3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4">
                    <a:moveTo>
                      <a:pt x="0" y="14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4" name="Line 338"/>
              <p:cNvSpPr>
                <a:spLocks noChangeShapeType="1"/>
              </p:cNvSpPr>
              <p:nvPr/>
            </p:nvSpPr>
            <p:spPr bwMode="auto">
              <a:xfrm flipV="1">
                <a:off x="576" y="2692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Line 339"/>
              <p:cNvSpPr>
                <a:spLocks noChangeShapeType="1"/>
              </p:cNvSpPr>
              <p:nvPr/>
            </p:nvSpPr>
            <p:spPr bwMode="auto">
              <a:xfrm flipV="1">
                <a:off x="619" y="2679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Line 340"/>
              <p:cNvSpPr>
                <a:spLocks noChangeShapeType="1"/>
              </p:cNvSpPr>
              <p:nvPr/>
            </p:nvSpPr>
            <p:spPr bwMode="auto">
              <a:xfrm flipV="1">
                <a:off x="619" y="2637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Line 341"/>
              <p:cNvSpPr>
                <a:spLocks noChangeShapeType="1"/>
              </p:cNvSpPr>
              <p:nvPr/>
            </p:nvSpPr>
            <p:spPr bwMode="auto">
              <a:xfrm>
                <a:off x="554" y="255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Line 342"/>
              <p:cNvSpPr>
                <a:spLocks noChangeShapeType="1"/>
              </p:cNvSpPr>
              <p:nvPr/>
            </p:nvSpPr>
            <p:spPr bwMode="auto">
              <a:xfrm>
                <a:off x="554" y="254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343"/>
              <p:cNvSpPr>
                <a:spLocks noChangeArrowheads="1"/>
              </p:cNvSpPr>
              <p:nvPr/>
            </p:nvSpPr>
            <p:spPr bwMode="auto">
              <a:xfrm>
                <a:off x="554" y="2499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18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18 h 64"/>
                  <a:gd name="T18" fmla="*/ 28 w 28"/>
                  <a:gd name="T19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18"/>
                    </a:lnTo>
                    <a:lnTo>
                      <a:pt x="28" y="4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0" name="Freeform 344"/>
              <p:cNvSpPr>
                <a:spLocks noChangeArrowheads="1"/>
              </p:cNvSpPr>
              <p:nvPr/>
            </p:nvSpPr>
            <p:spPr bwMode="auto">
              <a:xfrm>
                <a:off x="554" y="2503"/>
                <a:ext cx="30" cy="13"/>
              </a:xfrm>
              <a:custGeom>
                <a:avLst/>
                <a:gdLst>
                  <a:gd name="T0" fmla="*/ 0 w 28"/>
                  <a:gd name="T1" fmla="*/ 14 h 14"/>
                  <a:gd name="T2" fmla="*/ 4 w 28"/>
                  <a:gd name="T3" fmla="*/ 7 h 14"/>
                  <a:gd name="T4" fmla="*/ 5 w 28"/>
                  <a:gd name="T5" fmla="*/ 3 h 14"/>
                  <a:gd name="T6" fmla="*/ 12 w 28"/>
                  <a:gd name="T7" fmla="*/ 0 h 14"/>
                  <a:gd name="T8" fmla="*/ 17 w 28"/>
                  <a:gd name="T9" fmla="*/ 0 h 14"/>
                  <a:gd name="T10" fmla="*/ 23 w 28"/>
                  <a:gd name="T11" fmla="*/ 3 h 14"/>
                  <a:gd name="T12" fmla="*/ 25 w 28"/>
                  <a:gd name="T13" fmla="*/ 7 h 14"/>
                  <a:gd name="T14" fmla="*/ 28 w 28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4">
                    <a:moveTo>
                      <a:pt x="0" y="14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1" name="Line 345"/>
              <p:cNvSpPr>
                <a:spLocks noChangeShapeType="1"/>
              </p:cNvSpPr>
              <p:nvPr/>
            </p:nvSpPr>
            <p:spPr bwMode="auto">
              <a:xfrm flipV="1">
                <a:off x="619" y="253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2" name="Freeform 346"/>
              <p:cNvSpPr>
                <a:spLocks noChangeArrowheads="1"/>
              </p:cNvSpPr>
              <p:nvPr/>
            </p:nvSpPr>
            <p:spPr bwMode="auto">
              <a:xfrm>
                <a:off x="585" y="2495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2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2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3" name="Freeform 347"/>
              <p:cNvSpPr>
                <a:spLocks noChangeArrowheads="1"/>
              </p:cNvSpPr>
              <p:nvPr/>
            </p:nvSpPr>
            <p:spPr bwMode="auto">
              <a:xfrm>
                <a:off x="588" y="2495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2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2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" name="Freeform 348"/>
              <p:cNvSpPr>
                <a:spLocks noChangeArrowheads="1"/>
              </p:cNvSpPr>
              <p:nvPr/>
            </p:nvSpPr>
            <p:spPr bwMode="auto">
              <a:xfrm>
                <a:off x="576" y="2422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3 w 39"/>
                  <a:gd name="T15" fmla="*/ 15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5" name="Freeform 349"/>
              <p:cNvSpPr>
                <a:spLocks noChangeArrowheads="1"/>
              </p:cNvSpPr>
              <p:nvPr/>
            </p:nvSpPr>
            <p:spPr bwMode="auto">
              <a:xfrm>
                <a:off x="582" y="2420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6" name="Freeform 350"/>
              <p:cNvSpPr>
                <a:spLocks noChangeArrowheads="1"/>
              </p:cNvSpPr>
              <p:nvPr/>
            </p:nvSpPr>
            <p:spPr bwMode="auto">
              <a:xfrm>
                <a:off x="588" y="2433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4 h 42"/>
                  <a:gd name="T4" fmla="*/ 5 w 28"/>
                  <a:gd name="T5" fmla="*/ 26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6 h 42"/>
                  <a:gd name="T16" fmla="*/ 28 w 28"/>
                  <a:gd name="T17" fmla="*/ 15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6"/>
                    </a:lnTo>
                    <a:lnTo>
                      <a:pt x="28" y="15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7" name="Freeform 351"/>
              <p:cNvSpPr>
                <a:spLocks noChangeArrowheads="1"/>
              </p:cNvSpPr>
              <p:nvPr/>
            </p:nvSpPr>
            <p:spPr bwMode="auto">
              <a:xfrm>
                <a:off x="594" y="2459"/>
                <a:ext cx="24" cy="13"/>
              </a:xfrm>
              <a:custGeom>
                <a:avLst/>
                <a:gdLst>
                  <a:gd name="T0" fmla="*/ 0 w 23"/>
                  <a:gd name="T1" fmla="*/ 0 h 14"/>
                  <a:gd name="T2" fmla="*/ 3 w 23"/>
                  <a:gd name="T3" fmla="*/ 9 h 14"/>
                  <a:gd name="T4" fmla="*/ 8 w 23"/>
                  <a:gd name="T5" fmla="*/ 14 h 14"/>
                  <a:gd name="T6" fmla="*/ 15 w 23"/>
                  <a:gd name="T7" fmla="*/ 14 h 14"/>
                  <a:gd name="T8" fmla="*/ 20 w 23"/>
                  <a:gd name="T9" fmla="*/ 9 h 14"/>
                  <a:gd name="T10" fmla="*/ 23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0" y="9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8" name="Freeform 352"/>
              <p:cNvSpPr>
                <a:spLocks noChangeArrowheads="1"/>
              </p:cNvSpPr>
              <p:nvPr/>
            </p:nvSpPr>
            <p:spPr bwMode="auto">
              <a:xfrm>
                <a:off x="554" y="2362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9" name="Freeform 353"/>
              <p:cNvSpPr>
                <a:spLocks noChangeArrowheads="1"/>
              </p:cNvSpPr>
              <p:nvPr/>
            </p:nvSpPr>
            <p:spPr bwMode="auto">
              <a:xfrm>
                <a:off x="554" y="2380"/>
                <a:ext cx="64" cy="8"/>
              </a:xfrm>
              <a:custGeom>
                <a:avLst/>
                <a:gdLst>
                  <a:gd name="T0" fmla="*/ 0 w 59"/>
                  <a:gd name="T1" fmla="*/ 9 h 9"/>
                  <a:gd name="T2" fmla="*/ 48 w 59"/>
                  <a:gd name="T3" fmla="*/ 9 h 9"/>
                  <a:gd name="T4" fmla="*/ 56 w 59"/>
                  <a:gd name="T5" fmla="*/ 4 h 9"/>
                  <a:gd name="T6" fmla="*/ 59 w 5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9">
                    <a:moveTo>
                      <a:pt x="0" y="9"/>
                    </a:moveTo>
                    <a:lnTo>
                      <a:pt x="48" y="9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0" name="Line 354"/>
              <p:cNvSpPr>
                <a:spLocks noChangeShapeType="1"/>
              </p:cNvSpPr>
              <p:nvPr/>
            </p:nvSpPr>
            <p:spPr bwMode="auto">
              <a:xfrm flipV="1">
                <a:off x="576" y="2372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355"/>
              <p:cNvSpPr>
                <a:spLocks noChangeArrowheads="1"/>
              </p:cNvSpPr>
              <p:nvPr/>
            </p:nvSpPr>
            <p:spPr bwMode="auto">
              <a:xfrm>
                <a:off x="576" y="2294"/>
                <a:ext cx="42" cy="48"/>
              </a:xfrm>
              <a:custGeom>
                <a:avLst/>
                <a:gdLst>
                  <a:gd name="T0" fmla="*/ 16 w 39"/>
                  <a:gd name="T1" fmla="*/ 44 h 49"/>
                  <a:gd name="T2" fmla="*/ 16 w 39"/>
                  <a:gd name="T3" fmla="*/ 0 h 49"/>
                  <a:gd name="T4" fmla="*/ 11 w 39"/>
                  <a:gd name="T5" fmla="*/ 0 h 49"/>
                  <a:gd name="T6" fmla="*/ 5 w 39"/>
                  <a:gd name="T7" fmla="*/ 2 h 49"/>
                  <a:gd name="T8" fmla="*/ 3 w 39"/>
                  <a:gd name="T9" fmla="*/ 7 h 49"/>
                  <a:gd name="T10" fmla="*/ 0 w 39"/>
                  <a:gd name="T11" fmla="*/ 15 h 49"/>
                  <a:gd name="T12" fmla="*/ 0 w 39"/>
                  <a:gd name="T13" fmla="*/ 26 h 49"/>
                  <a:gd name="T14" fmla="*/ 3 w 39"/>
                  <a:gd name="T15" fmla="*/ 37 h 49"/>
                  <a:gd name="T16" fmla="*/ 8 w 39"/>
                  <a:gd name="T17" fmla="*/ 44 h 49"/>
                  <a:gd name="T18" fmla="*/ 16 w 39"/>
                  <a:gd name="T19" fmla="*/ 49 h 49"/>
                  <a:gd name="T20" fmla="*/ 23 w 39"/>
                  <a:gd name="T21" fmla="*/ 49 h 49"/>
                  <a:gd name="T22" fmla="*/ 31 w 39"/>
                  <a:gd name="T23" fmla="*/ 44 h 49"/>
                  <a:gd name="T24" fmla="*/ 36 w 39"/>
                  <a:gd name="T25" fmla="*/ 37 h 49"/>
                  <a:gd name="T26" fmla="*/ 39 w 39"/>
                  <a:gd name="T27" fmla="*/ 26 h 49"/>
                  <a:gd name="T28" fmla="*/ 39 w 39"/>
                  <a:gd name="T29" fmla="*/ 18 h 49"/>
                  <a:gd name="T30" fmla="*/ 36 w 39"/>
                  <a:gd name="T31" fmla="*/ 7 h 49"/>
                  <a:gd name="T32" fmla="*/ 31 w 3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9">
                    <a:moveTo>
                      <a:pt x="16" y="44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18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2" name="Freeform 356"/>
              <p:cNvSpPr>
                <a:spLocks noChangeArrowheads="1"/>
              </p:cNvSpPr>
              <p:nvPr/>
            </p:nvSpPr>
            <p:spPr bwMode="auto">
              <a:xfrm>
                <a:off x="580" y="2296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3" name="Freeform 357"/>
              <p:cNvSpPr>
                <a:spLocks noChangeArrowheads="1"/>
              </p:cNvSpPr>
              <p:nvPr/>
            </p:nvSpPr>
            <p:spPr bwMode="auto">
              <a:xfrm>
                <a:off x="576" y="2320"/>
                <a:ext cx="42" cy="17"/>
              </a:xfrm>
              <a:custGeom>
                <a:avLst/>
                <a:gdLst>
                  <a:gd name="T0" fmla="*/ 0 w 39"/>
                  <a:gd name="T1" fmla="*/ 0 h 18"/>
                  <a:gd name="T2" fmla="*/ 3 w 39"/>
                  <a:gd name="T3" fmla="*/ 7 h 18"/>
                  <a:gd name="T4" fmla="*/ 8 w 39"/>
                  <a:gd name="T5" fmla="*/ 16 h 18"/>
                  <a:gd name="T6" fmla="*/ 16 w 39"/>
                  <a:gd name="T7" fmla="*/ 18 h 18"/>
                  <a:gd name="T8" fmla="*/ 23 w 39"/>
                  <a:gd name="T9" fmla="*/ 18 h 18"/>
                  <a:gd name="T10" fmla="*/ 31 w 39"/>
                  <a:gd name="T11" fmla="*/ 16 h 18"/>
                  <a:gd name="T12" fmla="*/ 36 w 39"/>
                  <a:gd name="T13" fmla="*/ 7 h 18"/>
                  <a:gd name="T14" fmla="*/ 39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" name="Freeform 358"/>
              <p:cNvSpPr>
                <a:spLocks noChangeArrowheads="1"/>
              </p:cNvSpPr>
              <p:nvPr/>
            </p:nvSpPr>
            <p:spPr bwMode="auto">
              <a:xfrm>
                <a:off x="611" y="2259"/>
                <a:ext cx="23" cy="8"/>
              </a:xfrm>
              <a:custGeom>
                <a:avLst/>
                <a:gdLst>
                  <a:gd name="T0" fmla="*/ 7 w 22"/>
                  <a:gd name="T1" fmla="*/ 4 h 9"/>
                  <a:gd name="T2" fmla="*/ 4 w 22"/>
                  <a:gd name="T3" fmla="*/ 9 h 9"/>
                  <a:gd name="T4" fmla="*/ 0 w 22"/>
                  <a:gd name="T5" fmla="*/ 4 h 9"/>
                  <a:gd name="T6" fmla="*/ 4 w 22"/>
                  <a:gd name="T7" fmla="*/ 0 h 9"/>
                  <a:gd name="T8" fmla="*/ 12 w 22"/>
                  <a:gd name="T9" fmla="*/ 0 h 9"/>
                  <a:gd name="T10" fmla="*/ 18 w 22"/>
                  <a:gd name="T11" fmla="*/ 4 h 9"/>
                  <a:gd name="T12" fmla="*/ 22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7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2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" name="Line 359"/>
              <p:cNvSpPr>
                <a:spLocks noChangeShapeType="1"/>
              </p:cNvSpPr>
              <p:nvPr/>
            </p:nvSpPr>
            <p:spPr bwMode="auto">
              <a:xfrm>
                <a:off x="576" y="21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Line 360"/>
              <p:cNvSpPr>
                <a:spLocks noChangeShapeType="1"/>
              </p:cNvSpPr>
              <p:nvPr/>
            </p:nvSpPr>
            <p:spPr bwMode="auto">
              <a:xfrm>
                <a:off x="576" y="2162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361"/>
              <p:cNvSpPr>
                <a:spLocks noChangeArrowheads="1"/>
              </p:cNvSpPr>
              <p:nvPr/>
            </p:nvSpPr>
            <p:spPr bwMode="auto">
              <a:xfrm>
                <a:off x="576" y="2118"/>
                <a:ext cx="42" cy="43"/>
              </a:xfrm>
              <a:custGeom>
                <a:avLst/>
                <a:gdLst>
                  <a:gd name="T0" fmla="*/ 8 w 39"/>
                  <a:gd name="T1" fmla="*/ 44 h 44"/>
                  <a:gd name="T2" fmla="*/ 3 w 39"/>
                  <a:gd name="T3" fmla="*/ 35 h 44"/>
                  <a:gd name="T4" fmla="*/ 0 w 39"/>
                  <a:gd name="T5" fmla="*/ 24 h 44"/>
                  <a:gd name="T6" fmla="*/ 0 w 39"/>
                  <a:gd name="T7" fmla="*/ 15 h 44"/>
                  <a:gd name="T8" fmla="*/ 3 w 39"/>
                  <a:gd name="T9" fmla="*/ 4 h 44"/>
                  <a:gd name="T10" fmla="*/ 8 w 39"/>
                  <a:gd name="T11" fmla="*/ 0 h 44"/>
                  <a:gd name="T12" fmla="*/ 39 w 39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4">
                    <a:moveTo>
                      <a:pt x="8" y="44"/>
                    </a:moveTo>
                    <a:lnTo>
                      <a:pt x="3" y="35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8" name="Freeform 362"/>
              <p:cNvSpPr>
                <a:spLocks noChangeArrowheads="1"/>
              </p:cNvSpPr>
              <p:nvPr/>
            </p:nvSpPr>
            <p:spPr bwMode="auto">
              <a:xfrm>
                <a:off x="576" y="2122"/>
                <a:ext cx="42" cy="10"/>
              </a:xfrm>
              <a:custGeom>
                <a:avLst/>
                <a:gdLst>
                  <a:gd name="T0" fmla="*/ 0 w 39"/>
                  <a:gd name="T1" fmla="*/ 11 h 11"/>
                  <a:gd name="T2" fmla="*/ 3 w 39"/>
                  <a:gd name="T3" fmla="*/ 4 h 11"/>
                  <a:gd name="T4" fmla="*/ 8 w 39"/>
                  <a:gd name="T5" fmla="*/ 0 h 11"/>
                  <a:gd name="T6" fmla="*/ 39 w 39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1">
                    <a:moveTo>
                      <a:pt x="0" y="11"/>
                    </a:move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9" name="Line 363"/>
              <p:cNvSpPr>
                <a:spLocks noChangeShapeType="1"/>
              </p:cNvSpPr>
              <p:nvPr/>
            </p:nvSpPr>
            <p:spPr bwMode="auto">
              <a:xfrm flipV="1">
                <a:off x="576" y="2161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Line 364"/>
              <p:cNvSpPr>
                <a:spLocks noChangeShapeType="1"/>
              </p:cNvSpPr>
              <p:nvPr/>
            </p:nvSpPr>
            <p:spPr bwMode="auto">
              <a:xfrm flipV="1">
                <a:off x="619" y="2147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Line 365"/>
              <p:cNvSpPr>
                <a:spLocks noChangeShapeType="1"/>
              </p:cNvSpPr>
              <p:nvPr/>
            </p:nvSpPr>
            <p:spPr bwMode="auto">
              <a:xfrm flipV="1">
                <a:off x="619" y="210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Line 366"/>
              <p:cNvSpPr>
                <a:spLocks noChangeShapeType="1"/>
              </p:cNvSpPr>
              <p:nvPr/>
            </p:nvSpPr>
            <p:spPr bwMode="auto">
              <a:xfrm>
                <a:off x="554" y="2080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Line 367"/>
              <p:cNvSpPr>
                <a:spLocks noChangeShapeType="1"/>
              </p:cNvSpPr>
              <p:nvPr/>
            </p:nvSpPr>
            <p:spPr bwMode="auto">
              <a:xfrm>
                <a:off x="554" y="207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Line 368"/>
              <p:cNvSpPr>
                <a:spLocks noChangeShapeType="1"/>
              </p:cNvSpPr>
              <p:nvPr/>
            </p:nvSpPr>
            <p:spPr bwMode="auto">
              <a:xfrm>
                <a:off x="554" y="203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Line 369"/>
              <p:cNvSpPr>
                <a:spLocks noChangeShapeType="1"/>
              </p:cNvSpPr>
              <p:nvPr/>
            </p:nvSpPr>
            <p:spPr bwMode="auto">
              <a:xfrm>
                <a:off x="554" y="2027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Line 370"/>
              <p:cNvSpPr>
                <a:spLocks noChangeShapeType="1"/>
              </p:cNvSpPr>
              <p:nvPr/>
            </p:nvSpPr>
            <p:spPr bwMode="auto">
              <a:xfrm flipV="1">
                <a:off x="554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Line 371"/>
              <p:cNvSpPr>
                <a:spLocks noChangeShapeType="1"/>
              </p:cNvSpPr>
              <p:nvPr/>
            </p:nvSpPr>
            <p:spPr bwMode="auto">
              <a:xfrm flipV="1">
                <a:off x="554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Line 372"/>
              <p:cNvSpPr>
                <a:spLocks noChangeShapeType="1"/>
              </p:cNvSpPr>
              <p:nvPr/>
            </p:nvSpPr>
            <p:spPr bwMode="auto">
              <a:xfrm flipV="1">
                <a:off x="585" y="2031"/>
                <a:ext cx="0" cy="4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9" name="Line 373"/>
              <p:cNvSpPr>
                <a:spLocks noChangeShapeType="1"/>
              </p:cNvSpPr>
              <p:nvPr/>
            </p:nvSpPr>
            <p:spPr bwMode="auto">
              <a:xfrm flipV="1">
                <a:off x="619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0" name="Line 374"/>
              <p:cNvSpPr>
                <a:spLocks noChangeShapeType="1"/>
              </p:cNvSpPr>
              <p:nvPr/>
            </p:nvSpPr>
            <p:spPr bwMode="auto">
              <a:xfrm flipV="1">
                <a:off x="619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1" name="Line 375"/>
              <p:cNvSpPr>
                <a:spLocks noChangeShapeType="1"/>
              </p:cNvSpPr>
              <p:nvPr/>
            </p:nvSpPr>
            <p:spPr bwMode="auto">
              <a:xfrm>
                <a:off x="576" y="1954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2" name="Line 376"/>
              <p:cNvSpPr>
                <a:spLocks noChangeShapeType="1"/>
              </p:cNvSpPr>
              <p:nvPr/>
            </p:nvSpPr>
            <p:spPr bwMode="auto">
              <a:xfrm>
                <a:off x="576" y="1952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3" name="Freeform 377"/>
              <p:cNvSpPr>
                <a:spLocks noChangeArrowheads="1"/>
              </p:cNvSpPr>
              <p:nvPr/>
            </p:nvSpPr>
            <p:spPr bwMode="auto">
              <a:xfrm>
                <a:off x="576" y="1952"/>
                <a:ext cx="11" cy="43"/>
              </a:xfrm>
              <a:custGeom>
                <a:avLst/>
                <a:gdLst>
                  <a:gd name="T0" fmla="*/ 0 w 11"/>
                  <a:gd name="T1" fmla="*/ 42 h 44"/>
                  <a:gd name="T2" fmla="*/ 11 w 11"/>
                  <a:gd name="T3" fmla="*/ 44 h 44"/>
                  <a:gd name="T4" fmla="*/ 0 w 11"/>
                  <a:gd name="T5" fmla="*/ 44 h 44"/>
                  <a:gd name="T6" fmla="*/ 0 w 11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0" y="42"/>
                    </a:moveTo>
                    <a:lnTo>
                      <a:pt x="11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4" name="Freeform 378"/>
              <p:cNvSpPr>
                <a:spLocks noChangeArrowheads="1"/>
              </p:cNvSpPr>
              <p:nvPr/>
            </p:nvSpPr>
            <p:spPr bwMode="auto">
              <a:xfrm>
                <a:off x="607" y="1952"/>
                <a:ext cx="11" cy="43"/>
              </a:xfrm>
              <a:custGeom>
                <a:avLst/>
                <a:gdLst>
                  <a:gd name="T0" fmla="*/ 11 w 11"/>
                  <a:gd name="T1" fmla="*/ 44 h 44"/>
                  <a:gd name="T2" fmla="*/ 11 w 11"/>
                  <a:gd name="T3" fmla="*/ 0 h 44"/>
                  <a:gd name="T4" fmla="*/ 0 w 11"/>
                  <a:gd name="T5" fmla="*/ 0 h 44"/>
                  <a:gd name="T6" fmla="*/ 11 w 11"/>
                  <a:gd name="T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11" y="4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5" name="Line 379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6" name="Line 380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7" name="Line 381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8" name="Line 382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9" name="Line 383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0" name="Line 384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1" name="Line 385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2" name="Line 386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3" name="Line 387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4" name="Line 388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5" name="Line 389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6" name="Line 390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7" name="Line 391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8" name="Line 392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Line 393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Line 394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Line 395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Line 396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Line 397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Line 398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Freeform 399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" name="Freeform 400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" name="Freeform 401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8" name="Freeform 402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9" name="Freeform 403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0" name="Freeform 404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1" name="Group 405"/>
            <p:cNvGrpSpPr>
              <a:grpSpLocks/>
            </p:cNvGrpSpPr>
            <p:nvPr/>
          </p:nvGrpSpPr>
          <p:grpSpPr bwMode="auto">
            <a:xfrm>
              <a:off x="919" y="1326"/>
              <a:ext cx="2698" cy="2429"/>
              <a:chOff x="919" y="1326"/>
              <a:chExt cx="2698" cy="2429"/>
            </a:xfrm>
          </p:grpSpPr>
          <p:sp>
            <p:nvSpPr>
              <p:cNvPr id="9622" name="Freeform 406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3" name="Freeform 407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4" name="Freeform 408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5" name="Line 409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Line 410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Line 411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Line 412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Line 413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Line 414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" name="Line 415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" name="Line 416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" name="Line 417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" name="Line 418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" name="Line 419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" name="Line 420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" name="Line 421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" name="Line 422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9" name="Freeform 423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0" name="Freeform 424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1" name="Freeform 425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2" name="Line 426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" name="Line 427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" name="Line 428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" name="Line 429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" name="Line 430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" name="Line 431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" name="Line 432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" name="Freeform 433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0" name="Line 434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" name="Line 435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" name="Line 436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" name="Line 437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" name="Line 438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" name="Freeform 439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" name="Freeform 440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" name="Line 441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" name="Line 442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" name="Line 443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" name="Line 444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" name="Freeform 445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2" name="Line 446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" name="Line 447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" name="Line 448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" name="Line 449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" name="Freeform 450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" name="Line 451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Line 452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Line 453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Freeform 454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1" name="Line 455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Line 456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Line 457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" name="Line 458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459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6" name="Line 460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" name="Line 461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Line 462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Freeform 463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0" name="Line 464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Line 465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Line 466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" name="Freeform 467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4" name="Line 468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Line 469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6" name="Line 470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7" name="Line 471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8" name="Line 472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9" name="Line 473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0" name="Freeform 474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1" name="Line 475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2" name="Line 476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3" name="Line 477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4" name="Freeform 478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5" name="Line 479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6" name="Line 480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7" name="Line 481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8" name="Line 482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9" name="Line 483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0" name="Line 484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1" name="Freeform 485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2" name="Line 486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3" name="Line 487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4" name="Line 488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5" name="Freeform 489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6" name="Line 490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7" name="Line 491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8" name="Freeform 492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9" name="Line 493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0" name="Line 494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1" name="Line 495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2" name="Line 496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3" name="Line 497"/>
              <p:cNvSpPr>
                <a:spLocks noChangeShapeType="1"/>
              </p:cNvSpPr>
              <p:nvPr/>
            </p:nvSpPr>
            <p:spPr bwMode="auto">
              <a:xfrm>
                <a:off x="919" y="1754"/>
                <a:ext cx="2698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4" name="Freeform 498"/>
              <p:cNvSpPr>
                <a:spLocks noChangeArrowheads="1"/>
              </p:cNvSpPr>
              <p:nvPr/>
            </p:nvSpPr>
            <p:spPr bwMode="auto">
              <a:xfrm>
                <a:off x="919" y="1326"/>
                <a:ext cx="2698" cy="2261"/>
              </a:xfrm>
              <a:custGeom>
                <a:avLst/>
                <a:gdLst>
                  <a:gd name="T0" fmla="*/ 73 w 2462"/>
                  <a:gd name="T1" fmla="*/ 2 h 2262"/>
                  <a:gd name="T2" fmla="*/ 172 w 2462"/>
                  <a:gd name="T3" fmla="*/ 9 h 2262"/>
                  <a:gd name="T4" fmla="*/ 271 w 2462"/>
                  <a:gd name="T5" fmla="*/ 22 h 2262"/>
                  <a:gd name="T6" fmla="*/ 368 w 2462"/>
                  <a:gd name="T7" fmla="*/ 44 h 2262"/>
                  <a:gd name="T8" fmla="*/ 467 w 2462"/>
                  <a:gd name="T9" fmla="*/ 70 h 2262"/>
                  <a:gd name="T10" fmla="*/ 566 w 2462"/>
                  <a:gd name="T11" fmla="*/ 104 h 2262"/>
                  <a:gd name="T12" fmla="*/ 664 w 2462"/>
                  <a:gd name="T13" fmla="*/ 143 h 2262"/>
                  <a:gd name="T14" fmla="*/ 763 w 2462"/>
                  <a:gd name="T15" fmla="*/ 192 h 2262"/>
                  <a:gd name="T16" fmla="*/ 862 w 2462"/>
                  <a:gd name="T17" fmla="*/ 245 h 2262"/>
                  <a:gd name="T18" fmla="*/ 961 w 2462"/>
                  <a:gd name="T19" fmla="*/ 306 h 2262"/>
                  <a:gd name="T20" fmla="*/ 1058 w 2462"/>
                  <a:gd name="T21" fmla="*/ 375 h 2262"/>
                  <a:gd name="T22" fmla="*/ 1157 w 2462"/>
                  <a:gd name="T23" fmla="*/ 450 h 2262"/>
                  <a:gd name="T24" fmla="*/ 1256 w 2462"/>
                  <a:gd name="T25" fmla="*/ 531 h 2262"/>
                  <a:gd name="T26" fmla="*/ 1353 w 2462"/>
                  <a:gd name="T27" fmla="*/ 622 h 2262"/>
                  <a:gd name="T28" fmla="*/ 1452 w 2462"/>
                  <a:gd name="T29" fmla="*/ 717 h 2262"/>
                  <a:gd name="T30" fmla="*/ 1551 w 2462"/>
                  <a:gd name="T31" fmla="*/ 820 h 2262"/>
                  <a:gd name="T32" fmla="*/ 1649 w 2462"/>
                  <a:gd name="T33" fmla="*/ 928 h 2262"/>
                  <a:gd name="T34" fmla="*/ 1748 w 2462"/>
                  <a:gd name="T35" fmla="*/ 1043 h 2262"/>
                  <a:gd name="T36" fmla="*/ 1847 w 2462"/>
                  <a:gd name="T37" fmla="*/ 1162 h 2262"/>
                  <a:gd name="T38" fmla="*/ 1944 w 2462"/>
                  <a:gd name="T39" fmla="*/ 1286 h 2262"/>
                  <a:gd name="T40" fmla="*/ 2043 w 2462"/>
                  <a:gd name="T41" fmla="*/ 1411 h 2262"/>
                  <a:gd name="T42" fmla="*/ 2142 w 2462"/>
                  <a:gd name="T43" fmla="*/ 1539 h 2262"/>
                  <a:gd name="T44" fmla="*/ 2241 w 2462"/>
                  <a:gd name="T45" fmla="*/ 1669 h 2262"/>
                  <a:gd name="T46" fmla="*/ 2338 w 2462"/>
                  <a:gd name="T47" fmla="*/ 1799 h 2262"/>
                  <a:gd name="T48" fmla="*/ 2437 w 2462"/>
                  <a:gd name="T49" fmla="*/ 1927 h 2262"/>
                  <a:gd name="T50" fmla="*/ 2413 w 2462"/>
                  <a:gd name="T51" fmla="*/ 2190 h 2262"/>
                  <a:gd name="T52" fmla="*/ 2314 w 2462"/>
                  <a:gd name="T53" fmla="*/ 2040 h 2262"/>
                  <a:gd name="T54" fmla="*/ 2215 w 2462"/>
                  <a:gd name="T55" fmla="*/ 1890 h 2262"/>
                  <a:gd name="T56" fmla="*/ 2118 w 2462"/>
                  <a:gd name="T57" fmla="*/ 1742 h 2262"/>
                  <a:gd name="T58" fmla="*/ 2019 w 2462"/>
                  <a:gd name="T59" fmla="*/ 1594 h 2262"/>
                  <a:gd name="T60" fmla="*/ 1920 w 2462"/>
                  <a:gd name="T61" fmla="*/ 1451 h 2262"/>
                  <a:gd name="T62" fmla="*/ 1822 w 2462"/>
                  <a:gd name="T63" fmla="*/ 1312 h 2262"/>
                  <a:gd name="T64" fmla="*/ 1723 w 2462"/>
                  <a:gd name="T65" fmla="*/ 1177 h 2262"/>
                  <a:gd name="T66" fmla="*/ 1624 w 2462"/>
                  <a:gd name="T67" fmla="*/ 1050 h 2262"/>
                  <a:gd name="T68" fmla="*/ 1525 w 2462"/>
                  <a:gd name="T69" fmla="*/ 928 h 2262"/>
                  <a:gd name="T70" fmla="*/ 1428 w 2462"/>
                  <a:gd name="T71" fmla="*/ 816 h 2262"/>
                  <a:gd name="T72" fmla="*/ 1329 w 2462"/>
                  <a:gd name="T73" fmla="*/ 710 h 2262"/>
                  <a:gd name="T74" fmla="*/ 1230 w 2462"/>
                  <a:gd name="T75" fmla="*/ 615 h 2262"/>
                  <a:gd name="T76" fmla="*/ 1133 w 2462"/>
                  <a:gd name="T77" fmla="*/ 527 h 2262"/>
                  <a:gd name="T78" fmla="*/ 1034 w 2462"/>
                  <a:gd name="T79" fmla="*/ 445 h 2262"/>
                  <a:gd name="T80" fmla="*/ 935 w 2462"/>
                  <a:gd name="T81" fmla="*/ 375 h 2262"/>
                  <a:gd name="T82" fmla="*/ 837 w 2462"/>
                  <a:gd name="T83" fmla="*/ 311 h 2262"/>
                  <a:gd name="T84" fmla="*/ 738 w 2462"/>
                  <a:gd name="T85" fmla="*/ 256 h 2262"/>
                  <a:gd name="T86" fmla="*/ 639 w 2462"/>
                  <a:gd name="T87" fmla="*/ 209 h 2262"/>
                  <a:gd name="T88" fmla="*/ 542 w 2462"/>
                  <a:gd name="T89" fmla="*/ 170 h 2262"/>
                  <a:gd name="T90" fmla="*/ 443 w 2462"/>
                  <a:gd name="T91" fmla="*/ 137 h 2262"/>
                  <a:gd name="T92" fmla="*/ 344 w 2462"/>
                  <a:gd name="T93" fmla="*/ 112 h 2262"/>
                  <a:gd name="T94" fmla="*/ 247 w 2462"/>
                  <a:gd name="T95" fmla="*/ 93 h 2262"/>
                  <a:gd name="T96" fmla="*/ 148 w 2462"/>
                  <a:gd name="T97" fmla="*/ 79 h 2262"/>
                  <a:gd name="T98" fmla="*/ 49 w 2462"/>
                  <a:gd name="T99" fmla="*/ 73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2262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2"/>
                    </a:lnTo>
                    <a:lnTo>
                      <a:pt x="97" y="2"/>
                    </a:lnTo>
                    <a:lnTo>
                      <a:pt x="123" y="4"/>
                    </a:lnTo>
                    <a:lnTo>
                      <a:pt x="148" y="7"/>
                    </a:lnTo>
                    <a:lnTo>
                      <a:pt x="172" y="9"/>
                    </a:lnTo>
                    <a:lnTo>
                      <a:pt x="196" y="11"/>
                    </a:lnTo>
                    <a:lnTo>
                      <a:pt x="221" y="15"/>
                    </a:lnTo>
                    <a:lnTo>
                      <a:pt x="247" y="20"/>
                    </a:lnTo>
                    <a:lnTo>
                      <a:pt x="271" y="22"/>
                    </a:lnTo>
                    <a:lnTo>
                      <a:pt x="295" y="29"/>
                    </a:lnTo>
                    <a:lnTo>
                      <a:pt x="320" y="33"/>
                    </a:lnTo>
                    <a:lnTo>
                      <a:pt x="344" y="37"/>
                    </a:lnTo>
                    <a:lnTo>
                      <a:pt x="368" y="44"/>
                    </a:lnTo>
                    <a:lnTo>
                      <a:pt x="394" y="51"/>
                    </a:lnTo>
                    <a:lnTo>
                      <a:pt x="419" y="55"/>
                    </a:lnTo>
                    <a:lnTo>
                      <a:pt x="443" y="64"/>
                    </a:lnTo>
                    <a:lnTo>
                      <a:pt x="467" y="70"/>
                    </a:lnTo>
                    <a:lnTo>
                      <a:pt x="492" y="77"/>
                    </a:lnTo>
                    <a:lnTo>
                      <a:pt x="516" y="86"/>
                    </a:lnTo>
                    <a:lnTo>
                      <a:pt x="542" y="95"/>
                    </a:lnTo>
                    <a:lnTo>
                      <a:pt x="566" y="104"/>
                    </a:lnTo>
                    <a:lnTo>
                      <a:pt x="591" y="112"/>
                    </a:lnTo>
                    <a:lnTo>
                      <a:pt x="615" y="123"/>
                    </a:lnTo>
                    <a:lnTo>
                      <a:pt x="639" y="132"/>
                    </a:lnTo>
                    <a:lnTo>
                      <a:pt x="664" y="143"/>
                    </a:lnTo>
                    <a:lnTo>
                      <a:pt x="690" y="154"/>
                    </a:lnTo>
                    <a:lnTo>
                      <a:pt x="714" y="168"/>
                    </a:lnTo>
                    <a:lnTo>
                      <a:pt x="738" y="179"/>
                    </a:lnTo>
                    <a:lnTo>
                      <a:pt x="763" y="192"/>
                    </a:lnTo>
                    <a:lnTo>
                      <a:pt x="787" y="203"/>
                    </a:lnTo>
                    <a:lnTo>
                      <a:pt x="813" y="216"/>
                    </a:lnTo>
                    <a:lnTo>
                      <a:pt x="837" y="231"/>
                    </a:lnTo>
                    <a:lnTo>
                      <a:pt x="862" y="245"/>
                    </a:lnTo>
                    <a:lnTo>
                      <a:pt x="886" y="260"/>
                    </a:lnTo>
                    <a:lnTo>
                      <a:pt x="910" y="273"/>
                    </a:lnTo>
                    <a:lnTo>
                      <a:pt x="935" y="289"/>
                    </a:lnTo>
                    <a:lnTo>
                      <a:pt x="961" y="306"/>
                    </a:lnTo>
                    <a:lnTo>
                      <a:pt x="985" y="322"/>
                    </a:lnTo>
                    <a:lnTo>
                      <a:pt x="1009" y="340"/>
                    </a:lnTo>
                    <a:lnTo>
                      <a:pt x="1034" y="357"/>
                    </a:lnTo>
                    <a:lnTo>
                      <a:pt x="1058" y="375"/>
                    </a:lnTo>
                    <a:lnTo>
                      <a:pt x="1082" y="392"/>
                    </a:lnTo>
                    <a:lnTo>
                      <a:pt x="1108" y="410"/>
                    </a:lnTo>
                    <a:lnTo>
                      <a:pt x="1133" y="430"/>
                    </a:lnTo>
                    <a:lnTo>
                      <a:pt x="1157" y="450"/>
                    </a:lnTo>
                    <a:lnTo>
                      <a:pt x="1181" y="470"/>
                    </a:lnTo>
                    <a:lnTo>
                      <a:pt x="1206" y="489"/>
                    </a:lnTo>
                    <a:lnTo>
                      <a:pt x="1230" y="509"/>
                    </a:lnTo>
                    <a:lnTo>
                      <a:pt x="1256" y="531"/>
                    </a:lnTo>
                    <a:lnTo>
                      <a:pt x="1280" y="553"/>
                    </a:lnTo>
                    <a:lnTo>
                      <a:pt x="1305" y="575"/>
                    </a:lnTo>
                    <a:lnTo>
                      <a:pt x="1329" y="598"/>
                    </a:lnTo>
                    <a:lnTo>
                      <a:pt x="1353" y="622"/>
                    </a:lnTo>
                    <a:lnTo>
                      <a:pt x="1379" y="644"/>
                    </a:lnTo>
                    <a:lnTo>
                      <a:pt x="1404" y="668"/>
                    </a:lnTo>
                    <a:lnTo>
                      <a:pt x="1428" y="692"/>
                    </a:lnTo>
                    <a:lnTo>
                      <a:pt x="1452" y="717"/>
                    </a:lnTo>
                    <a:lnTo>
                      <a:pt x="1477" y="743"/>
                    </a:lnTo>
                    <a:lnTo>
                      <a:pt x="1501" y="767"/>
                    </a:lnTo>
                    <a:lnTo>
                      <a:pt x="1525" y="794"/>
                    </a:lnTo>
                    <a:lnTo>
                      <a:pt x="1551" y="820"/>
                    </a:lnTo>
                    <a:lnTo>
                      <a:pt x="1576" y="847"/>
                    </a:lnTo>
                    <a:lnTo>
                      <a:pt x="1600" y="873"/>
                    </a:lnTo>
                    <a:lnTo>
                      <a:pt x="1624" y="902"/>
                    </a:lnTo>
                    <a:lnTo>
                      <a:pt x="1649" y="928"/>
                    </a:lnTo>
                    <a:lnTo>
                      <a:pt x="1675" y="957"/>
                    </a:lnTo>
                    <a:lnTo>
                      <a:pt x="1699" y="986"/>
                    </a:lnTo>
                    <a:lnTo>
                      <a:pt x="1723" y="1014"/>
                    </a:lnTo>
                    <a:lnTo>
                      <a:pt x="1748" y="1043"/>
                    </a:lnTo>
                    <a:lnTo>
                      <a:pt x="1772" y="1072"/>
                    </a:lnTo>
                    <a:lnTo>
                      <a:pt x="1796" y="1103"/>
                    </a:lnTo>
                    <a:lnTo>
                      <a:pt x="1822" y="1131"/>
                    </a:lnTo>
                    <a:lnTo>
                      <a:pt x="1847" y="1162"/>
                    </a:lnTo>
                    <a:lnTo>
                      <a:pt x="1871" y="1193"/>
                    </a:lnTo>
                    <a:lnTo>
                      <a:pt x="1895" y="1224"/>
                    </a:lnTo>
                    <a:lnTo>
                      <a:pt x="1920" y="1255"/>
                    </a:lnTo>
                    <a:lnTo>
                      <a:pt x="1944" y="1286"/>
                    </a:lnTo>
                    <a:lnTo>
                      <a:pt x="1970" y="1316"/>
                    </a:lnTo>
                    <a:lnTo>
                      <a:pt x="1994" y="1347"/>
                    </a:lnTo>
                    <a:lnTo>
                      <a:pt x="2019" y="1380"/>
                    </a:lnTo>
                    <a:lnTo>
                      <a:pt x="2043" y="1411"/>
                    </a:lnTo>
                    <a:lnTo>
                      <a:pt x="2067" y="1444"/>
                    </a:lnTo>
                    <a:lnTo>
                      <a:pt x="2092" y="1475"/>
                    </a:lnTo>
                    <a:lnTo>
                      <a:pt x="2118" y="1508"/>
                    </a:lnTo>
                    <a:lnTo>
                      <a:pt x="2142" y="1539"/>
                    </a:lnTo>
                    <a:lnTo>
                      <a:pt x="2166" y="1572"/>
                    </a:lnTo>
                    <a:lnTo>
                      <a:pt x="2191" y="1605"/>
                    </a:lnTo>
                    <a:lnTo>
                      <a:pt x="2215" y="1636"/>
                    </a:lnTo>
                    <a:lnTo>
                      <a:pt x="2241" y="1669"/>
                    </a:lnTo>
                    <a:lnTo>
                      <a:pt x="2265" y="1702"/>
                    </a:lnTo>
                    <a:lnTo>
                      <a:pt x="2290" y="1733"/>
                    </a:lnTo>
                    <a:lnTo>
                      <a:pt x="2314" y="1766"/>
                    </a:lnTo>
                    <a:lnTo>
                      <a:pt x="2338" y="1799"/>
                    </a:lnTo>
                    <a:lnTo>
                      <a:pt x="2363" y="1830"/>
                    </a:lnTo>
                    <a:lnTo>
                      <a:pt x="2389" y="1863"/>
                    </a:lnTo>
                    <a:lnTo>
                      <a:pt x="2413" y="1894"/>
                    </a:lnTo>
                    <a:lnTo>
                      <a:pt x="2437" y="1927"/>
                    </a:lnTo>
                    <a:lnTo>
                      <a:pt x="2462" y="1958"/>
                    </a:lnTo>
                    <a:lnTo>
                      <a:pt x="2462" y="2262"/>
                    </a:lnTo>
                    <a:lnTo>
                      <a:pt x="2437" y="2227"/>
                    </a:lnTo>
                    <a:lnTo>
                      <a:pt x="2413" y="2190"/>
                    </a:lnTo>
                    <a:lnTo>
                      <a:pt x="2389" y="2152"/>
                    </a:lnTo>
                    <a:lnTo>
                      <a:pt x="2363" y="2115"/>
                    </a:lnTo>
                    <a:lnTo>
                      <a:pt x="2338" y="2077"/>
                    </a:lnTo>
                    <a:lnTo>
                      <a:pt x="2314" y="2040"/>
                    </a:lnTo>
                    <a:lnTo>
                      <a:pt x="2290" y="2002"/>
                    </a:lnTo>
                    <a:lnTo>
                      <a:pt x="2265" y="1965"/>
                    </a:lnTo>
                    <a:lnTo>
                      <a:pt x="2241" y="1927"/>
                    </a:lnTo>
                    <a:lnTo>
                      <a:pt x="2215" y="1890"/>
                    </a:lnTo>
                    <a:lnTo>
                      <a:pt x="2191" y="1852"/>
                    </a:lnTo>
                    <a:lnTo>
                      <a:pt x="2166" y="1815"/>
                    </a:lnTo>
                    <a:lnTo>
                      <a:pt x="2142" y="1780"/>
                    </a:lnTo>
                    <a:lnTo>
                      <a:pt x="2118" y="1742"/>
                    </a:lnTo>
                    <a:lnTo>
                      <a:pt x="2092" y="1705"/>
                    </a:lnTo>
                    <a:lnTo>
                      <a:pt x="2067" y="1667"/>
                    </a:lnTo>
                    <a:lnTo>
                      <a:pt x="2043" y="1632"/>
                    </a:lnTo>
                    <a:lnTo>
                      <a:pt x="2019" y="1594"/>
                    </a:lnTo>
                    <a:lnTo>
                      <a:pt x="1994" y="1557"/>
                    </a:lnTo>
                    <a:lnTo>
                      <a:pt x="1970" y="1522"/>
                    </a:lnTo>
                    <a:lnTo>
                      <a:pt x="1944" y="1486"/>
                    </a:lnTo>
                    <a:lnTo>
                      <a:pt x="1920" y="1451"/>
                    </a:lnTo>
                    <a:lnTo>
                      <a:pt x="1895" y="1416"/>
                    </a:lnTo>
                    <a:lnTo>
                      <a:pt x="1871" y="1380"/>
                    </a:lnTo>
                    <a:lnTo>
                      <a:pt x="1847" y="1345"/>
                    </a:lnTo>
                    <a:lnTo>
                      <a:pt x="1822" y="1312"/>
                    </a:lnTo>
                    <a:lnTo>
                      <a:pt x="1796" y="1277"/>
                    </a:lnTo>
                    <a:lnTo>
                      <a:pt x="1772" y="1244"/>
                    </a:lnTo>
                    <a:lnTo>
                      <a:pt x="1748" y="1211"/>
                    </a:lnTo>
                    <a:lnTo>
                      <a:pt x="1723" y="1177"/>
                    </a:lnTo>
                    <a:lnTo>
                      <a:pt x="1699" y="1144"/>
                    </a:lnTo>
                    <a:lnTo>
                      <a:pt x="1675" y="1114"/>
                    </a:lnTo>
                    <a:lnTo>
                      <a:pt x="1649" y="1080"/>
                    </a:lnTo>
                    <a:lnTo>
                      <a:pt x="1624" y="1050"/>
                    </a:lnTo>
                    <a:lnTo>
                      <a:pt x="1600" y="1019"/>
                    </a:lnTo>
                    <a:lnTo>
                      <a:pt x="1576" y="988"/>
                    </a:lnTo>
                    <a:lnTo>
                      <a:pt x="1551" y="959"/>
                    </a:lnTo>
                    <a:lnTo>
                      <a:pt x="1525" y="928"/>
                    </a:lnTo>
                    <a:lnTo>
                      <a:pt x="1501" y="900"/>
                    </a:lnTo>
                    <a:lnTo>
                      <a:pt x="1477" y="871"/>
                    </a:lnTo>
                    <a:lnTo>
                      <a:pt x="1452" y="845"/>
                    </a:lnTo>
                    <a:lnTo>
                      <a:pt x="1428" y="816"/>
                    </a:lnTo>
                    <a:lnTo>
                      <a:pt x="1404" y="789"/>
                    </a:lnTo>
                    <a:lnTo>
                      <a:pt x="1379" y="763"/>
                    </a:lnTo>
                    <a:lnTo>
                      <a:pt x="1353" y="736"/>
                    </a:lnTo>
                    <a:lnTo>
                      <a:pt x="1329" y="710"/>
                    </a:lnTo>
                    <a:lnTo>
                      <a:pt x="1305" y="686"/>
                    </a:lnTo>
                    <a:lnTo>
                      <a:pt x="1280" y="661"/>
                    </a:lnTo>
                    <a:lnTo>
                      <a:pt x="1256" y="637"/>
                    </a:lnTo>
                    <a:lnTo>
                      <a:pt x="1230" y="615"/>
                    </a:lnTo>
                    <a:lnTo>
                      <a:pt x="1206" y="591"/>
                    </a:lnTo>
                    <a:lnTo>
                      <a:pt x="1181" y="569"/>
                    </a:lnTo>
                    <a:lnTo>
                      <a:pt x="1157" y="547"/>
                    </a:lnTo>
                    <a:lnTo>
                      <a:pt x="1133" y="527"/>
                    </a:lnTo>
                    <a:lnTo>
                      <a:pt x="1108" y="505"/>
                    </a:lnTo>
                    <a:lnTo>
                      <a:pt x="1082" y="485"/>
                    </a:lnTo>
                    <a:lnTo>
                      <a:pt x="1058" y="465"/>
                    </a:lnTo>
                    <a:lnTo>
                      <a:pt x="1034" y="445"/>
                    </a:lnTo>
                    <a:lnTo>
                      <a:pt x="1009" y="428"/>
                    </a:lnTo>
                    <a:lnTo>
                      <a:pt x="985" y="410"/>
                    </a:lnTo>
                    <a:lnTo>
                      <a:pt x="961" y="392"/>
                    </a:lnTo>
                    <a:lnTo>
                      <a:pt x="935" y="375"/>
                    </a:lnTo>
                    <a:lnTo>
                      <a:pt x="910" y="357"/>
                    </a:lnTo>
                    <a:lnTo>
                      <a:pt x="886" y="342"/>
                    </a:lnTo>
                    <a:lnTo>
                      <a:pt x="862" y="326"/>
                    </a:lnTo>
                    <a:lnTo>
                      <a:pt x="837" y="311"/>
                    </a:lnTo>
                    <a:lnTo>
                      <a:pt x="813" y="298"/>
                    </a:lnTo>
                    <a:lnTo>
                      <a:pt x="787" y="282"/>
                    </a:lnTo>
                    <a:lnTo>
                      <a:pt x="763" y="269"/>
                    </a:lnTo>
                    <a:lnTo>
                      <a:pt x="738" y="256"/>
                    </a:lnTo>
                    <a:lnTo>
                      <a:pt x="714" y="245"/>
                    </a:lnTo>
                    <a:lnTo>
                      <a:pt x="690" y="231"/>
                    </a:lnTo>
                    <a:lnTo>
                      <a:pt x="664" y="220"/>
                    </a:lnTo>
                    <a:lnTo>
                      <a:pt x="639" y="209"/>
                    </a:lnTo>
                    <a:lnTo>
                      <a:pt x="615" y="198"/>
                    </a:lnTo>
                    <a:lnTo>
                      <a:pt x="591" y="190"/>
                    </a:lnTo>
                    <a:lnTo>
                      <a:pt x="566" y="179"/>
                    </a:lnTo>
                    <a:lnTo>
                      <a:pt x="542" y="170"/>
                    </a:lnTo>
                    <a:lnTo>
                      <a:pt x="516" y="161"/>
                    </a:lnTo>
                    <a:lnTo>
                      <a:pt x="492" y="152"/>
                    </a:lnTo>
                    <a:lnTo>
                      <a:pt x="467" y="145"/>
                    </a:lnTo>
                    <a:lnTo>
                      <a:pt x="443" y="137"/>
                    </a:lnTo>
                    <a:lnTo>
                      <a:pt x="419" y="130"/>
                    </a:lnTo>
                    <a:lnTo>
                      <a:pt x="394" y="123"/>
                    </a:lnTo>
                    <a:lnTo>
                      <a:pt x="368" y="117"/>
                    </a:lnTo>
                    <a:lnTo>
                      <a:pt x="344" y="112"/>
                    </a:lnTo>
                    <a:lnTo>
                      <a:pt x="320" y="106"/>
                    </a:lnTo>
                    <a:lnTo>
                      <a:pt x="295" y="101"/>
                    </a:lnTo>
                    <a:lnTo>
                      <a:pt x="271" y="97"/>
                    </a:lnTo>
                    <a:lnTo>
                      <a:pt x="247" y="93"/>
                    </a:lnTo>
                    <a:lnTo>
                      <a:pt x="221" y="88"/>
                    </a:lnTo>
                    <a:lnTo>
                      <a:pt x="196" y="86"/>
                    </a:lnTo>
                    <a:lnTo>
                      <a:pt x="172" y="82"/>
                    </a:lnTo>
                    <a:lnTo>
                      <a:pt x="148" y="79"/>
                    </a:lnTo>
                    <a:lnTo>
                      <a:pt x="123" y="77"/>
                    </a:lnTo>
                    <a:lnTo>
                      <a:pt x="97" y="75"/>
                    </a:lnTo>
                    <a:lnTo>
                      <a:pt x="73" y="75"/>
                    </a:lnTo>
                    <a:lnTo>
                      <a:pt x="49" y="73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AF">
                  <a:alpha val="50000"/>
                </a:srgbClr>
              </a:solidFill>
              <a:ln w="9525" cap="flat">
                <a:solidFill>
                  <a:srgbClr val="AFAF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5" name="Freeform 499"/>
              <p:cNvSpPr>
                <a:spLocks noChangeArrowheads="1"/>
              </p:cNvSpPr>
              <p:nvPr/>
            </p:nvSpPr>
            <p:spPr bwMode="auto">
              <a:xfrm>
                <a:off x="919" y="1696"/>
                <a:ext cx="2698" cy="1995"/>
              </a:xfrm>
              <a:custGeom>
                <a:avLst/>
                <a:gdLst>
                  <a:gd name="T0" fmla="*/ 73 w 2462"/>
                  <a:gd name="T1" fmla="*/ 0 h 1996"/>
                  <a:gd name="T2" fmla="*/ 172 w 2462"/>
                  <a:gd name="T3" fmla="*/ 7 h 1996"/>
                  <a:gd name="T4" fmla="*/ 271 w 2462"/>
                  <a:gd name="T5" fmla="*/ 16 h 1996"/>
                  <a:gd name="T6" fmla="*/ 368 w 2462"/>
                  <a:gd name="T7" fmla="*/ 31 h 1996"/>
                  <a:gd name="T8" fmla="*/ 467 w 2462"/>
                  <a:gd name="T9" fmla="*/ 51 h 1996"/>
                  <a:gd name="T10" fmla="*/ 566 w 2462"/>
                  <a:gd name="T11" fmla="*/ 75 h 1996"/>
                  <a:gd name="T12" fmla="*/ 664 w 2462"/>
                  <a:gd name="T13" fmla="*/ 106 h 1996"/>
                  <a:gd name="T14" fmla="*/ 763 w 2462"/>
                  <a:gd name="T15" fmla="*/ 144 h 1996"/>
                  <a:gd name="T16" fmla="*/ 862 w 2462"/>
                  <a:gd name="T17" fmla="*/ 186 h 1996"/>
                  <a:gd name="T18" fmla="*/ 961 w 2462"/>
                  <a:gd name="T19" fmla="*/ 236 h 1996"/>
                  <a:gd name="T20" fmla="*/ 1058 w 2462"/>
                  <a:gd name="T21" fmla="*/ 294 h 1996"/>
                  <a:gd name="T22" fmla="*/ 1157 w 2462"/>
                  <a:gd name="T23" fmla="*/ 360 h 1996"/>
                  <a:gd name="T24" fmla="*/ 1256 w 2462"/>
                  <a:gd name="T25" fmla="*/ 433 h 1996"/>
                  <a:gd name="T26" fmla="*/ 1353 w 2462"/>
                  <a:gd name="T27" fmla="*/ 514 h 1996"/>
                  <a:gd name="T28" fmla="*/ 1452 w 2462"/>
                  <a:gd name="T29" fmla="*/ 605 h 1996"/>
                  <a:gd name="T30" fmla="*/ 1551 w 2462"/>
                  <a:gd name="T31" fmla="*/ 702 h 1996"/>
                  <a:gd name="T32" fmla="*/ 1649 w 2462"/>
                  <a:gd name="T33" fmla="*/ 807 h 1996"/>
                  <a:gd name="T34" fmla="*/ 1748 w 2462"/>
                  <a:gd name="T35" fmla="*/ 922 h 1996"/>
                  <a:gd name="T36" fmla="*/ 1847 w 2462"/>
                  <a:gd name="T37" fmla="*/ 1041 h 1996"/>
                  <a:gd name="T38" fmla="*/ 1944 w 2462"/>
                  <a:gd name="T39" fmla="*/ 1167 h 1996"/>
                  <a:gd name="T40" fmla="*/ 2043 w 2462"/>
                  <a:gd name="T41" fmla="*/ 1297 h 1996"/>
                  <a:gd name="T42" fmla="*/ 2142 w 2462"/>
                  <a:gd name="T43" fmla="*/ 1432 h 1996"/>
                  <a:gd name="T44" fmla="*/ 2241 w 2462"/>
                  <a:gd name="T45" fmla="*/ 1570 h 1996"/>
                  <a:gd name="T46" fmla="*/ 2338 w 2462"/>
                  <a:gd name="T47" fmla="*/ 1709 h 1996"/>
                  <a:gd name="T48" fmla="*/ 2437 w 2462"/>
                  <a:gd name="T49" fmla="*/ 1848 h 1996"/>
                  <a:gd name="T50" fmla="*/ 2413 w 2462"/>
                  <a:gd name="T51" fmla="*/ 1921 h 1996"/>
                  <a:gd name="T52" fmla="*/ 2314 w 2462"/>
                  <a:gd name="T53" fmla="*/ 1776 h 1996"/>
                  <a:gd name="T54" fmla="*/ 2215 w 2462"/>
                  <a:gd name="T55" fmla="*/ 1628 h 1996"/>
                  <a:gd name="T56" fmla="*/ 2118 w 2462"/>
                  <a:gd name="T57" fmla="*/ 1482 h 1996"/>
                  <a:gd name="T58" fmla="*/ 2019 w 2462"/>
                  <a:gd name="T59" fmla="*/ 1341 h 1996"/>
                  <a:gd name="T60" fmla="*/ 1920 w 2462"/>
                  <a:gd name="T61" fmla="*/ 1202 h 1996"/>
                  <a:gd name="T62" fmla="*/ 1822 w 2462"/>
                  <a:gd name="T63" fmla="*/ 1072 h 1996"/>
                  <a:gd name="T64" fmla="*/ 1723 w 2462"/>
                  <a:gd name="T65" fmla="*/ 946 h 1996"/>
                  <a:gd name="T66" fmla="*/ 1624 w 2462"/>
                  <a:gd name="T67" fmla="*/ 830 h 1996"/>
                  <a:gd name="T68" fmla="*/ 1525 w 2462"/>
                  <a:gd name="T69" fmla="*/ 719 h 1996"/>
                  <a:gd name="T70" fmla="*/ 1428 w 2462"/>
                  <a:gd name="T71" fmla="*/ 620 h 1996"/>
                  <a:gd name="T72" fmla="*/ 1329 w 2462"/>
                  <a:gd name="T73" fmla="*/ 527 h 1996"/>
                  <a:gd name="T74" fmla="*/ 1230 w 2462"/>
                  <a:gd name="T75" fmla="*/ 444 h 1996"/>
                  <a:gd name="T76" fmla="*/ 1133 w 2462"/>
                  <a:gd name="T77" fmla="*/ 369 h 1996"/>
                  <a:gd name="T78" fmla="*/ 1034 w 2462"/>
                  <a:gd name="T79" fmla="*/ 303 h 1996"/>
                  <a:gd name="T80" fmla="*/ 935 w 2462"/>
                  <a:gd name="T81" fmla="*/ 243 h 1996"/>
                  <a:gd name="T82" fmla="*/ 837 w 2462"/>
                  <a:gd name="T83" fmla="*/ 194 h 1996"/>
                  <a:gd name="T84" fmla="*/ 738 w 2462"/>
                  <a:gd name="T85" fmla="*/ 150 h 1996"/>
                  <a:gd name="T86" fmla="*/ 639 w 2462"/>
                  <a:gd name="T87" fmla="*/ 115 h 1996"/>
                  <a:gd name="T88" fmla="*/ 542 w 2462"/>
                  <a:gd name="T89" fmla="*/ 84 h 1996"/>
                  <a:gd name="T90" fmla="*/ 443 w 2462"/>
                  <a:gd name="T91" fmla="*/ 60 h 1996"/>
                  <a:gd name="T92" fmla="*/ 344 w 2462"/>
                  <a:gd name="T93" fmla="*/ 42 h 1996"/>
                  <a:gd name="T94" fmla="*/ 247 w 2462"/>
                  <a:gd name="T95" fmla="*/ 29 h 1996"/>
                  <a:gd name="T96" fmla="*/ 148 w 2462"/>
                  <a:gd name="T97" fmla="*/ 18 h 1996"/>
                  <a:gd name="T98" fmla="*/ 49 w 2462"/>
                  <a:gd name="T99" fmla="*/ 1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96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3"/>
                    </a:lnTo>
                    <a:lnTo>
                      <a:pt x="123" y="3"/>
                    </a:lnTo>
                    <a:lnTo>
                      <a:pt x="148" y="5"/>
                    </a:lnTo>
                    <a:lnTo>
                      <a:pt x="172" y="7"/>
                    </a:lnTo>
                    <a:lnTo>
                      <a:pt x="196" y="9"/>
                    </a:lnTo>
                    <a:lnTo>
                      <a:pt x="221" y="11"/>
                    </a:lnTo>
                    <a:lnTo>
                      <a:pt x="247" y="14"/>
                    </a:lnTo>
                    <a:lnTo>
                      <a:pt x="271" y="16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7"/>
                    </a:lnTo>
                    <a:lnTo>
                      <a:pt x="368" y="31"/>
                    </a:lnTo>
                    <a:lnTo>
                      <a:pt x="394" y="36"/>
                    </a:lnTo>
                    <a:lnTo>
                      <a:pt x="419" y="40"/>
                    </a:lnTo>
                    <a:lnTo>
                      <a:pt x="443" y="45"/>
                    </a:lnTo>
                    <a:lnTo>
                      <a:pt x="467" y="51"/>
                    </a:lnTo>
                    <a:lnTo>
                      <a:pt x="492" y="56"/>
                    </a:lnTo>
                    <a:lnTo>
                      <a:pt x="516" y="62"/>
                    </a:lnTo>
                    <a:lnTo>
                      <a:pt x="542" y="69"/>
                    </a:lnTo>
                    <a:lnTo>
                      <a:pt x="566" y="75"/>
                    </a:lnTo>
                    <a:lnTo>
                      <a:pt x="591" y="82"/>
                    </a:lnTo>
                    <a:lnTo>
                      <a:pt x="615" y="91"/>
                    </a:lnTo>
                    <a:lnTo>
                      <a:pt x="639" y="97"/>
                    </a:lnTo>
                    <a:lnTo>
                      <a:pt x="664" y="106"/>
                    </a:lnTo>
                    <a:lnTo>
                      <a:pt x="690" y="115"/>
                    </a:lnTo>
                    <a:lnTo>
                      <a:pt x="714" y="124"/>
                    </a:lnTo>
                    <a:lnTo>
                      <a:pt x="738" y="133"/>
                    </a:lnTo>
                    <a:lnTo>
                      <a:pt x="763" y="144"/>
                    </a:lnTo>
                    <a:lnTo>
                      <a:pt x="787" y="153"/>
                    </a:lnTo>
                    <a:lnTo>
                      <a:pt x="813" y="164"/>
                    </a:lnTo>
                    <a:lnTo>
                      <a:pt x="837" y="175"/>
                    </a:lnTo>
                    <a:lnTo>
                      <a:pt x="862" y="186"/>
                    </a:lnTo>
                    <a:lnTo>
                      <a:pt x="886" y="199"/>
                    </a:lnTo>
                    <a:lnTo>
                      <a:pt x="910" y="210"/>
                    </a:lnTo>
                    <a:lnTo>
                      <a:pt x="935" y="223"/>
                    </a:lnTo>
                    <a:lnTo>
                      <a:pt x="961" y="236"/>
                    </a:lnTo>
                    <a:lnTo>
                      <a:pt x="985" y="250"/>
                    </a:lnTo>
                    <a:lnTo>
                      <a:pt x="1009" y="265"/>
                    </a:lnTo>
                    <a:lnTo>
                      <a:pt x="1034" y="278"/>
                    </a:lnTo>
                    <a:lnTo>
                      <a:pt x="1058" y="294"/>
                    </a:lnTo>
                    <a:lnTo>
                      <a:pt x="1082" y="309"/>
                    </a:lnTo>
                    <a:lnTo>
                      <a:pt x="1108" y="327"/>
                    </a:lnTo>
                    <a:lnTo>
                      <a:pt x="1133" y="342"/>
                    </a:lnTo>
                    <a:lnTo>
                      <a:pt x="1157" y="360"/>
                    </a:lnTo>
                    <a:lnTo>
                      <a:pt x="1181" y="377"/>
                    </a:lnTo>
                    <a:lnTo>
                      <a:pt x="1206" y="395"/>
                    </a:lnTo>
                    <a:lnTo>
                      <a:pt x="1230" y="415"/>
                    </a:lnTo>
                    <a:lnTo>
                      <a:pt x="1256" y="433"/>
                    </a:lnTo>
                    <a:lnTo>
                      <a:pt x="1280" y="452"/>
                    </a:lnTo>
                    <a:lnTo>
                      <a:pt x="1305" y="472"/>
                    </a:lnTo>
                    <a:lnTo>
                      <a:pt x="1329" y="494"/>
                    </a:lnTo>
                    <a:lnTo>
                      <a:pt x="1353" y="514"/>
                    </a:lnTo>
                    <a:lnTo>
                      <a:pt x="1379" y="536"/>
                    </a:lnTo>
                    <a:lnTo>
                      <a:pt x="1404" y="558"/>
                    </a:lnTo>
                    <a:lnTo>
                      <a:pt x="1428" y="580"/>
                    </a:lnTo>
                    <a:lnTo>
                      <a:pt x="1452" y="605"/>
                    </a:lnTo>
                    <a:lnTo>
                      <a:pt x="1477" y="629"/>
                    </a:lnTo>
                    <a:lnTo>
                      <a:pt x="1501" y="653"/>
                    </a:lnTo>
                    <a:lnTo>
                      <a:pt x="1525" y="677"/>
                    </a:lnTo>
                    <a:lnTo>
                      <a:pt x="1551" y="702"/>
                    </a:lnTo>
                    <a:lnTo>
                      <a:pt x="1576" y="728"/>
                    </a:lnTo>
                    <a:lnTo>
                      <a:pt x="1600" y="755"/>
                    </a:lnTo>
                    <a:lnTo>
                      <a:pt x="1624" y="781"/>
                    </a:lnTo>
                    <a:lnTo>
                      <a:pt x="1649" y="807"/>
                    </a:lnTo>
                    <a:lnTo>
                      <a:pt x="1675" y="836"/>
                    </a:lnTo>
                    <a:lnTo>
                      <a:pt x="1699" y="863"/>
                    </a:lnTo>
                    <a:lnTo>
                      <a:pt x="1723" y="891"/>
                    </a:lnTo>
                    <a:lnTo>
                      <a:pt x="1748" y="922"/>
                    </a:lnTo>
                    <a:lnTo>
                      <a:pt x="1772" y="951"/>
                    </a:lnTo>
                    <a:lnTo>
                      <a:pt x="1796" y="980"/>
                    </a:lnTo>
                    <a:lnTo>
                      <a:pt x="1822" y="1010"/>
                    </a:lnTo>
                    <a:lnTo>
                      <a:pt x="1847" y="1041"/>
                    </a:lnTo>
                    <a:lnTo>
                      <a:pt x="1871" y="1072"/>
                    </a:lnTo>
                    <a:lnTo>
                      <a:pt x="1895" y="1103"/>
                    </a:lnTo>
                    <a:lnTo>
                      <a:pt x="1920" y="1136"/>
                    </a:lnTo>
                    <a:lnTo>
                      <a:pt x="1944" y="1167"/>
                    </a:lnTo>
                    <a:lnTo>
                      <a:pt x="1970" y="1200"/>
                    </a:lnTo>
                    <a:lnTo>
                      <a:pt x="1994" y="1231"/>
                    </a:lnTo>
                    <a:lnTo>
                      <a:pt x="2019" y="1264"/>
                    </a:lnTo>
                    <a:lnTo>
                      <a:pt x="2043" y="1297"/>
                    </a:lnTo>
                    <a:lnTo>
                      <a:pt x="2067" y="1332"/>
                    </a:lnTo>
                    <a:lnTo>
                      <a:pt x="2092" y="1365"/>
                    </a:lnTo>
                    <a:lnTo>
                      <a:pt x="2118" y="1398"/>
                    </a:lnTo>
                    <a:lnTo>
                      <a:pt x="2142" y="1432"/>
                    </a:lnTo>
                    <a:lnTo>
                      <a:pt x="2166" y="1467"/>
                    </a:lnTo>
                    <a:lnTo>
                      <a:pt x="2191" y="1502"/>
                    </a:lnTo>
                    <a:lnTo>
                      <a:pt x="2215" y="1535"/>
                    </a:lnTo>
                    <a:lnTo>
                      <a:pt x="2241" y="1570"/>
                    </a:lnTo>
                    <a:lnTo>
                      <a:pt x="2265" y="1606"/>
                    </a:lnTo>
                    <a:lnTo>
                      <a:pt x="2290" y="1639"/>
                    </a:lnTo>
                    <a:lnTo>
                      <a:pt x="2314" y="1674"/>
                    </a:lnTo>
                    <a:lnTo>
                      <a:pt x="2338" y="1709"/>
                    </a:lnTo>
                    <a:lnTo>
                      <a:pt x="2363" y="1745"/>
                    </a:lnTo>
                    <a:lnTo>
                      <a:pt x="2389" y="1778"/>
                    </a:lnTo>
                    <a:lnTo>
                      <a:pt x="2413" y="1813"/>
                    </a:lnTo>
                    <a:lnTo>
                      <a:pt x="2437" y="1848"/>
                    </a:lnTo>
                    <a:lnTo>
                      <a:pt x="2462" y="1881"/>
                    </a:lnTo>
                    <a:lnTo>
                      <a:pt x="2462" y="1996"/>
                    </a:lnTo>
                    <a:lnTo>
                      <a:pt x="2437" y="1959"/>
                    </a:lnTo>
                    <a:lnTo>
                      <a:pt x="2413" y="1921"/>
                    </a:lnTo>
                    <a:lnTo>
                      <a:pt x="2389" y="1886"/>
                    </a:lnTo>
                    <a:lnTo>
                      <a:pt x="2363" y="1848"/>
                    </a:lnTo>
                    <a:lnTo>
                      <a:pt x="2338" y="1811"/>
                    </a:lnTo>
                    <a:lnTo>
                      <a:pt x="2314" y="1776"/>
                    </a:lnTo>
                    <a:lnTo>
                      <a:pt x="2290" y="1738"/>
                    </a:lnTo>
                    <a:lnTo>
                      <a:pt x="2265" y="1701"/>
                    </a:lnTo>
                    <a:lnTo>
                      <a:pt x="2241" y="1663"/>
                    </a:lnTo>
                    <a:lnTo>
                      <a:pt x="2215" y="1628"/>
                    </a:lnTo>
                    <a:lnTo>
                      <a:pt x="2191" y="1590"/>
                    </a:lnTo>
                    <a:lnTo>
                      <a:pt x="2166" y="1555"/>
                    </a:lnTo>
                    <a:lnTo>
                      <a:pt x="2142" y="1518"/>
                    </a:lnTo>
                    <a:lnTo>
                      <a:pt x="2118" y="1482"/>
                    </a:lnTo>
                    <a:lnTo>
                      <a:pt x="2092" y="1447"/>
                    </a:lnTo>
                    <a:lnTo>
                      <a:pt x="2067" y="1412"/>
                    </a:lnTo>
                    <a:lnTo>
                      <a:pt x="2043" y="1376"/>
                    </a:lnTo>
                    <a:lnTo>
                      <a:pt x="2019" y="1341"/>
                    </a:lnTo>
                    <a:lnTo>
                      <a:pt x="1994" y="1306"/>
                    </a:lnTo>
                    <a:lnTo>
                      <a:pt x="1970" y="1271"/>
                    </a:lnTo>
                    <a:lnTo>
                      <a:pt x="1944" y="1238"/>
                    </a:lnTo>
                    <a:lnTo>
                      <a:pt x="1920" y="1202"/>
                    </a:lnTo>
                    <a:lnTo>
                      <a:pt x="1895" y="1169"/>
                    </a:lnTo>
                    <a:lnTo>
                      <a:pt x="1871" y="1136"/>
                    </a:lnTo>
                    <a:lnTo>
                      <a:pt x="1847" y="1103"/>
                    </a:lnTo>
                    <a:lnTo>
                      <a:pt x="1822" y="1072"/>
                    </a:lnTo>
                    <a:lnTo>
                      <a:pt x="1796" y="1039"/>
                    </a:lnTo>
                    <a:lnTo>
                      <a:pt x="1772" y="1008"/>
                    </a:lnTo>
                    <a:lnTo>
                      <a:pt x="1748" y="977"/>
                    </a:lnTo>
                    <a:lnTo>
                      <a:pt x="1723" y="946"/>
                    </a:lnTo>
                    <a:lnTo>
                      <a:pt x="1699" y="918"/>
                    </a:lnTo>
                    <a:lnTo>
                      <a:pt x="1675" y="887"/>
                    </a:lnTo>
                    <a:lnTo>
                      <a:pt x="1649" y="858"/>
                    </a:lnTo>
                    <a:lnTo>
                      <a:pt x="1624" y="830"/>
                    </a:lnTo>
                    <a:lnTo>
                      <a:pt x="1600" y="801"/>
                    </a:lnTo>
                    <a:lnTo>
                      <a:pt x="1576" y="774"/>
                    </a:lnTo>
                    <a:lnTo>
                      <a:pt x="1551" y="746"/>
                    </a:lnTo>
                    <a:lnTo>
                      <a:pt x="1525" y="719"/>
                    </a:lnTo>
                    <a:lnTo>
                      <a:pt x="1501" y="695"/>
                    </a:lnTo>
                    <a:lnTo>
                      <a:pt x="1477" y="669"/>
                    </a:lnTo>
                    <a:lnTo>
                      <a:pt x="1452" y="644"/>
                    </a:lnTo>
                    <a:lnTo>
                      <a:pt x="1428" y="620"/>
                    </a:lnTo>
                    <a:lnTo>
                      <a:pt x="1404" y="596"/>
                    </a:lnTo>
                    <a:lnTo>
                      <a:pt x="1379" y="572"/>
                    </a:lnTo>
                    <a:lnTo>
                      <a:pt x="1353" y="549"/>
                    </a:lnTo>
                    <a:lnTo>
                      <a:pt x="1329" y="527"/>
                    </a:lnTo>
                    <a:lnTo>
                      <a:pt x="1305" y="505"/>
                    </a:lnTo>
                    <a:lnTo>
                      <a:pt x="1280" y="483"/>
                    </a:lnTo>
                    <a:lnTo>
                      <a:pt x="1256" y="463"/>
                    </a:lnTo>
                    <a:lnTo>
                      <a:pt x="1230" y="444"/>
                    </a:lnTo>
                    <a:lnTo>
                      <a:pt x="1206" y="424"/>
                    </a:lnTo>
                    <a:lnTo>
                      <a:pt x="1181" y="404"/>
                    </a:lnTo>
                    <a:lnTo>
                      <a:pt x="1157" y="386"/>
                    </a:lnTo>
                    <a:lnTo>
                      <a:pt x="1133" y="369"/>
                    </a:lnTo>
                    <a:lnTo>
                      <a:pt x="1108" y="351"/>
                    </a:lnTo>
                    <a:lnTo>
                      <a:pt x="1082" y="333"/>
                    </a:lnTo>
                    <a:lnTo>
                      <a:pt x="1058" y="318"/>
                    </a:lnTo>
                    <a:lnTo>
                      <a:pt x="1034" y="303"/>
                    </a:lnTo>
                    <a:lnTo>
                      <a:pt x="1009" y="287"/>
                    </a:lnTo>
                    <a:lnTo>
                      <a:pt x="985" y="272"/>
                    </a:lnTo>
                    <a:lnTo>
                      <a:pt x="961" y="258"/>
                    </a:lnTo>
                    <a:lnTo>
                      <a:pt x="935" y="243"/>
                    </a:lnTo>
                    <a:lnTo>
                      <a:pt x="910" y="230"/>
                    </a:lnTo>
                    <a:lnTo>
                      <a:pt x="886" y="219"/>
                    </a:lnTo>
                    <a:lnTo>
                      <a:pt x="862" y="205"/>
                    </a:lnTo>
                    <a:lnTo>
                      <a:pt x="837" y="194"/>
                    </a:lnTo>
                    <a:lnTo>
                      <a:pt x="813" y="181"/>
                    </a:lnTo>
                    <a:lnTo>
                      <a:pt x="787" y="170"/>
                    </a:lnTo>
                    <a:lnTo>
                      <a:pt x="763" y="161"/>
                    </a:lnTo>
                    <a:lnTo>
                      <a:pt x="738" y="150"/>
                    </a:lnTo>
                    <a:lnTo>
                      <a:pt x="714" y="142"/>
                    </a:lnTo>
                    <a:lnTo>
                      <a:pt x="690" y="131"/>
                    </a:lnTo>
                    <a:lnTo>
                      <a:pt x="664" y="122"/>
                    </a:lnTo>
                    <a:lnTo>
                      <a:pt x="639" y="115"/>
                    </a:lnTo>
                    <a:lnTo>
                      <a:pt x="615" y="106"/>
                    </a:lnTo>
                    <a:lnTo>
                      <a:pt x="591" y="97"/>
                    </a:lnTo>
                    <a:lnTo>
                      <a:pt x="566" y="91"/>
                    </a:lnTo>
                    <a:lnTo>
                      <a:pt x="542" y="84"/>
                    </a:lnTo>
                    <a:lnTo>
                      <a:pt x="516" y="78"/>
                    </a:lnTo>
                    <a:lnTo>
                      <a:pt x="492" y="71"/>
                    </a:lnTo>
                    <a:lnTo>
                      <a:pt x="467" y="67"/>
                    </a:lnTo>
                    <a:lnTo>
                      <a:pt x="443" y="60"/>
                    </a:lnTo>
                    <a:lnTo>
                      <a:pt x="419" y="56"/>
                    </a:lnTo>
                    <a:lnTo>
                      <a:pt x="394" y="51"/>
                    </a:lnTo>
                    <a:lnTo>
                      <a:pt x="368" y="47"/>
                    </a:lnTo>
                    <a:lnTo>
                      <a:pt x="344" y="42"/>
                    </a:lnTo>
                    <a:lnTo>
                      <a:pt x="320" y="38"/>
                    </a:lnTo>
                    <a:lnTo>
                      <a:pt x="295" y="33"/>
                    </a:lnTo>
                    <a:lnTo>
                      <a:pt x="271" y="31"/>
                    </a:lnTo>
                    <a:lnTo>
                      <a:pt x="247" y="29"/>
                    </a:lnTo>
                    <a:lnTo>
                      <a:pt x="221" y="25"/>
                    </a:lnTo>
                    <a:lnTo>
                      <a:pt x="196" y="22"/>
                    </a:lnTo>
                    <a:lnTo>
                      <a:pt x="172" y="20"/>
                    </a:lnTo>
                    <a:lnTo>
                      <a:pt x="148" y="18"/>
                    </a:lnTo>
                    <a:lnTo>
                      <a:pt x="123" y="18"/>
                    </a:lnTo>
                    <a:lnTo>
                      <a:pt x="97" y="16"/>
                    </a:lnTo>
                    <a:lnTo>
                      <a:pt x="73" y="16"/>
                    </a:lnTo>
                    <a:lnTo>
                      <a:pt x="49" y="16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000"/>
                </a:srgbClr>
              </a:solidFill>
              <a:ln w="9525" cap="flat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6" name="Freeform 500"/>
              <p:cNvSpPr>
                <a:spLocks noChangeArrowheads="1"/>
              </p:cNvSpPr>
              <p:nvPr/>
            </p:nvSpPr>
            <p:spPr bwMode="auto">
              <a:xfrm>
                <a:off x="919" y="1785"/>
                <a:ext cx="2698" cy="1970"/>
              </a:xfrm>
              <a:custGeom>
                <a:avLst/>
                <a:gdLst>
                  <a:gd name="T0" fmla="*/ 73 w 2462"/>
                  <a:gd name="T1" fmla="*/ 0 h 1971"/>
                  <a:gd name="T2" fmla="*/ 172 w 2462"/>
                  <a:gd name="T3" fmla="*/ 6 h 1971"/>
                  <a:gd name="T4" fmla="*/ 271 w 2462"/>
                  <a:gd name="T5" fmla="*/ 15 h 1971"/>
                  <a:gd name="T6" fmla="*/ 368 w 2462"/>
                  <a:gd name="T7" fmla="*/ 30 h 1971"/>
                  <a:gd name="T8" fmla="*/ 467 w 2462"/>
                  <a:gd name="T9" fmla="*/ 50 h 1971"/>
                  <a:gd name="T10" fmla="*/ 566 w 2462"/>
                  <a:gd name="T11" fmla="*/ 75 h 1971"/>
                  <a:gd name="T12" fmla="*/ 664 w 2462"/>
                  <a:gd name="T13" fmla="*/ 108 h 1971"/>
                  <a:gd name="T14" fmla="*/ 763 w 2462"/>
                  <a:gd name="T15" fmla="*/ 145 h 1971"/>
                  <a:gd name="T16" fmla="*/ 862 w 2462"/>
                  <a:gd name="T17" fmla="*/ 189 h 1971"/>
                  <a:gd name="T18" fmla="*/ 961 w 2462"/>
                  <a:gd name="T19" fmla="*/ 240 h 1971"/>
                  <a:gd name="T20" fmla="*/ 1058 w 2462"/>
                  <a:gd name="T21" fmla="*/ 300 h 1971"/>
                  <a:gd name="T22" fmla="*/ 1157 w 2462"/>
                  <a:gd name="T23" fmla="*/ 366 h 1971"/>
                  <a:gd name="T24" fmla="*/ 1256 w 2462"/>
                  <a:gd name="T25" fmla="*/ 441 h 1971"/>
                  <a:gd name="T26" fmla="*/ 1353 w 2462"/>
                  <a:gd name="T27" fmla="*/ 524 h 1971"/>
                  <a:gd name="T28" fmla="*/ 1452 w 2462"/>
                  <a:gd name="T29" fmla="*/ 615 h 1971"/>
                  <a:gd name="T30" fmla="*/ 1551 w 2462"/>
                  <a:gd name="T31" fmla="*/ 714 h 1971"/>
                  <a:gd name="T32" fmla="*/ 1649 w 2462"/>
                  <a:gd name="T33" fmla="*/ 822 h 1971"/>
                  <a:gd name="T34" fmla="*/ 1748 w 2462"/>
                  <a:gd name="T35" fmla="*/ 937 h 1971"/>
                  <a:gd name="T36" fmla="*/ 1847 w 2462"/>
                  <a:gd name="T37" fmla="*/ 1058 h 1971"/>
                  <a:gd name="T38" fmla="*/ 1944 w 2462"/>
                  <a:gd name="T39" fmla="*/ 1186 h 1971"/>
                  <a:gd name="T40" fmla="*/ 2043 w 2462"/>
                  <a:gd name="T41" fmla="*/ 1318 h 1971"/>
                  <a:gd name="T42" fmla="*/ 2142 w 2462"/>
                  <a:gd name="T43" fmla="*/ 1455 h 1971"/>
                  <a:gd name="T44" fmla="*/ 2241 w 2462"/>
                  <a:gd name="T45" fmla="*/ 1596 h 1971"/>
                  <a:gd name="T46" fmla="*/ 2338 w 2462"/>
                  <a:gd name="T47" fmla="*/ 1735 h 1971"/>
                  <a:gd name="T48" fmla="*/ 2437 w 2462"/>
                  <a:gd name="T49" fmla="*/ 1876 h 1971"/>
                  <a:gd name="T50" fmla="*/ 2413 w 2462"/>
                  <a:gd name="T51" fmla="*/ 1900 h 1971"/>
                  <a:gd name="T52" fmla="*/ 2314 w 2462"/>
                  <a:gd name="T53" fmla="*/ 1757 h 1971"/>
                  <a:gd name="T54" fmla="*/ 2215 w 2462"/>
                  <a:gd name="T55" fmla="*/ 1614 h 1971"/>
                  <a:gd name="T56" fmla="*/ 2118 w 2462"/>
                  <a:gd name="T57" fmla="*/ 1475 h 1971"/>
                  <a:gd name="T58" fmla="*/ 2019 w 2462"/>
                  <a:gd name="T59" fmla="*/ 1338 h 1971"/>
                  <a:gd name="T60" fmla="*/ 1920 w 2462"/>
                  <a:gd name="T61" fmla="*/ 1204 h 1971"/>
                  <a:gd name="T62" fmla="*/ 1822 w 2462"/>
                  <a:gd name="T63" fmla="*/ 1076 h 1971"/>
                  <a:gd name="T64" fmla="*/ 1723 w 2462"/>
                  <a:gd name="T65" fmla="*/ 957 h 1971"/>
                  <a:gd name="T66" fmla="*/ 1624 w 2462"/>
                  <a:gd name="T67" fmla="*/ 842 h 1971"/>
                  <a:gd name="T68" fmla="*/ 1525 w 2462"/>
                  <a:gd name="T69" fmla="*/ 736 h 1971"/>
                  <a:gd name="T70" fmla="*/ 1428 w 2462"/>
                  <a:gd name="T71" fmla="*/ 637 h 1971"/>
                  <a:gd name="T72" fmla="*/ 1329 w 2462"/>
                  <a:gd name="T73" fmla="*/ 546 h 1971"/>
                  <a:gd name="T74" fmla="*/ 1230 w 2462"/>
                  <a:gd name="T75" fmla="*/ 465 h 1971"/>
                  <a:gd name="T76" fmla="*/ 1133 w 2462"/>
                  <a:gd name="T77" fmla="*/ 392 h 1971"/>
                  <a:gd name="T78" fmla="*/ 1034 w 2462"/>
                  <a:gd name="T79" fmla="*/ 328 h 1971"/>
                  <a:gd name="T80" fmla="*/ 935 w 2462"/>
                  <a:gd name="T81" fmla="*/ 271 h 1971"/>
                  <a:gd name="T82" fmla="*/ 837 w 2462"/>
                  <a:gd name="T83" fmla="*/ 220 h 1971"/>
                  <a:gd name="T84" fmla="*/ 738 w 2462"/>
                  <a:gd name="T85" fmla="*/ 178 h 1971"/>
                  <a:gd name="T86" fmla="*/ 639 w 2462"/>
                  <a:gd name="T87" fmla="*/ 143 h 1971"/>
                  <a:gd name="T88" fmla="*/ 542 w 2462"/>
                  <a:gd name="T89" fmla="*/ 112 h 1971"/>
                  <a:gd name="T90" fmla="*/ 443 w 2462"/>
                  <a:gd name="T91" fmla="*/ 88 h 1971"/>
                  <a:gd name="T92" fmla="*/ 344 w 2462"/>
                  <a:gd name="T93" fmla="*/ 70 h 1971"/>
                  <a:gd name="T94" fmla="*/ 247 w 2462"/>
                  <a:gd name="T95" fmla="*/ 57 h 1971"/>
                  <a:gd name="T96" fmla="*/ 148 w 2462"/>
                  <a:gd name="T97" fmla="*/ 48 h 1971"/>
                  <a:gd name="T98" fmla="*/ 49 w 2462"/>
                  <a:gd name="T99" fmla="*/ 44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71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8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19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0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6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1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0"/>
                    </a:lnTo>
                    <a:lnTo>
                      <a:pt x="1305" y="480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6"/>
                    </a:lnTo>
                    <a:lnTo>
                      <a:pt x="1404" y="569"/>
                    </a:lnTo>
                    <a:lnTo>
                      <a:pt x="1428" y="591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3"/>
                    </a:lnTo>
                    <a:lnTo>
                      <a:pt x="1525" y="690"/>
                    </a:lnTo>
                    <a:lnTo>
                      <a:pt x="1551" y="714"/>
                    </a:lnTo>
                    <a:lnTo>
                      <a:pt x="1576" y="741"/>
                    </a:lnTo>
                    <a:lnTo>
                      <a:pt x="1600" y="767"/>
                    </a:lnTo>
                    <a:lnTo>
                      <a:pt x="1624" y="793"/>
                    </a:lnTo>
                    <a:lnTo>
                      <a:pt x="1649" y="822"/>
                    </a:lnTo>
                    <a:lnTo>
                      <a:pt x="1675" y="851"/>
                    </a:lnTo>
                    <a:lnTo>
                      <a:pt x="1699" y="879"/>
                    </a:lnTo>
                    <a:lnTo>
                      <a:pt x="1723" y="908"/>
                    </a:lnTo>
                    <a:lnTo>
                      <a:pt x="1748" y="937"/>
                    </a:lnTo>
                    <a:lnTo>
                      <a:pt x="1772" y="968"/>
                    </a:lnTo>
                    <a:lnTo>
                      <a:pt x="1796" y="996"/>
                    </a:lnTo>
                    <a:lnTo>
                      <a:pt x="1822" y="1027"/>
                    </a:lnTo>
                    <a:lnTo>
                      <a:pt x="1847" y="1058"/>
                    </a:lnTo>
                    <a:lnTo>
                      <a:pt x="1871" y="1089"/>
                    </a:lnTo>
                    <a:lnTo>
                      <a:pt x="1895" y="1122"/>
                    </a:lnTo>
                    <a:lnTo>
                      <a:pt x="1920" y="1155"/>
                    </a:lnTo>
                    <a:lnTo>
                      <a:pt x="1944" y="1186"/>
                    </a:lnTo>
                    <a:lnTo>
                      <a:pt x="1970" y="1219"/>
                    </a:lnTo>
                    <a:lnTo>
                      <a:pt x="1994" y="1252"/>
                    </a:lnTo>
                    <a:lnTo>
                      <a:pt x="2019" y="1285"/>
                    </a:lnTo>
                    <a:lnTo>
                      <a:pt x="2043" y="1318"/>
                    </a:lnTo>
                    <a:lnTo>
                      <a:pt x="2067" y="1354"/>
                    </a:lnTo>
                    <a:lnTo>
                      <a:pt x="2092" y="1387"/>
                    </a:lnTo>
                    <a:lnTo>
                      <a:pt x="2118" y="1422"/>
                    </a:lnTo>
                    <a:lnTo>
                      <a:pt x="2142" y="1455"/>
                    </a:lnTo>
                    <a:lnTo>
                      <a:pt x="2166" y="1490"/>
                    </a:lnTo>
                    <a:lnTo>
                      <a:pt x="2191" y="1526"/>
                    </a:lnTo>
                    <a:lnTo>
                      <a:pt x="2215" y="1561"/>
                    </a:lnTo>
                    <a:lnTo>
                      <a:pt x="2241" y="1596"/>
                    </a:lnTo>
                    <a:lnTo>
                      <a:pt x="2265" y="1631"/>
                    </a:lnTo>
                    <a:lnTo>
                      <a:pt x="2290" y="1665"/>
                    </a:lnTo>
                    <a:lnTo>
                      <a:pt x="2314" y="1700"/>
                    </a:lnTo>
                    <a:lnTo>
                      <a:pt x="2338" y="1735"/>
                    </a:lnTo>
                    <a:lnTo>
                      <a:pt x="2363" y="1770"/>
                    </a:lnTo>
                    <a:lnTo>
                      <a:pt x="2389" y="1806"/>
                    </a:lnTo>
                    <a:lnTo>
                      <a:pt x="2413" y="1841"/>
                    </a:lnTo>
                    <a:lnTo>
                      <a:pt x="2437" y="1876"/>
                    </a:lnTo>
                    <a:lnTo>
                      <a:pt x="2462" y="1911"/>
                    </a:lnTo>
                    <a:lnTo>
                      <a:pt x="2462" y="1971"/>
                    </a:lnTo>
                    <a:lnTo>
                      <a:pt x="2437" y="1936"/>
                    </a:lnTo>
                    <a:lnTo>
                      <a:pt x="2413" y="1900"/>
                    </a:lnTo>
                    <a:lnTo>
                      <a:pt x="2389" y="1863"/>
                    </a:lnTo>
                    <a:lnTo>
                      <a:pt x="2363" y="1828"/>
                    </a:lnTo>
                    <a:lnTo>
                      <a:pt x="2338" y="1792"/>
                    </a:lnTo>
                    <a:lnTo>
                      <a:pt x="2314" y="1757"/>
                    </a:lnTo>
                    <a:lnTo>
                      <a:pt x="2290" y="1722"/>
                    </a:lnTo>
                    <a:lnTo>
                      <a:pt x="2265" y="1687"/>
                    </a:lnTo>
                    <a:lnTo>
                      <a:pt x="2241" y="1651"/>
                    </a:lnTo>
                    <a:lnTo>
                      <a:pt x="2215" y="1614"/>
                    </a:lnTo>
                    <a:lnTo>
                      <a:pt x="2191" y="1579"/>
                    </a:lnTo>
                    <a:lnTo>
                      <a:pt x="2166" y="1545"/>
                    </a:lnTo>
                    <a:lnTo>
                      <a:pt x="2142" y="1510"/>
                    </a:lnTo>
                    <a:lnTo>
                      <a:pt x="2118" y="1475"/>
                    </a:lnTo>
                    <a:lnTo>
                      <a:pt x="2092" y="1440"/>
                    </a:lnTo>
                    <a:lnTo>
                      <a:pt x="2067" y="1404"/>
                    </a:lnTo>
                    <a:lnTo>
                      <a:pt x="2043" y="1371"/>
                    </a:lnTo>
                    <a:lnTo>
                      <a:pt x="2019" y="1338"/>
                    </a:lnTo>
                    <a:lnTo>
                      <a:pt x="1994" y="1303"/>
                    </a:lnTo>
                    <a:lnTo>
                      <a:pt x="1970" y="1270"/>
                    </a:lnTo>
                    <a:lnTo>
                      <a:pt x="1944" y="1237"/>
                    </a:lnTo>
                    <a:lnTo>
                      <a:pt x="1920" y="1204"/>
                    </a:lnTo>
                    <a:lnTo>
                      <a:pt x="1895" y="1173"/>
                    </a:lnTo>
                    <a:lnTo>
                      <a:pt x="1871" y="1140"/>
                    </a:lnTo>
                    <a:lnTo>
                      <a:pt x="1847" y="1109"/>
                    </a:lnTo>
                    <a:lnTo>
                      <a:pt x="1822" y="1076"/>
                    </a:lnTo>
                    <a:lnTo>
                      <a:pt x="1796" y="1045"/>
                    </a:lnTo>
                    <a:lnTo>
                      <a:pt x="1772" y="1016"/>
                    </a:lnTo>
                    <a:lnTo>
                      <a:pt x="1748" y="985"/>
                    </a:lnTo>
                    <a:lnTo>
                      <a:pt x="1723" y="957"/>
                    </a:lnTo>
                    <a:lnTo>
                      <a:pt x="1699" y="926"/>
                    </a:lnTo>
                    <a:lnTo>
                      <a:pt x="1675" y="897"/>
                    </a:lnTo>
                    <a:lnTo>
                      <a:pt x="1649" y="868"/>
                    </a:lnTo>
                    <a:lnTo>
                      <a:pt x="1624" y="842"/>
                    </a:lnTo>
                    <a:lnTo>
                      <a:pt x="1600" y="816"/>
                    </a:lnTo>
                    <a:lnTo>
                      <a:pt x="1576" y="787"/>
                    </a:lnTo>
                    <a:lnTo>
                      <a:pt x="1551" y="760"/>
                    </a:lnTo>
                    <a:lnTo>
                      <a:pt x="1525" y="736"/>
                    </a:lnTo>
                    <a:lnTo>
                      <a:pt x="1501" y="710"/>
                    </a:lnTo>
                    <a:lnTo>
                      <a:pt x="1477" y="685"/>
                    </a:lnTo>
                    <a:lnTo>
                      <a:pt x="1452" y="661"/>
                    </a:lnTo>
                    <a:lnTo>
                      <a:pt x="1428" y="637"/>
                    </a:lnTo>
                    <a:lnTo>
                      <a:pt x="1404" y="615"/>
                    </a:lnTo>
                    <a:lnTo>
                      <a:pt x="1379" y="591"/>
                    </a:lnTo>
                    <a:lnTo>
                      <a:pt x="1353" y="569"/>
                    </a:lnTo>
                    <a:lnTo>
                      <a:pt x="1329" y="546"/>
                    </a:lnTo>
                    <a:lnTo>
                      <a:pt x="1305" y="527"/>
                    </a:lnTo>
                    <a:lnTo>
                      <a:pt x="1280" y="505"/>
                    </a:lnTo>
                    <a:lnTo>
                      <a:pt x="1256" y="485"/>
                    </a:lnTo>
                    <a:lnTo>
                      <a:pt x="1230" y="465"/>
                    </a:lnTo>
                    <a:lnTo>
                      <a:pt x="1206" y="447"/>
                    </a:lnTo>
                    <a:lnTo>
                      <a:pt x="1181" y="427"/>
                    </a:lnTo>
                    <a:lnTo>
                      <a:pt x="1157" y="410"/>
                    </a:lnTo>
                    <a:lnTo>
                      <a:pt x="1133" y="392"/>
                    </a:lnTo>
                    <a:lnTo>
                      <a:pt x="1108" y="377"/>
                    </a:lnTo>
                    <a:lnTo>
                      <a:pt x="1082" y="359"/>
                    </a:lnTo>
                    <a:lnTo>
                      <a:pt x="1058" y="344"/>
                    </a:lnTo>
                    <a:lnTo>
                      <a:pt x="1034" y="328"/>
                    </a:lnTo>
                    <a:lnTo>
                      <a:pt x="1009" y="313"/>
                    </a:lnTo>
                    <a:lnTo>
                      <a:pt x="985" y="297"/>
                    </a:lnTo>
                    <a:lnTo>
                      <a:pt x="961" y="284"/>
                    </a:lnTo>
                    <a:lnTo>
                      <a:pt x="935" y="271"/>
                    </a:lnTo>
                    <a:lnTo>
                      <a:pt x="910" y="258"/>
                    </a:lnTo>
                    <a:lnTo>
                      <a:pt x="886" y="244"/>
                    </a:lnTo>
                    <a:lnTo>
                      <a:pt x="862" y="233"/>
                    </a:lnTo>
                    <a:lnTo>
                      <a:pt x="837" y="220"/>
                    </a:lnTo>
                    <a:lnTo>
                      <a:pt x="813" y="209"/>
                    </a:lnTo>
                    <a:lnTo>
                      <a:pt x="787" y="198"/>
                    </a:lnTo>
                    <a:lnTo>
                      <a:pt x="763" y="189"/>
                    </a:lnTo>
                    <a:lnTo>
                      <a:pt x="738" y="178"/>
                    </a:lnTo>
                    <a:lnTo>
                      <a:pt x="714" y="169"/>
                    </a:lnTo>
                    <a:lnTo>
                      <a:pt x="690" y="161"/>
                    </a:lnTo>
                    <a:lnTo>
                      <a:pt x="664" y="152"/>
                    </a:lnTo>
                    <a:lnTo>
                      <a:pt x="639" y="143"/>
                    </a:lnTo>
                    <a:lnTo>
                      <a:pt x="615" y="134"/>
                    </a:lnTo>
                    <a:lnTo>
                      <a:pt x="591" y="128"/>
                    </a:lnTo>
                    <a:lnTo>
                      <a:pt x="566" y="119"/>
                    </a:lnTo>
                    <a:lnTo>
                      <a:pt x="542" y="112"/>
                    </a:lnTo>
                    <a:lnTo>
                      <a:pt x="516" y="105"/>
                    </a:lnTo>
                    <a:lnTo>
                      <a:pt x="492" y="101"/>
                    </a:lnTo>
                    <a:lnTo>
                      <a:pt x="467" y="94"/>
                    </a:lnTo>
                    <a:lnTo>
                      <a:pt x="443" y="88"/>
                    </a:lnTo>
                    <a:lnTo>
                      <a:pt x="419" y="83"/>
                    </a:lnTo>
                    <a:lnTo>
                      <a:pt x="394" y="79"/>
                    </a:lnTo>
                    <a:lnTo>
                      <a:pt x="368" y="75"/>
                    </a:lnTo>
                    <a:lnTo>
                      <a:pt x="344" y="70"/>
                    </a:lnTo>
                    <a:lnTo>
                      <a:pt x="320" y="66"/>
                    </a:lnTo>
                    <a:lnTo>
                      <a:pt x="295" y="64"/>
                    </a:lnTo>
                    <a:lnTo>
                      <a:pt x="271" y="59"/>
                    </a:lnTo>
                    <a:lnTo>
                      <a:pt x="247" y="57"/>
                    </a:lnTo>
                    <a:lnTo>
                      <a:pt x="221" y="55"/>
                    </a:lnTo>
                    <a:lnTo>
                      <a:pt x="196" y="50"/>
                    </a:lnTo>
                    <a:lnTo>
                      <a:pt x="172" y="50"/>
                    </a:lnTo>
                    <a:lnTo>
                      <a:pt x="148" y="48"/>
                    </a:lnTo>
                    <a:lnTo>
                      <a:pt x="123" y="46"/>
                    </a:lnTo>
                    <a:lnTo>
                      <a:pt x="97" y="46"/>
                    </a:lnTo>
                    <a:lnTo>
                      <a:pt x="73" y="44"/>
                    </a:lnTo>
                    <a:lnTo>
                      <a:pt x="49" y="44"/>
                    </a:lnTo>
                    <a:lnTo>
                      <a:pt x="2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" name="Freeform 501"/>
              <p:cNvSpPr>
                <a:spLocks noChangeArrowheads="1"/>
              </p:cNvSpPr>
              <p:nvPr/>
            </p:nvSpPr>
            <p:spPr bwMode="auto">
              <a:xfrm>
                <a:off x="919" y="1478"/>
                <a:ext cx="1573" cy="718"/>
              </a:xfrm>
              <a:custGeom>
                <a:avLst/>
                <a:gdLst>
                  <a:gd name="T0" fmla="*/ 42 w 1436"/>
                  <a:gd name="T1" fmla="*/ 0 h 719"/>
                  <a:gd name="T2" fmla="*/ 101 w 1436"/>
                  <a:gd name="T3" fmla="*/ 2 h 719"/>
                  <a:gd name="T4" fmla="*/ 157 w 1436"/>
                  <a:gd name="T5" fmla="*/ 9 h 719"/>
                  <a:gd name="T6" fmla="*/ 214 w 1436"/>
                  <a:gd name="T7" fmla="*/ 18 h 719"/>
                  <a:gd name="T8" fmla="*/ 273 w 1436"/>
                  <a:gd name="T9" fmla="*/ 27 h 719"/>
                  <a:gd name="T10" fmla="*/ 329 w 1436"/>
                  <a:gd name="T11" fmla="*/ 40 h 719"/>
                  <a:gd name="T12" fmla="*/ 388 w 1436"/>
                  <a:gd name="T13" fmla="*/ 57 h 719"/>
                  <a:gd name="T14" fmla="*/ 445 w 1436"/>
                  <a:gd name="T15" fmla="*/ 75 h 719"/>
                  <a:gd name="T16" fmla="*/ 503 w 1436"/>
                  <a:gd name="T17" fmla="*/ 95 h 719"/>
                  <a:gd name="T18" fmla="*/ 560 w 1436"/>
                  <a:gd name="T19" fmla="*/ 117 h 719"/>
                  <a:gd name="T20" fmla="*/ 617 w 1436"/>
                  <a:gd name="T21" fmla="*/ 141 h 719"/>
                  <a:gd name="T22" fmla="*/ 675 w 1436"/>
                  <a:gd name="T23" fmla="*/ 168 h 719"/>
                  <a:gd name="T24" fmla="*/ 732 w 1436"/>
                  <a:gd name="T25" fmla="*/ 196 h 719"/>
                  <a:gd name="T26" fmla="*/ 790 w 1436"/>
                  <a:gd name="T27" fmla="*/ 227 h 719"/>
                  <a:gd name="T28" fmla="*/ 847 w 1436"/>
                  <a:gd name="T29" fmla="*/ 260 h 719"/>
                  <a:gd name="T30" fmla="*/ 904 w 1436"/>
                  <a:gd name="T31" fmla="*/ 296 h 719"/>
                  <a:gd name="T32" fmla="*/ 962 w 1436"/>
                  <a:gd name="T33" fmla="*/ 331 h 719"/>
                  <a:gd name="T34" fmla="*/ 1019 w 1436"/>
                  <a:gd name="T35" fmla="*/ 371 h 719"/>
                  <a:gd name="T36" fmla="*/ 1077 w 1436"/>
                  <a:gd name="T37" fmla="*/ 410 h 719"/>
                  <a:gd name="T38" fmla="*/ 1134 w 1436"/>
                  <a:gd name="T39" fmla="*/ 450 h 719"/>
                  <a:gd name="T40" fmla="*/ 1191 w 1436"/>
                  <a:gd name="T41" fmla="*/ 494 h 719"/>
                  <a:gd name="T42" fmla="*/ 1249 w 1436"/>
                  <a:gd name="T43" fmla="*/ 538 h 719"/>
                  <a:gd name="T44" fmla="*/ 1306 w 1436"/>
                  <a:gd name="T45" fmla="*/ 582 h 719"/>
                  <a:gd name="T46" fmla="*/ 1365 w 1436"/>
                  <a:gd name="T47" fmla="*/ 629 h 719"/>
                  <a:gd name="T48" fmla="*/ 1421 w 1436"/>
                  <a:gd name="T49" fmla="*/ 675 h 719"/>
                  <a:gd name="T50" fmla="*/ 1407 w 1436"/>
                  <a:gd name="T51" fmla="*/ 693 h 719"/>
                  <a:gd name="T52" fmla="*/ 1350 w 1436"/>
                  <a:gd name="T53" fmla="*/ 644 h 719"/>
                  <a:gd name="T54" fmla="*/ 1292 w 1436"/>
                  <a:gd name="T55" fmla="*/ 598 h 719"/>
                  <a:gd name="T56" fmla="*/ 1235 w 1436"/>
                  <a:gd name="T57" fmla="*/ 549 h 719"/>
                  <a:gd name="T58" fmla="*/ 1178 w 1436"/>
                  <a:gd name="T59" fmla="*/ 505 h 719"/>
                  <a:gd name="T60" fmla="*/ 1120 w 1436"/>
                  <a:gd name="T61" fmla="*/ 461 h 719"/>
                  <a:gd name="T62" fmla="*/ 1063 w 1436"/>
                  <a:gd name="T63" fmla="*/ 419 h 719"/>
                  <a:gd name="T64" fmla="*/ 1004 w 1436"/>
                  <a:gd name="T65" fmla="*/ 377 h 719"/>
                  <a:gd name="T66" fmla="*/ 948 w 1436"/>
                  <a:gd name="T67" fmla="*/ 340 h 719"/>
                  <a:gd name="T68" fmla="*/ 889 w 1436"/>
                  <a:gd name="T69" fmla="*/ 302 h 719"/>
                  <a:gd name="T70" fmla="*/ 832 w 1436"/>
                  <a:gd name="T71" fmla="*/ 267 h 719"/>
                  <a:gd name="T72" fmla="*/ 776 w 1436"/>
                  <a:gd name="T73" fmla="*/ 234 h 719"/>
                  <a:gd name="T74" fmla="*/ 717 w 1436"/>
                  <a:gd name="T75" fmla="*/ 201 h 719"/>
                  <a:gd name="T76" fmla="*/ 660 w 1436"/>
                  <a:gd name="T77" fmla="*/ 172 h 719"/>
                  <a:gd name="T78" fmla="*/ 602 w 1436"/>
                  <a:gd name="T79" fmla="*/ 146 h 719"/>
                  <a:gd name="T80" fmla="*/ 545 w 1436"/>
                  <a:gd name="T81" fmla="*/ 121 h 719"/>
                  <a:gd name="T82" fmla="*/ 488 w 1436"/>
                  <a:gd name="T83" fmla="*/ 99 h 719"/>
                  <a:gd name="T84" fmla="*/ 430 w 1436"/>
                  <a:gd name="T85" fmla="*/ 79 h 719"/>
                  <a:gd name="T86" fmla="*/ 373 w 1436"/>
                  <a:gd name="T87" fmla="*/ 62 h 719"/>
                  <a:gd name="T88" fmla="*/ 315 w 1436"/>
                  <a:gd name="T89" fmla="*/ 46 h 719"/>
                  <a:gd name="T90" fmla="*/ 258 w 1436"/>
                  <a:gd name="T91" fmla="*/ 33 h 719"/>
                  <a:gd name="T92" fmla="*/ 201 w 1436"/>
                  <a:gd name="T93" fmla="*/ 24 h 719"/>
                  <a:gd name="T94" fmla="*/ 143 w 1436"/>
                  <a:gd name="T95" fmla="*/ 16 h 719"/>
                  <a:gd name="T96" fmla="*/ 86 w 1436"/>
                  <a:gd name="T97" fmla="*/ 11 h 719"/>
                  <a:gd name="T98" fmla="*/ 28 w 1436"/>
                  <a:gd name="T99" fmla="*/ 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36" h="719">
                    <a:moveTo>
                      <a:pt x="0" y="0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1" y="2"/>
                    </a:lnTo>
                    <a:lnTo>
                      <a:pt x="115" y="4"/>
                    </a:lnTo>
                    <a:lnTo>
                      <a:pt x="128" y="4"/>
                    </a:lnTo>
                    <a:lnTo>
                      <a:pt x="143" y="7"/>
                    </a:lnTo>
                    <a:lnTo>
                      <a:pt x="157" y="9"/>
                    </a:lnTo>
                    <a:lnTo>
                      <a:pt x="172" y="11"/>
                    </a:lnTo>
                    <a:lnTo>
                      <a:pt x="187" y="13"/>
                    </a:lnTo>
                    <a:lnTo>
                      <a:pt x="201" y="16"/>
                    </a:lnTo>
                    <a:lnTo>
                      <a:pt x="214" y="18"/>
                    </a:lnTo>
                    <a:lnTo>
                      <a:pt x="229" y="20"/>
                    </a:lnTo>
                    <a:lnTo>
                      <a:pt x="243" y="22"/>
                    </a:lnTo>
                    <a:lnTo>
                      <a:pt x="258" y="24"/>
                    </a:lnTo>
                    <a:lnTo>
                      <a:pt x="273" y="27"/>
                    </a:lnTo>
                    <a:lnTo>
                      <a:pt x="287" y="31"/>
                    </a:lnTo>
                    <a:lnTo>
                      <a:pt x="302" y="33"/>
                    </a:lnTo>
                    <a:lnTo>
                      <a:pt x="315" y="38"/>
                    </a:lnTo>
                    <a:lnTo>
                      <a:pt x="329" y="40"/>
                    </a:lnTo>
                    <a:lnTo>
                      <a:pt x="344" y="44"/>
                    </a:lnTo>
                    <a:lnTo>
                      <a:pt x="359" y="49"/>
                    </a:lnTo>
                    <a:lnTo>
                      <a:pt x="373" y="53"/>
                    </a:lnTo>
                    <a:lnTo>
                      <a:pt x="388" y="57"/>
                    </a:lnTo>
                    <a:lnTo>
                      <a:pt x="403" y="60"/>
                    </a:lnTo>
                    <a:lnTo>
                      <a:pt x="415" y="64"/>
                    </a:lnTo>
                    <a:lnTo>
                      <a:pt x="430" y="71"/>
                    </a:lnTo>
                    <a:lnTo>
                      <a:pt x="445" y="75"/>
                    </a:lnTo>
                    <a:lnTo>
                      <a:pt x="459" y="79"/>
                    </a:lnTo>
                    <a:lnTo>
                      <a:pt x="474" y="84"/>
                    </a:lnTo>
                    <a:lnTo>
                      <a:pt x="488" y="88"/>
                    </a:lnTo>
                    <a:lnTo>
                      <a:pt x="503" y="95"/>
                    </a:lnTo>
                    <a:lnTo>
                      <a:pt x="516" y="99"/>
                    </a:lnTo>
                    <a:lnTo>
                      <a:pt x="531" y="106"/>
                    </a:lnTo>
                    <a:lnTo>
                      <a:pt x="545" y="110"/>
                    </a:lnTo>
                    <a:lnTo>
                      <a:pt x="560" y="117"/>
                    </a:lnTo>
                    <a:lnTo>
                      <a:pt x="574" y="124"/>
                    </a:lnTo>
                    <a:lnTo>
                      <a:pt x="589" y="128"/>
                    </a:lnTo>
                    <a:lnTo>
                      <a:pt x="602" y="135"/>
                    </a:lnTo>
                    <a:lnTo>
                      <a:pt x="617" y="141"/>
                    </a:lnTo>
                    <a:lnTo>
                      <a:pt x="631" y="148"/>
                    </a:lnTo>
                    <a:lnTo>
                      <a:pt x="646" y="154"/>
                    </a:lnTo>
                    <a:lnTo>
                      <a:pt x="660" y="161"/>
                    </a:lnTo>
                    <a:lnTo>
                      <a:pt x="675" y="168"/>
                    </a:lnTo>
                    <a:lnTo>
                      <a:pt x="690" y="174"/>
                    </a:lnTo>
                    <a:lnTo>
                      <a:pt x="704" y="183"/>
                    </a:lnTo>
                    <a:lnTo>
                      <a:pt x="717" y="190"/>
                    </a:lnTo>
                    <a:lnTo>
                      <a:pt x="732" y="196"/>
                    </a:lnTo>
                    <a:lnTo>
                      <a:pt x="746" y="205"/>
                    </a:lnTo>
                    <a:lnTo>
                      <a:pt x="761" y="212"/>
                    </a:lnTo>
                    <a:lnTo>
                      <a:pt x="776" y="221"/>
                    </a:lnTo>
                    <a:lnTo>
                      <a:pt x="790" y="227"/>
                    </a:lnTo>
                    <a:lnTo>
                      <a:pt x="803" y="236"/>
                    </a:lnTo>
                    <a:lnTo>
                      <a:pt x="818" y="245"/>
                    </a:lnTo>
                    <a:lnTo>
                      <a:pt x="832" y="251"/>
                    </a:lnTo>
                    <a:lnTo>
                      <a:pt x="847" y="260"/>
                    </a:lnTo>
                    <a:lnTo>
                      <a:pt x="862" y="269"/>
                    </a:lnTo>
                    <a:lnTo>
                      <a:pt x="876" y="278"/>
                    </a:lnTo>
                    <a:lnTo>
                      <a:pt x="889" y="287"/>
                    </a:lnTo>
                    <a:lnTo>
                      <a:pt x="904" y="296"/>
                    </a:lnTo>
                    <a:lnTo>
                      <a:pt x="918" y="304"/>
                    </a:lnTo>
                    <a:lnTo>
                      <a:pt x="933" y="313"/>
                    </a:lnTo>
                    <a:lnTo>
                      <a:pt x="948" y="322"/>
                    </a:lnTo>
                    <a:lnTo>
                      <a:pt x="962" y="331"/>
                    </a:lnTo>
                    <a:lnTo>
                      <a:pt x="977" y="342"/>
                    </a:lnTo>
                    <a:lnTo>
                      <a:pt x="991" y="351"/>
                    </a:lnTo>
                    <a:lnTo>
                      <a:pt x="1004" y="360"/>
                    </a:lnTo>
                    <a:lnTo>
                      <a:pt x="1019" y="371"/>
                    </a:lnTo>
                    <a:lnTo>
                      <a:pt x="1034" y="379"/>
                    </a:lnTo>
                    <a:lnTo>
                      <a:pt x="1048" y="390"/>
                    </a:lnTo>
                    <a:lnTo>
                      <a:pt x="1063" y="399"/>
                    </a:lnTo>
                    <a:lnTo>
                      <a:pt x="1077" y="410"/>
                    </a:lnTo>
                    <a:lnTo>
                      <a:pt x="1090" y="419"/>
                    </a:lnTo>
                    <a:lnTo>
                      <a:pt x="1105" y="430"/>
                    </a:lnTo>
                    <a:lnTo>
                      <a:pt x="1120" y="441"/>
                    </a:lnTo>
                    <a:lnTo>
                      <a:pt x="1134" y="450"/>
                    </a:lnTo>
                    <a:lnTo>
                      <a:pt x="1149" y="461"/>
                    </a:lnTo>
                    <a:lnTo>
                      <a:pt x="1163" y="472"/>
                    </a:lnTo>
                    <a:lnTo>
                      <a:pt x="1178" y="483"/>
                    </a:lnTo>
                    <a:lnTo>
                      <a:pt x="1191" y="494"/>
                    </a:lnTo>
                    <a:lnTo>
                      <a:pt x="1206" y="505"/>
                    </a:lnTo>
                    <a:lnTo>
                      <a:pt x="1220" y="514"/>
                    </a:lnTo>
                    <a:lnTo>
                      <a:pt x="1235" y="525"/>
                    </a:lnTo>
                    <a:lnTo>
                      <a:pt x="1249" y="538"/>
                    </a:lnTo>
                    <a:lnTo>
                      <a:pt x="1264" y="549"/>
                    </a:lnTo>
                    <a:lnTo>
                      <a:pt x="1279" y="560"/>
                    </a:lnTo>
                    <a:lnTo>
                      <a:pt x="1292" y="571"/>
                    </a:lnTo>
                    <a:lnTo>
                      <a:pt x="1306" y="582"/>
                    </a:lnTo>
                    <a:lnTo>
                      <a:pt x="1321" y="593"/>
                    </a:lnTo>
                    <a:lnTo>
                      <a:pt x="1335" y="604"/>
                    </a:lnTo>
                    <a:lnTo>
                      <a:pt x="1350" y="618"/>
                    </a:lnTo>
                    <a:lnTo>
                      <a:pt x="1365" y="629"/>
                    </a:lnTo>
                    <a:lnTo>
                      <a:pt x="1379" y="640"/>
                    </a:lnTo>
                    <a:lnTo>
                      <a:pt x="1392" y="651"/>
                    </a:lnTo>
                    <a:lnTo>
                      <a:pt x="1407" y="664"/>
                    </a:lnTo>
                    <a:lnTo>
                      <a:pt x="1421" y="675"/>
                    </a:lnTo>
                    <a:lnTo>
                      <a:pt x="1436" y="688"/>
                    </a:lnTo>
                    <a:lnTo>
                      <a:pt x="1436" y="719"/>
                    </a:lnTo>
                    <a:lnTo>
                      <a:pt x="1421" y="706"/>
                    </a:lnTo>
                    <a:lnTo>
                      <a:pt x="1407" y="693"/>
                    </a:lnTo>
                    <a:lnTo>
                      <a:pt x="1392" y="681"/>
                    </a:lnTo>
                    <a:lnTo>
                      <a:pt x="1379" y="668"/>
                    </a:lnTo>
                    <a:lnTo>
                      <a:pt x="1365" y="657"/>
                    </a:lnTo>
                    <a:lnTo>
                      <a:pt x="1350" y="644"/>
                    </a:lnTo>
                    <a:lnTo>
                      <a:pt x="1335" y="633"/>
                    </a:lnTo>
                    <a:lnTo>
                      <a:pt x="1321" y="620"/>
                    </a:lnTo>
                    <a:lnTo>
                      <a:pt x="1306" y="609"/>
                    </a:lnTo>
                    <a:lnTo>
                      <a:pt x="1292" y="598"/>
                    </a:lnTo>
                    <a:lnTo>
                      <a:pt x="1279" y="584"/>
                    </a:lnTo>
                    <a:lnTo>
                      <a:pt x="1264" y="573"/>
                    </a:lnTo>
                    <a:lnTo>
                      <a:pt x="1249" y="562"/>
                    </a:lnTo>
                    <a:lnTo>
                      <a:pt x="1235" y="549"/>
                    </a:lnTo>
                    <a:lnTo>
                      <a:pt x="1220" y="538"/>
                    </a:lnTo>
                    <a:lnTo>
                      <a:pt x="1206" y="527"/>
                    </a:lnTo>
                    <a:lnTo>
                      <a:pt x="1191" y="516"/>
                    </a:lnTo>
                    <a:lnTo>
                      <a:pt x="1178" y="505"/>
                    </a:lnTo>
                    <a:lnTo>
                      <a:pt x="1163" y="494"/>
                    </a:lnTo>
                    <a:lnTo>
                      <a:pt x="1149" y="483"/>
                    </a:lnTo>
                    <a:lnTo>
                      <a:pt x="1134" y="472"/>
                    </a:lnTo>
                    <a:lnTo>
                      <a:pt x="1120" y="461"/>
                    </a:lnTo>
                    <a:lnTo>
                      <a:pt x="1105" y="450"/>
                    </a:lnTo>
                    <a:lnTo>
                      <a:pt x="1090" y="439"/>
                    </a:lnTo>
                    <a:lnTo>
                      <a:pt x="1077" y="430"/>
                    </a:lnTo>
                    <a:lnTo>
                      <a:pt x="1063" y="419"/>
                    </a:lnTo>
                    <a:lnTo>
                      <a:pt x="1048" y="408"/>
                    </a:lnTo>
                    <a:lnTo>
                      <a:pt x="1034" y="399"/>
                    </a:lnTo>
                    <a:lnTo>
                      <a:pt x="1019" y="388"/>
                    </a:lnTo>
                    <a:lnTo>
                      <a:pt x="1004" y="377"/>
                    </a:lnTo>
                    <a:lnTo>
                      <a:pt x="991" y="368"/>
                    </a:lnTo>
                    <a:lnTo>
                      <a:pt x="977" y="357"/>
                    </a:lnTo>
                    <a:lnTo>
                      <a:pt x="962" y="349"/>
                    </a:lnTo>
                    <a:lnTo>
                      <a:pt x="948" y="340"/>
                    </a:lnTo>
                    <a:lnTo>
                      <a:pt x="933" y="329"/>
                    </a:lnTo>
                    <a:lnTo>
                      <a:pt x="918" y="320"/>
                    </a:lnTo>
                    <a:lnTo>
                      <a:pt x="904" y="311"/>
                    </a:lnTo>
                    <a:lnTo>
                      <a:pt x="889" y="302"/>
                    </a:lnTo>
                    <a:lnTo>
                      <a:pt x="876" y="293"/>
                    </a:lnTo>
                    <a:lnTo>
                      <a:pt x="862" y="285"/>
                    </a:lnTo>
                    <a:lnTo>
                      <a:pt x="847" y="276"/>
                    </a:lnTo>
                    <a:lnTo>
                      <a:pt x="832" y="267"/>
                    </a:lnTo>
                    <a:lnTo>
                      <a:pt x="818" y="258"/>
                    </a:lnTo>
                    <a:lnTo>
                      <a:pt x="803" y="249"/>
                    </a:lnTo>
                    <a:lnTo>
                      <a:pt x="790" y="240"/>
                    </a:lnTo>
                    <a:lnTo>
                      <a:pt x="776" y="234"/>
                    </a:lnTo>
                    <a:lnTo>
                      <a:pt x="761" y="225"/>
                    </a:lnTo>
                    <a:lnTo>
                      <a:pt x="746" y="216"/>
                    </a:lnTo>
                    <a:lnTo>
                      <a:pt x="732" y="210"/>
                    </a:lnTo>
                    <a:lnTo>
                      <a:pt x="717" y="201"/>
                    </a:lnTo>
                    <a:lnTo>
                      <a:pt x="704" y="194"/>
                    </a:lnTo>
                    <a:lnTo>
                      <a:pt x="690" y="188"/>
                    </a:lnTo>
                    <a:lnTo>
                      <a:pt x="675" y="179"/>
                    </a:lnTo>
                    <a:lnTo>
                      <a:pt x="660" y="172"/>
                    </a:lnTo>
                    <a:lnTo>
                      <a:pt x="646" y="165"/>
                    </a:lnTo>
                    <a:lnTo>
                      <a:pt x="631" y="159"/>
                    </a:lnTo>
                    <a:lnTo>
                      <a:pt x="617" y="152"/>
                    </a:lnTo>
                    <a:lnTo>
                      <a:pt x="602" y="146"/>
                    </a:lnTo>
                    <a:lnTo>
                      <a:pt x="589" y="139"/>
                    </a:lnTo>
                    <a:lnTo>
                      <a:pt x="574" y="132"/>
                    </a:lnTo>
                    <a:lnTo>
                      <a:pt x="560" y="128"/>
                    </a:lnTo>
                    <a:lnTo>
                      <a:pt x="545" y="121"/>
                    </a:lnTo>
                    <a:lnTo>
                      <a:pt x="531" y="115"/>
                    </a:lnTo>
                    <a:lnTo>
                      <a:pt x="516" y="110"/>
                    </a:lnTo>
                    <a:lnTo>
                      <a:pt x="503" y="104"/>
                    </a:lnTo>
                    <a:lnTo>
                      <a:pt x="488" y="99"/>
                    </a:lnTo>
                    <a:lnTo>
                      <a:pt x="474" y="93"/>
                    </a:lnTo>
                    <a:lnTo>
                      <a:pt x="459" y="88"/>
                    </a:lnTo>
                    <a:lnTo>
                      <a:pt x="445" y="84"/>
                    </a:lnTo>
                    <a:lnTo>
                      <a:pt x="430" y="79"/>
                    </a:lnTo>
                    <a:lnTo>
                      <a:pt x="415" y="75"/>
                    </a:lnTo>
                    <a:lnTo>
                      <a:pt x="403" y="71"/>
                    </a:lnTo>
                    <a:lnTo>
                      <a:pt x="388" y="66"/>
                    </a:lnTo>
                    <a:lnTo>
                      <a:pt x="373" y="62"/>
                    </a:lnTo>
                    <a:lnTo>
                      <a:pt x="359" y="57"/>
                    </a:lnTo>
                    <a:lnTo>
                      <a:pt x="344" y="53"/>
                    </a:lnTo>
                    <a:lnTo>
                      <a:pt x="329" y="51"/>
                    </a:lnTo>
                    <a:lnTo>
                      <a:pt x="315" y="46"/>
                    </a:lnTo>
                    <a:lnTo>
                      <a:pt x="302" y="42"/>
                    </a:lnTo>
                    <a:lnTo>
                      <a:pt x="287" y="40"/>
                    </a:lnTo>
                    <a:lnTo>
                      <a:pt x="273" y="38"/>
                    </a:lnTo>
                    <a:lnTo>
                      <a:pt x="258" y="33"/>
                    </a:lnTo>
                    <a:lnTo>
                      <a:pt x="243" y="31"/>
                    </a:lnTo>
                    <a:lnTo>
                      <a:pt x="229" y="29"/>
                    </a:lnTo>
                    <a:lnTo>
                      <a:pt x="214" y="27"/>
                    </a:lnTo>
                    <a:lnTo>
                      <a:pt x="201" y="24"/>
                    </a:lnTo>
                    <a:lnTo>
                      <a:pt x="187" y="22"/>
                    </a:lnTo>
                    <a:lnTo>
                      <a:pt x="172" y="20"/>
                    </a:lnTo>
                    <a:lnTo>
                      <a:pt x="157" y="18"/>
                    </a:lnTo>
                    <a:lnTo>
                      <a:pt x="143" y="16"/>
                    </a:lnTo>
                    <a:lnTo>
                      <a:pt x="128" y="16"/>
                    </a:lnTo>
                    <a:lnTo>
                      <a:pt x="115" y="13"/>
                    </a:lnTo>
                    <a:lnTo>
                      <a:pt x="101" y="11"/>
                    </a:lnTo>
                    <a:lnTo>
                      <a:pt x="86" y="11"/>
                    </a:lnTo>
                    <a:lnTo>
                      <a:pt x="72" y="11"/>
                    </a:lnTo>
                    <a:lnTo>
                      <a:pt x="57" y="9"/>
                    </a:lnTo>
                    <a:lnTo>
                      <a:pt x="42" y="9"/>
                    </a:lnTo>
                    <a:lnTo>
                      <a:pt x="28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" name="Line 502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9" name="Line 503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0" name="Line 504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1" name="Line 505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2" name="Line 506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3" name="Line 507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4" name="Line 508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5" name="Line 509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6" name="Line 510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7" name="Line 511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" name="Line 512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" name="Line 513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" name="Line 514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Line 515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Line 516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Line 517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Line 518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Line 519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Line 520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Line 521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Freeform 522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" name="Freeform 523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0" name="Freeform 524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1" name="Freeform 525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2" name="Freeform 526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3" name="Freeform 527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4" name="Freeform 528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5" name="Freeform 529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6" name="Freeform 530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7" name="Line 531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Line 532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Line 533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Line 534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Line 535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Line 536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3" name="Line 537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4" name="Line 538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5" name="Line 539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6" name="Line 540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7" name="Line 541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8" name="Line 542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9" name="Line 543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0" name="Line 544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1" name="Freeform 545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2" name="Freeform 546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3" name="Freeform 547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4" name="Line 548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5" name="Line 549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6" name="Line 550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7" name="Line 551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8" name="Line 552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9" name="Line 553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0" name="Line 554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1" name="Freeform 555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2" name="Line 556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3" name="Line 557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4" name="Line 558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5" name="Line 559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7" name="Freeform 561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8" name="Freeform 562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3" name="Freeform 567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8" name="Freeform 572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1" name="Line 575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2" name="Freeform 576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3" name="Line 577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4" name="Line 578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5" name="Line 579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6" name="Line 580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7" name="Freeform 581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8" name="Line 582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9" name="Line 583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0" name="Line 584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1" name="Freeform 585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2" name="Line 586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3" name="Line 587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4" name="Line 588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5" name="Freeform 589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6" name="Line 590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7" name="Line 591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" name="Line 594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1" name="Line 595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2" name="Freeform 596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3" name="Line 597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4" name="Line 598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5" name="Line 599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6" name="Freeform 600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8" name="Line 602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9" name="Line 603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" name="Line 604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1" name="Line 605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22" name="Group 606"/>
            <p:cNvGrpSpPr>
              <a:grpSpLocks/>
            </p:cNvGrpSpPr>
            <p:nvPr/>
          </p:nvGrpSpPr>
          <p:grpSpPr bwMode="auto">
            <a:xfrm>
              <a:off x="710" y="1150"/>
              <a:ext cx="2907" cy="2816"/>
              <a:chOff x="710" y="1150"/>
              <a:chExt cx="2907" cy="2816"/>
            </a:xfrm>
          </p:grpSpPr>
          <p:sp>
            <p:nvSpPr>
              <p:cNvPr id="9823" name="Line 607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4" name="Freeform 608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5" name="Line 609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6" name="Line 610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7" name="Line 611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8" name="Freeform 612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9" name="Line 613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" name="Freeform 615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Line 616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" name="Line 617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" name="Line 618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" name="Line 619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" name="Freeform 620"/>
              <p:cNvSpPr>
                <a:spLocks noChangeArrowheads="1"/>
              </p:cNvSpPr>
              <p:nvPr/>
            </p:nvSpPr>
            <p:spPr bwMode="auto">
              <a:xfrm>
                <a:off x="919" y="1703"/>
                <a:ext cx="39" cy="0"/>
              </a:xfrm>
              <a:custGeom>
                <a:avLst/>
                <a:gdLst>
                  <a:gd name="T0" fmla="*/ 0 w 36"/>
                  <a:gd name="T1" fmla="*/ 24 w 36"/>
                  <a:gd name="T2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" name="Line 621"/>
              <p:cNvSpPr>
                <a:spLocks noChangeShapeType="1"/>
              </p:cNvSpPr>
              <p:nvPr/>
            </p:nvSpPr>
            <p:spPr bwMode="auto">
              <a:xfrm>
                <a:off x="999" y="170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" name="Freeform 622"/>
              <p:cNvSpPr>
                <a:spLocks noChangeArrowheads="1"/>
              </p:cNvSpPr>
              <p:nvPr/>
            </p:nvSpPr>
            <p:spPr bwMode="auto">
              <a:xfrm>
                <a:off x="999" y="1703"/>
                <a:ext cx="40" cy="1"/>
              </a:xfrm>
              <a:custGeom>
                <a:avLst/>
                <a:gdLst>
                  <a:gd name="T0" fmla="*/ 0 w 37"/>
                  <a:gd name="T1" fmla="*/ 0 h 2"/>
                  <a:gd name="T2" fmla="*/ 24 w 37"/>
                  <a:gd name="T3" fmla="*/ 2 h 2"/>
                  <a:gd name="T4" fmla="*/ 37 w 3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24" y="2"/>
                    </a:lnTo>
                    <a:lnTo>
                      <a:pt x="37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" name="Line 623"/>
              <p:cNvSpPr>
                <a:spLocks noChangeShapeType="1"/>
              </p:cNvSpPr>
              <p:nvPr/>
            </p:nvSpPr>
            <p:spPr bwMode="auto">
              <a:xfrm>
                <a:off x="1079" y="1707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" name="Freeform 624"/>
              <p:cNvSpPr>
                <a:spLocks noChangeArrowheads="1"/>
              </p:cNvSpPr>
              <p:nvPr/>
            </p:nvSpPr>
            <p:spPr bwMode="auto">
              <a:xfrm>
                <a:off x="1082" y="1707"/>
                <a:ext cx="37" cy="2"/>
              </a:xfrm>
              <a:custGeom>
                <a:avLst/>
                <a:gdLst>
                  <a:gd name="T0" fmla="*/ 0 w 35"/>
                  <a:gd name="T1" fmla="*/ 0 h 3"/>
                  <a:gd name="T2" fmla="*/ 24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0" y="0"/>
                    </a:moveTo>
                    <a:lnTo>
                      <a:pt x="24" y="3"/>
                    </a:lnTo>
                    <a:lnTo>
                      <a:pt x="35" y="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" name="Line 625"/>
              <p:cNvSpPr>
                <a:spLocks noChangeShapeType="1"/>
              </p:cNvSpPr>
              <p:nvPr/>
            </p:nvSpPr>
            <p:spPr bwMode="auto">
              <a:xfrm>
                <a:off x="1162" y="171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" name="Freeform 626"/>
              <p:cNvSpPr>
                <a:spLocks noChangeArrowheads="1"/>
              </p:cNvSpPr>
              <p:nvPr/>
            </p:nvSpPr>
            <p:spPr bwMode="auto">
              <a:xfrm>
                <a:off x="1162" y="1714"/>
                <a:ext cx="38" cy="3"/>
              </a:xfrm>
              <a:custGeom>
                <a:avLst/>
                <a:gdLst>
                  <a:gd name="T0" fmla="*/ 0 w 35"/>
                  <a:gd name="T1" fmla="*/ 0 h 4"/>
                  <a:gd name="T2" fmla="*/ 26 w 35"/>
                  <a:gd name="T3" fmla="*/ 2 h 4"/>
                  <a:gd name="T4" fmla="*/ 35 w 3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26" y="2"/>
                    </a:lnTo>
                    <a:lnTo>
                      <a:pt x="35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" name="Line 627"/>
              <p:cNvSpPr>
                <a:spLocks noChangeShapeType="1"/>
              </p:cNvSpPr>
              <p:nvPr/>
            </p:nvSpPr>
            <p:spPr bwMode="auto">
              <a:xfrm>
                <a:off x="1242" y="172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" name="Freeform 628"/>
              <p:cNvSpPr>
                <a:spLocks noChangeArrowheads="1"/>
              </p:cNvSpPr>
              <p:nvPr/>
            </p:nvSpPr>
            <p:spPr bwMode="auto">
              <a:xfrm>
                <a:off x="1243" y="1723"/>
                <a:ext cx="36" cy="3"/>
              </a:xfrm>
              <a:custGeom>
                <a:avLst/>
                <a:gdLst>
                  <a:gd name="T0" fmla="*/ 0 w 34"/>
                  <a:gd name="T1" fmla="*/ 0 h 4"/>
                  <a:gd name="T2" fmla="*/ 25 w 34"/>
                  <a:gd name="T3" fmla="*/ 4 h 4"/>
                  <a:gd name="T4" fmla="*/ 34 w 3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">
                    <a:moveTo>
                      <a:pt x="0" y="0"/>
                    </a:moveTo>
                    <a:lnTo>
                      <a:pt x="25" y="4"/>
                    </a:lnTo>
                    <a:lnTo>
                      <a:pt x="34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1322" y="173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" name="Freeform 630"/>
              <p:cNvSpPr>
                <a:spLocks noChangeArrowheads="1"/>
              </p:cNvSpPr>
              <p:nvPr/>
            </p:nvSpPr>
            <p:spPr bwMode="auto">
              <a:xfrm>
                <a:off x="1323" y="1734"/>
                <a:ext cx="37" cy="6"/>
              </a:xfrm>
              <a:custGeom>
                <a:avLst/>
                <a:gdLst>
                  <a:gd name="T0" fmla="*/ 0 w 35"/>
                  <a:gd name="T1" fmla="*/ 0 h 7"/>
                  <a:gd name="T2" fmla="*/ 26 w 35"/>
                  <a:gd name="T3" fmla="*/ 4 h 7"/>
                  <a:gd name="T4" fmla="*/ 35 w 3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0" y="0"/>
                    </a:moveTo>
                    <a:lnTo>
                      <a:pt x="26" y="4"/>
                    </a:lnTo>
                    <a:lnTo>
                      <a:pt x="3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7" name="Line 631"/>
              <p:cNvSpPr>
                <a:spLocks noChangeShapeType="1"/>
              </p:cNvSpPr>
              <p:nvPr/>
            </p:nvSpPr>
            <p:spPr bwMode="auto">
              <a:xfrm>
                <a:off x="1402" y="1747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" name="Freeform 632"/>
              <p:cNvSpPr>
                <a:spLocks noChangeArrowheads="1"/>
              </p:cNvSpPr>
              <p:nvPr/>
            </p:nvSpPr>
            <p:spPr bwMode="auto">
              <a:xfrm>
                <a:off x="1405" y="1749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4 w 33"/>
                  <a:gd name="T3" fmla="*/ 5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4" y="5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9" name="Line 633"/>
              <p:cNvSpPr>
                <a:spLocks noChangeShapeType="1"/>
              </p:cNvSpPr>
              <p:nvPr/>
            </p:nvSpPr>
            <p:spPr bwMode="auto">
              <a:xfrm>
                <a:off x="1479" y="1765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" name="Freeform 634"/>
              <p:cNvSpPr>
                <a:spLocks noChangeArrowheads="1"/>
              </p:cNvSpPr>
              <p:nvPr/>
            </p:nvSpPr>
            <p:spPr bwMode="auto">
              <a:xfrm>
                <a:off x="1485" y="1767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6 w 33"/>
                  <a:gd name="T3" fmla="*/ 7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6" y="7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" name="Line 635"/>
              <p:cNvSpPr>
                <a:spLocks noChangeShapeType="1"/>
              </p:cNvSpPr>
              <p:nvPr/>
            </p:nvSpPr>
            <p:spPr bwMode="auto">
              <a:xfrm>
                <a:off x="1560" y="1785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" name="Freeform 636"/>
              <p:cNvSpPr>
                <a:spLocks noChangeArrowheads="1"/>
              </p:cNvSpPr>
              <p:nvPr/>
            </p:nvSpPr>
            <p:spPr bwMode="auto">
              <a:xfrm>
                <a:off x="1567" y="1787"/>
                <a:ext cx="31" cy="8"/>
              </a:xfrm>
              <a:custGeom>
                <a:avLst/>
                <a:gdLst>
                  <a:gd name="T0" fmla="*/ 0 w 29"/>
                  <a:gd name="T1" fmla="*/ 0 h 9"/>
                  <a:gd name="T2" fmla="*/ 24 w 29"/>
                  <a:gd name="T3" fmla="*/ 6 h 9"/>
                  <a:gd name="T4" fmla="*/ 29 w 2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24" y="6"/>
                    </a:lnTo>
                    <a:lnTo>
                      <a:pt x="29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3" name="Line 637"/>
              <p:cNvSpPr>
                <a:spLocks noChangeShapeType="1"/>
              </p:cNvSpPr>
              <p:nvPr/>
            </p:nvSpPr>
            <p:spPr bwMode="auto">
              <a:xfrm>
                <a:off x="1639" y="1807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" name="Freeform 638"/>
              <p:cNvSpPr>
                <a:spLocks noChangeArrowheads="1"/>
              </p:cNvSpPr>
              <p:nvPr/>
            </p:nvSpPr>
            <p:spPr bwMode="auto">
              <a:xfrm>
                <a:off x="1647" y="1811"/>
                <a:ext cx="28" cy="8"/>
              </a:xfrm>
              <a:custGeom>
                <a:avLst/>
                <a:gdLst>
                  <a:gd name="T0" fmla="*/ 0 w 27"/>
                  <a:gd name="T1" fmla="*/ 0 h 9"/>
                  <a:gd name="T2" fmla="*/ 26 w 27"/>
                  <a:gd name="T3" fmla="*/ 9 h 9"/>
                  <a:gd name="T4" fmla="*/ 27 w 2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9">
                    <a:moveTo>
                      <a:pt x="0" y="0"/>
                    </a:moveTo>
                    <a:lnTo>
                      <a:pt x="26" y="9"/>
                    </a:lnTo>
                    <a:lnTo>
                      <a:pt x="2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5" name="Freeform 639"/>
              <p:cNvSpPr>
                <a:spLocks noChangeArrowheads="1"/>
              </p:cNvSpPr>
              <p:nvPr/>
            </p:nvSpPr>
            <p:spPr bwMode="auto">
              <a:xfrm>
                <a:off x="1716" y="1833"/>
                <a:ext cx="38" cy="12"/>
              </a:xfrm>
              <a:custGeom>
                <a:avLst/>
                <a:gdLst>
                  <a:gd name="T0" fmla="*/ 0 w 36"/>
                  <a:gd name="T1" fmla="*/ 0 h 13"/>
                  <a:gd name="T2" fmla="*/ 11 w 36"/>
                  <a:gd name="T3" fmla="*/ 5 h 13"/>
                  <a:gd name="T4" fmla="*/ 36 w 3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3">
                    <a:moveTo>
                      <a:pt x="0" y="0"/>
                    </a:moveTo>
                    <a:lnTo>
                      <a:pt x="11" y="5"/>
                    </a:lnTo>
                    <a:lnTo>
                      <a:pt x="36" y="1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6" name="Freeform 640"/>
              <p:cNvSpPr>
                <a:spLocks noChangeArrowheads="1"/>
              </p:cNvSpPr>
              <p:nvPr/>
            </p:nvSpPr>
            <p:spPr bwMode="auto">
              <a:xfrm>
                <a:off x="1793" y="1862"/>
                <a:ext cx="38" cy="14"/>
              </a:xfrm>
              <a:custGeom>
                <a:avLst/>
                <a:gdLst>
                  <a:gd name="T0" fmla="*/ 0 w 35"/>
                  <a:gd name="T1" fmla="*/ 0 h 15"/>
                  <a:gd name="T2" fmla="*/ 16 w 35"/>
                  <a:gd name="T3" fmla="*/ 6 h 15"/>
                  <a:gd name="T4" fmla="*/ 35 w 3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0"/>
                    </a:moveTo>
                    <a:lnTo>
                      <a:pt x="16" y="6"/>
                    </a:lnTo>
                    <a:lnTo>
                      <a:pt x="35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7" name="Freeform 641"/>
              <p:cNvSpPr>
                <a:spLocks noChangeArrowheads="1"/>
              </p:cNvSpPr>
              <p:nvPr/>
            </p:nvSpPr>
            <p:spPr bwMode="auto">
              <a:xfrm>
                <a:off x="1870" y="1895"/>
                <a:ext cx="37" cy="17"/>
              </a:xfrm>
              <a:custGeom>
                <a:avLst/>
                <a:gdLst>
                  <a:gd name="T0" fmla="*/ 0 w 35"/>
                  <a:gd name="T1" fmla="*/ 0 h 18"/>
                  <a:gd name="T2" fmla="*/ 19 w 35"/>
                  <a:gd name="T3" fmla="*/ 9 h 18"/>
                  <a:gd name="T4" fmla="*/ 35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0"/>
                    </a:moveTo>
                    <a:lnTo>
                      <a:pt x="19" y="9"/>
                    </a:lnTo>
                    <a:lnTo>
                      <a:pt x="35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Freeform 642"/>
              <p:cNvSpPr>
                <a:spLocks noChangeArrowheads="1"/>
              </p:cNvSpPr>
              <p:nvPr/>
            </p:nvSpPr>
            <p:spPr bwMode="auto">
              <a:xfrm>
                <a:off x="1945" y="1930"/>
                <a:ext cx="36" cy="17"/>
              </a:xfrm>
              <a:custGeom>
                <a:avLst/>
                <a:gdLst>
                  <a:gd name="T0" fmla="*/ 0 w 34"/>
                  <a:gd name="T1" fmla="*/ 0 h 18"/>
                  <a:gd name="T2" fmla="*/ 25 w 34"/>
                  <a:gd name="T3" fmla="*/ 13 h 18"/>
                  <a:gd name="T4" fmla="*/ 34 w 3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8">
                    <a:moveTo>
                      <a:pt x="0" y="0"/>
                    </a:moveTo>
                    <a:lnTo>
                      <a:pt x="25" y="13"/>
                    </a:lnTo>
                    <a:lnTo>
                      <a:pt x="34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2020" y="1968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" name="Freeform 644"/>
              <p:cNvSpPr>
                <a:spLocks noChangeArrowheads="1"/>
              </p:cNvSpPr>
              <p:nvPr/>
            </p:nvSpPr>
            <p:spPr bwMode="auto">
              <a:xfrm>
                <a:off x="2025" y="1972"/>
                <a:ext cx="30" cy="17"/>
              </a:xfrm>
              <a:custGeom>
                <a:avLst/>
                <a:gdLst>
                  <a:gd name="T0" fmla="*/ 0 w 28"/>
                  <a:gd name="T1" fmla="*/ 0 h 18"/>
                  <a:gd name="T2" fmla="*/ 25 w 28"/>
                  <a:gd name="T3" fmla="*/ 15 h 18"/>
                  <a:gd name="T4" fmla="*/ 28 w 28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lnTo>
                      <a:pt x="25" y="15"/>
                    </a:lnTo>
                    <a:lnTo>
                      <a:pt x="28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1" name="Freeform 645"/>
              <p:cNvSpPr>
                <a:spLocks noChangeArrowheads="1"/>
              </p:cNvSpPr>
              <p:nvPr/>
            </p:nvSpPr>
            <p:spPr bwMode="auto">
              <a:xfrm>
                <a:off x="2094" y="2010"/>
                <a:ext cx="34" cy="21"/>
              </a:xfrm>
              <a:custGeom>
                <a:avLst/>
                <a:gdLst>
                  <a:gd name="T0" fmla="*/ 0 w 32"/>
                  <a:gd name="T1" fmla="*/ 0 h 22"/>
                  <a:gd name="T2" fmla="*/ 11 w 32"/>
                  <a:gd name="T3" fmla="*/ 8 h 22"/>
                  <a:gd name="T4" fmla="*/ 32 w 3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0" y="0"/>
                    </a:moveTo>
                    <a:lnTo>
                      <a:pt x="11" y="8"/>
                    </a:lnTo>
                    <a:lnTo>
                      <a:pt x="32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2" name="Freeform 646"/>
              <p:cNvSpPr>
                <a:spLocks noChangeArrowheads="1"/>
              </p:cNvSpPr>
              <p:nvPr/>
            </p:nvSpPr>
            <p:spPr bwMode="auto">
              <a:xfrm>
                <a:off x="2165" y="2054"/>
                <a:ext cx="34" cy="23"/>
              </a:xfrm>
              <a:custGeom>
                <a:avLst/>
                <a:gdLst>
                  <a:gd name="T0" fmla="*/ 0 w 32"/>
                  <a:gd name="T1" fmla="*/ 0 h 24"/>
                  <a:gd name="T2" fmla="*/ 21 w 32"/>
                  <a:gd name="T3" fmla="*/ 15 h 24"/>
                  <a:gd name="T4" fmla="*/ 32 w 32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21" y="15"/>
                    </a:lnTo>
                    <a:lnTo>
                      <a:pt x="32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3" name="Line 647"/>
              <p:cNvSpPr>
                <a:spLocks noChangeShapeType="1"/>
              </p:cNvSpPr>
              <p:nvPr/>
            </p:nvSpPr>
            <p:spPr bwMode="auto">
              <a:xfrm>
                <a:off x="2236" y="2102"/>
                <a:ext cx="4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" name="Freeform 648"/>
              <p:cNvSpPr>
                <a:spLocks noChangeArrowheads="1"/>
              </p:cNvSpPr>
              <p:nvPr/>
            </p:nvSpPr>
            <p:spPr bwMode="auto">
              <a:xfrm>
                <a:off x="2241" y="2107"/>
                <a:ext cx="28" cy="18"/>
              </a:xfrm>
              <a:custGeom>
                <a:avLst/>
                <a:gdLst>
                  <a:gd name="T0" fmla="*/ 0 w 27"/>
                  <a:gd name="T1" fmla="*/ 0 h 19"/>
                  <a:gd name="T2" fmla="*/ 24 w 27"/>
                  <a:gd name="T3" fmla="*/ 17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4" y="17"/>
                    </a:lnTo>
                    <a:lnTo>
                      <a:pt x="27" y="1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5" name="Freeform 649"/>
              <p:cNvSpPr>
                <a:spLocks noChangeArrowheads="1"/>
              </p:cNvSpPr>
              <p:nvPr/>
            </p:nvSpPr>
            <p:spPr bwMode="auto">
              <a:xfrm>
                <a:off x="2307" y="2153"/>
                <a:ext cx="33" cy="23"/>
              </a:xfrm>
              <a:custGeom>
                <a:avLst/>
                <a:gdLst>
                  <a:gd name="T0" fmla="*/ 0 w 31"/>
                  <a:gd name="T1" fmla="*/ 0 h 24"/>
                  <a:gd name="T2" fmla="*/ 14 w 31"/>
                  <a:gd name="T3" fmla="*/ 11 h 24"/>
                  <a:gd name="T4" fmla="*/ 31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14" y="11"/>
                    </a:lnTo>
                    <a:lnTo>
                      <a:pt x="31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6" name="Line 650"/>
              <p:cNvSpPr>
                <a:spLocks noChangeShapeType="1"/>
              </p:cNvSpPr>
              <p:nvPr/>
            </p:nvSpPr>
            <p:spPr bwMode="auto">
              <a:xfrm>
                <a:off x="2374" y="2206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Freeform 651"/>
              <p:cNvSpPr>
                <a:spLocks noChangeArrowheads="1"/>
              </p:cNvSpPr>
              <p:nvPr/>
            </p:nvSpPr>
            <p:spPr bwMode="auto">
              <a:xfrm>
                <a:off x="2376" y="2206"/>
                <a:ext cx="31" cy="25"/>
              </a:xfrm>
              <a:custGeom>
                <a:avLst/>
                <a:gdLst>
                  <a:gd name="T0" fmla="*/ 0 w 29"/>
                  <a:gd name="T1" fmla="*/ 0 h 26"/>
                  <a:gd name="T2" fmla="*/ 24 w 29"/>
                  <a:gd name="T3" fmla="*/ 22 h 26"/>
                  <a:gd name="T4" fmla="*/ 29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24" y="22"/>
                    </a:lnTo>
                    <a:lnTo>
                      <a:pt x="29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8" name="Freeform 652"/>
              <p:cNvSpPr>
                <a:spLocks noChangeArrowheads="1"/>
              </p:cNvSpPr>
              <p:nvPr/>
            </p:nvSpPr>
            <p:spPr bwMode="auto">
              <a:xfrm>
                <a:off x="2442" y="2261"/>
                <a:ext cx="33" cy="25"/>
              </a:xfrm>
              <a:custGeom>
                <a:avLst/>
                <a:gdLst>
                  <a:gd name="T0" fmla="*/ 0 w 31"/>
                  <a:gd name="T1" fmla="*/ 0 h 26"/>
                  <a:gd name="T2" fmla="*/ 15 w 31"/>
                  <a:gd name="T3" fmla="*/ 11 h 26"/>
                  <a:gd name="T4" fmla="*/ 31 w 3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15" y="11"/>
                    </a:lnTo>
                    <a:lnTo>
                      <a:pt x="31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9" name="Line 653"/>
              <p:cNvSpPr>
                <a:spLocks noChangeShapeType="1"/>
              </p:cNvSpPr>
              <p:nvPr/>
            </p:nvSpPr>
            <p:spPr bwMode="auto">
              <a:xfrm>
                <a:off x="2508" y="2316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" name="Freeform 654"/>
              <p:cNvSpPr>
                <a:spLocks noChangeArrowheads="1"/>
              </p:cNvSpPr>
              <p:nvPr/>
            </p:nvSpPr>
            <p:spPr bwMode="auto">
              <a:xfrm>
                <a:off x="2511" y="2320"/>
                <a:ext cx="27" cy="26"/>
              </a:xfrm>
              <a:custGeom>
                <a:avLst/>
                <a:gdLst>
                  <a:gd name="T0" fmla="*/ 0 w 26"/>
                  <a:gd name="T1" fmla="*/ 0 h 27"/>
                  <a:gd name="T2" fmla="*/ 25 w 26"/>
                  <a:gd name="T3" fmla="*/ 25 h 27"/>
                  <a:gd name="T4" fmla="*/ 26 w 26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25" y="25"/>
                    </a:lnTo>
                    <a:lnTo>
                      <a:pt x="26" y="2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" name="Freeform 655"/>
              <p:cNvSpPr>
                <a:spLocks noChangeArrowheads="1"/>
              </p:cNvSpPr>
              <p:nvPr/>
            </p:nvSpPr>
            <p:spPr bwMode="auto">
              <a:xfrm>
                <a:off x="2573" y="2376"/>
                <a:ext cx="31" cy="29"/>
              </a:xfrm>
              <a:custGeom>
                <a:avLst/>
                <a:gdLst>
                  <a:gd name="T0" fmla="*/ 0 w 29"/>
                  <a:gd name="T1" fmla="*/ 0 h 30"/>
                  <a:gd name="T2" fmla="*/ 16 w 29"/>
                  <a:gd name="T3" fmla="*/ 19 h 30"/>
                  <a:gd name="T4" fmla="*/ 29 w 2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16" y="19"/>
                    </a:lnTo>
                    <a:lnTo>
                      <a:pt x="29" y="3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Freeform 656"/>
              <p:cNvSpPr>
                <a:spLocks noChangeArrowheads="1"/>
              </p:cNvSpPr>
              <p:nvPr/>
            </p:nvSpPr>
            <p:spPr bwMode="auto">
              <a:xfrm>
                <a:off x="2637" y="2437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9 w 28"/>
                  <a:gd name="T3" fmla="*/ 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9" y="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2699" y="250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658"/>
              <p:cNvSpPr>
                <a:spLocks noChangeArrowheads="1"/>
              </p:cNvSpPr>
              <p:nvPr/>
            </p:nvSpPr>
            <p:spPr bwMode="auto">
              <a:xfrm>
                <a:off x="2699" y="2501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25 w 28"/>
                  <a:gd name="T3" fmla="*/ 2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5" y="2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5" name="Freeform 659"/>
              <p:cNvSpPr>
                <a:spLocks noChangeArrowheads="1"/>
              </p:cNvSpPr>
              <p:nvPr/>
            </p:nvSpPr>
            <p:spPr bwMode="auto">
              <a:xfrm>
                <a:off x="2760" y="2565"/>
                <a:ext cx="32" cy="32"/>
              </a:xfrm>
              <a:custGeom>
                <a:avLst/>
                <a:gdLst>
                  <a:gd name="T0" fmla="*/ 0 w 30"/>
                  <a:gd name="T1" fmla="*/ 0 h 33"/>
                  <a:gd name="T2" fmla="*/ 20 w 30"/>
                  <a:gd name="T3" fmla="*/ 22 h 33"/>
                  <a:gd name="T4" fmla="*/ 30 w 30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0" y="22"/>
                    </a:lnTo>
                    <a:lnTo>
                      <a:pt x="30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6" name="Freeform 660"/>
              <p:cNvSpPr>
                <a:spLocks noChangeArrowheads="1"/>
              </p:cNvSpPr>
              <p:nvPr/>
            </p:nvSpPr>
            <p:spPr bwMode="auto">
              <a:xfrm>
                <a:off x="2822" y="2631"/>
                <a:ext cx="30" cy="32"/>
              </a:xfrm>
              <a:custGeom>
                <a:avLst/>
                <a:gdLst>
                  <a:gd name="T0" fmla="*/ 0 w 28"/>
                  <a:gd name="T1" fmla="*/ 0 h 33"/>
                  <a:gd name="T2" fmla="*/ 12 w 28"/>
                  <a:gd name="T3" fmla="*/ 14 h 33"/>
                  <a:gd name="T4" fmla="*/ 28 w 28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12" y="14"/>
                    </a:lnTo>
                    <a:lnTo>
                      <a:pt x="28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7" name="Freeform 661"/>
              <p:cNvSpPr>
                <a:spLocks noChangeArrowheads="1"/>
              </p:cNvSpPr>
              <p:nvPr/>
            </p:nvSpPr>
            <p:spPr bwMode="auto">
              <a:xfrm>
                <a:off x="2881" y="2698"/>
                <a:ext cx="29" cy="32"/>
              </a:xfrm>
              <a:custGeom>
                <a:avLst/>
                <a:gdLst>
                  <a:gd name="T0" fmla="*/ 0 w 27"/>
                  <a:gd name="T1" fmla="*/ 0 h 33"/>
                  <a:gd name="T2" fmla="*/ 6 w 27"/>
                  <a:gd name="T3" fmla="*/ 8 h 33"/>
                  <a:gd name="T4" fmla="*/ 27 w 27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6" y="8"/>
                    </a:lnTo>
                    <a:lnTo>
                      <a:pt x="27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8" name="Line 662"/>
              <p:cNvSpPr>
                <a:spLocks noChangeShapeType="1"/>
              </p:cNvSpPr>
              <p:nvPr/>
            </p:nvSpPr>
            <p:spPr bwMode="auto">
              <a:xfrm>
                <a:off x="2940" y="2766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" name="Freeform 663"/>
              <p:cNvSpPr>
                <a:spLocks noChangeArrowheads="1"/>
              </p:cNvSpPr>
              <p:nvPr/>
            </p:nvSpPr>
            <p:spPr bwMode="auto">
              <a:xfrm>
                <a:off x="2944" y="2768"/>
                <a:ext cx="25" cy="32"/>
              </a:xfrm>
              <a:custGeom>
                <a:avLst/>
                <a:gdLst>
                  <a:gd name="T0" fmla="*/ 0 w 24"/>
                  <a:gd name="T1" fmla="*/ 0 h 33"/>
                  <a:gd name="T2" fmla="*/ 24 w 24"/>
                  <a:gd name="T3" fmla="*/ 33 h 33"/>
                  <a:gd name="T4" fmla="*/ 24 w 2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0" name="Freeform 664"/>
              <p:cNvSpPr>
                <a:spLocks noChangeArrowheads="1"/>
              </p:cNvSpPr>
              <p:nvPr/>
            </p:nvSpPr>
            <p:spPr bwMode="auto">
              <a:xfrm>
                <a:off x="2999" y="2834"/>
                <a:ext cx="28" cy="35"/>
              </a:xfrm>
              <a:custGeom>
                <a:avLst/>
                <a:gdLst>
                  <a:gd name="T0" fmla="*/ 0 w 27"/>
                  <a:gd name="T1" fmla="*/ 0 h 36"/>
                  <a:gd name="T2" fmla="*/ 23 w 27"/>
                  <a:gd name="T3" fmla="*/ 31 h 36"/>
                  <a:gd name="T4" fmla="*/ 27 w 27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0" y="0"/>
                    </a:moveTo>
                    <a:lnTo>
                      <a:pt x="23" y="31"/>
                    </a:lnTo>
                    <a:lnTo>
                      <a:pt x="27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1" name="Freeform 665"/>
              <p:cNvSpPr>
                <a:spLocks noChangeArrowheads="1"/>
              </p:cNvSpPr>
              <p:nvPr/>
            </p:nvSpPr>
            <p:spPr bwMode="auto">
              <a:xfrm>
                <a:off x="3057" y="2905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20 w 26"/>
                  <a:gd name="T3" fmla="*/ 26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20" y="26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2" name="Freeform 666"/>
              <p:cNvSpPr>
                <a:spLocks noChangeArrowheads="1"/>
              </p:cNvSpPr>
              <p:nvPr/>
            </p:nvSpPr>
            <p:spPr bwMode="auto">
              <a:xfrm>
                <a:off x="3114" y="2975"/>
                <a:ext cx="28" cy="35"/>
              </a:xfrm>
              <a:custGeom>
                <a:avLst/>
                <a:gdLst>
                  <a:gd name="T0" fmla="*/ 0 w 26"/>
                  <a:gd name="T1" fmla="*/ 0 h 36"/>
                  <a:gd name="T2" fmla="*/ 17 w 26"/>
                  <a:gd name="T3" fmla="*/ 22 h 36"/>
                  <a:gd name="T4" fmla="*/ 26 w 26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6">
                    <a:moveTo>
                      <a:pt x="0" y="0"/>
                    </a:moveTo>
                    <a:lnTo>
                      <a:pt x="17" y="22"/>
                    </a:lnTo>
                    <a:lnTo>
                      <a:pt x="26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3" name="Freeform 667"/>
              <p:cNvSpPr>
                <a:spLocks noChangeArrowheads="1"/>
              </p:cNvSpPr>
              <p:nvPr/>
            </p:nvSpPr>
            <p:spPr bwMode="auto">
              <a:xfrm>
                <a:off x="3171" y="3048"/>
                <a:ext cx="27" cy="34"/>
              </a:xfrm>
              <a:custGeom>
                <a:avLst/>
                <a:gdLst>
                  <a:gd name="T0" fmla="*/ 0 w 25"/>
                  <a:gd name="T1" fmla="*/ 0 h 35"/>
                  <a:gd name="T2" fmla="*/ 13 w 25"/>
                  <a:gd name="T3" fmla="*/ 20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13" y="20"/>
                    </a:lnTo>
                    <a:lnTo>
                      <a:pt x="25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4" name="Freeform 668"/>
              <p:cNvSpPr>
                <a:spLocks noChangeArrowheads="1"/>
              </p:cNvSpPr>
              <p:nvPr/>
            </p:nvSpPr>
            <p:spPr bwMode="auto">
              <a:xfrm>
                <a:off x="3227" y="3119"/>
                <a:ext cx="28" cy="36"/>
              </a:xfrm>
              <a:custGeom>
                <a:avLst/>
                <a:gdLst>
                  <a:gd name="T0" fmla="*/ 0 w 26"/>
                  <a:gd name="T1" fmla="*/ 0 h 37"/>
                  <a:gd name="T2" fmla="*/ 13 w 26"/>
                  <a:gd name="T3" fmla="*/ 17 h 37"/>
                  <a:gd name="T4" fmla="*/ 26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0" y="0"/>
                    </a:moveTo>
                    <a:lnTo>
                      <a:pt x="13" y="17"/>
                    </a:lnTo>
                    <a:lnTo>
                      <a:pt x="26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5" name="Freeform 669"/>
              <p:cNvSpPr>
                <a:spLocks noChangeArrowheads="1"/>
              </p:cNvSpPr>
              <p:nvPr/>
            </p:nvSpPr>
            <p:spPr bwMode="auto">
              <a:xfrm>
                <a:off x="3282" y="3192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11 w 26"/>
                  <a:gd name="T3" fmla="*/ 15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11" y="15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Freeform 670"/>
              <p:cNvSpPr>
                <a:spLocks noChangeArrowheads="1"/>
              </p:cNvSpPr>
              <p:nvPr/>
            </p:nvSpPr>
            <p:spPr bwMode="auto">
              <a:xfrm>
                <a:off x="3339" y="3264"/>
                <a:ext cx="26" cy="35"/>
              </a:xfrm>
              <a:custGeom>
                <a:avLst/>
                <a:gdLst>
                  <a:gd name="T0" fmla="*/ 0 w 24"/>
                  <a:gd name="T1" fmla="*/ 0 h 36"/>
                  <a:gd name="T2" fmla="*/ 8 w 24"/>
                  <a:gd name="T3" fmla="*/ 14 h 36"/>
                  <a:gd name="T4" fmla="*/ 24 w 2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0"/>
                    </a:moveTo>
                    <a:lnTo>
                      <a:pt x="8" y="14"/>
                    </a:lnTo>
                    <a:lnTo>
                      <a:pt x="24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Freeform 671"/>
              <p:cNvSpPr>
                <a:spLocks noChangeArrowheads="1"/>
              </p:cNvSpPr>
              <p:nvPr/>
            </p:nvSpPr>
            <p:spPr bwMode="auto">
              <a:xfrm>
                <a:off x="3394" y="3337"/>
                <a:ext cx="25" cy="34"/>
              </a:xfrm>
              <a:custGeom>
                <a:avLst/>
                <a:gdLst>
                  <a:gd name="T0" fmla="*/ 0 w 24"/>
                  <a:gd name="T1" fmla="*/ 0 h 35"/>
                  <a:gd name="T2" fmla="*/ 8 w 24"/>
                  <a:gd name="T3" fmla="*/ 11 h 35"/>
                  <a:gd name="T4" fmla="*/ 24 w 24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lnTo>
                      <a:pt x="8" y="11"/>
                    </a:lnTo>
                    <a:lnTo>
                      <a:pt x="24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Freeform 672"/>
              <p:cNvSpPr>
                <a:spLocks noChangeArrowheads="1"/>
              </p:cNvSpPr>
              <p:nvPr/>
            </p:nvSpPr>
            <p:spPr bwMode="auto">
              <a:xfrm>
                <a:off x="3448" y="3410"/>
                <a:ext cx="26" cy="36"/>
              </a:xfrm>
              <a:custGeom>
                <a:avLst/>
                <a:gdLst>
                  <a:gd name="T0" fmla="*/ 0 w 25"/>
                  <a:gd name="T1" fmla="*/ 0 h 37"/>
                  <a:gd name="T2" fmla="*/ 7 w 25"/>
                  <a:gd name="T3" fmla="*/ 11 h 37"/>
                  <a:gd name="T4" fmla="*/ 25 w 2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7">
                    <a:moveTo>
                      <a:pt x="0" y="0"/>
                    </a:moveTo>
                    <a:lnTo>
                      <a:pt x="7" y="11"/>
                    </a:lnTo>
                    <a:lnTo>
                      <a:pt x="25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9" name="Freeform 673"/>
              <p:cNvSpPr>
                <a:spLocks noChangeArrowheads="1"/>
              </p:cNvSpPr>
              <p:nvPr/>
            </p:nvSpPr>
            <p:spPr bwMode="auto">
              <a:xfrm>
                <a:off x="3504" y="3483"/>
                <a:ext cx="26" cy="36"/>
              </a:xfrm>
              <a:custGeom>
                <a:avLst/>
                <a:gdLst>
                  <a:gd name="T0" fmla="*/ 0 w 24"/>
                  <a:gd name="T1" fmla="*/ 0 h 37"/>
                  <a:gd name="T2" fmla="*/ 5 w 24"/>
                  <a:gd name="T3" fmla="*/ 8 h 37"/>
                  <a:gd name="T4" fmla="*/ 24 w 24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7">
                    <a:moveTo>
                      <a:pt x="0" y="0"/>
                    </a:moveTo>
                    <a:lnTo>
                      <a:pt x="5" y="8"/>
                    </a:lnTo>
                    <a:lnTo>
                      <a:pt x="24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0" name="Freeform 674"/>
              <p:cNvSpPr>
                <a:spLocks noChangeArrowheads="1"/>
              </p:cNvSpPr>
              <p:nvPr/>
            </p:nvSpPr>
            <p:spPr bwMode="auto">
              <a:xfrm>
                <a:off x="3559" y="3555"/>
                <a:ext cx="25" cy="37"/>
              </a:xfrm>
              <a:custGeom>
                <a:avLst/>
                <a:gdLst>
                  <a:gd name="T0" fmla="*/ 0 w 24"/>
                  <a:gd name="T1" fmla="*/ 0 h 38"/>
                  <a:gd name="T2" fmla="*/ 5 w 24"/>
                  <a:gd name="T3" fmla="*/ 9 h 38"/>
                  <a:gd name="T4" fmla="*/ 24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0" y="0"/>
                    </a:moveTo>
                    <a:lnTo>
                      <a:pt x="5" y="9"/>
                    </a:lnTo>
                    <a:lnTo>
                      <a:pt x="24" y="3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" name="Line 675"/>
              <p:cNvSpPr>
                <a:spLocks noChangeShapeType="1"/>
              </p:cNvSpPr>
              <p:nvPr/>
            </p:nvSpPr>
            <p:spPr bwMode="auto">
              <a:xfrm>
                <a:off x="3614" y="3628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2" name="Freeform 676"/>
              <p:cNvSpPr>
                <a:spLocks noChangeArrowheads="1"/>
              </p:cNvSpPr>
              <p:nvPr/>
            </p:nvSpPr>
            <p:spPr bwMode="auto">
              <a:xfrm>
                <a:off x="919" y="1807"/>
                <a:ext cx="2698" cy="1917"/>
              </a:xfrm>
              <a:custGeom>
                <a:avLst/>
                <a:gdLst>
                  <a:gd name="T0" fmla="*/ 24 w 2462"/>
                  <a:gd name="T1" fmla="*/ 0 h 1918"/>
                  <a:gd name="T2" fmla="*/ 73 w 2462"/>
                  <a:gd name="T3" fmla="*/ 0 h 1918"/>
                  <a:gd name="T4" fmla="*/ 123 w 2462"/>
                  <a:gd name="T5" fmla="*/ 2 h 1918"/>
                  <a:gd name="T6" fmla="*/ 172 w 2462"/>
                  <a:gd name="T7" fmla="*/ 6 h 1918"/>
                  <a:gd name="T8" fmla="*/ 221 w 2462"/>
                  <a:gd name="T9" fmla="*/ 11 h 1918"/>
                  <a:gd name="T10" fmla="*/ 271 w 2462"/>
                  <a:gd name="T11" fmla="*/ 15 h 1918"/>
                  <a:gd name="T12" fmla="*/ 320 w 2462"/>
                  <a:gd name="T13" fmla="*/ 22 h 1918"/>
                  <a:gd name="T14" fmla="*/ 368 w 2462"/>
                  <a:gd name="T15" fmla="*/ 31 h 1918"/>
                  <a:gd name="T16" fmla="*/ 419 w 2462"/>
                  <a:gd name="T17" fmla="*/ 39 h 1918"/>
                  <a:gd name="T18" fmla="*/ 467 w 2462"/>
                  <a:gd name="T19" fmla="*/ 50 h 1918"/>
                  <a:gd name="T20" fmla="*/ 516 w 2462"/>
                  <a:gd name="T21" fmla="*/ 61 h 1918"/>
                  <a:gd name="T22" fmla="*/ 566 w 2462"/>
                  <a:gd name="T23" fmla="*/ 75 h 1918"/>
                  <a:gd name="T24" fmla="*/ 615 w 2462"/>
                  <a:gd name="T25" fmla="*/ 90 h 1918"/>
                  <a:gd name="T26" fmla="*/ 664 w 2462"/>
                  <a:gd name="T27" fmla="*/ 108 h 1918"/>
                  <a:gd name="T28" fmla="*/ 714 w 2462"/>
                  <a:gd name="T29" fmla="*/ 125 h 1918"/>
                  <a:gd name="T30" fmla="*/ 763 w 2462"/>
                  <a:gd name="T31" fmla="*/ 145 h 1918"/>
                  <a:gd name="T32" fmla="*/ 813 w 2462"/>
                  <a:gd name="T33" fmla="*/ 165 h 1918"/>
                  <a:gd name="T34" fmla="*/ 862 w 2462"/>
                  <a:gd name="T35" fmla="*/ 189 h 1918"/>
                  <a:gd name="T36" fmla="*/ 910 w 2462"/>
                  <a:gd name="T37" fmla="*/ 214 h 1918"/>
                  <a:gd name="T38" fmla="*/ 961 w 2462"/>
                  <a:gd name="T39" fmla="*/ 240 h 1918"/>
                  <a:gd name="T40" fmla="*/ 1009 w 2462"/>
                  <a:gd name="T41" fmla="*/ 269 h 1918"/>
                  <a:gd name="T42" fmla="*/ 1058 w 2462"/>
                  <a:gd name="T43" fmla="*/ 300 h 1918"/>
                  <a:gd name="T44" fmla="*/ 1108 w 2462"/>
                  <a:gd name="T45" fmla="*/ 330 h 1918"/>
                  <a:gd name="T46" fmla="*/ 1157 w 2462"/>
                  <a:gd name="T47" fmla="*/ 366 h 1918"/>
                  <a:gd name="T48" fmla="*/ 1206 w 2462"/>
                  <a:gd name="T49" fmla="*/ 403 h 1918"/>
                  <a:gd name="T50" fmla="*/ 1256 w 2462"/>
                  <a:gd name="T51" fmla="*/ 441 h 1918"/>
                  <a:gd name="T52" fmla="*/ 1305 w 2462"/>
                  <a:gd name="T53" fmla="*/ 483 h 1918"/>
                  <a:gd name="T54" fmla="*/ 1353 w 2462"/>
                  <a:gd name="T55" fmla="*/ 524 h 1918"/>
                  <a:gd name="T56" fmla="*/ 1404 w 2462"/>
                  <a:gd name="T57" fmla="*/ 569 h 1918"/>
                  <a:gd name="T58" fmla="*/ 1452 w 2462"/>
                  <a:gd name="T59" fmla="*/ 615 h 1918"/>
                  <a:gd name="T60" fmla="*/ 1501 w 2462"/>
                  <a:gd name="T61" fmla="*/ 666 h 1918"/>
                  <a:gd name="T62" fmla="*/ 1551 w 2462"/>
                  <a:gd name="T63" fmla="*/ 716 h 1918"/>
                  <a:gd name="T64" fmla="*/ 1600 w 2462"/>
                  <a:gd name="T65" fmla="*/ 769 h 1918"/>
                  <a:gd name="T66" fmla="*/ 1649 w 2462"/>
                  <a:gd name="T67" fmla="*/ 824 h 1918"/>
                  <a:gd name="T68" fmla="*/ 1699 w 2462"/>
                  <a:gd name="T69" fmla="*/ 880 h 1918"/>
                  <a:gd name="T70" fmla="*/ 1748 w 2462"/>
                  <a:gd name="T71" fmla="*/ 939 h 1918"/>
                  <a:gd name="T72" fmla="*/ 1796 w 2462"/>
                  <a:gd name="T73" fmla="*/ 999 h 1918"/>
                  <a:gd name="T74" fmla="*/ 1847 w 2462"/>
                  <a:gd name="T75" fmla="*/ 1063 h 1918"/>
                  <a:gd name="T76" fmla="*/ 1895 w 2462"/>
                  <a:gd name="T77" fmla="*/ 1124 h 1918"/>
                  <a:gd name="T78" fmla="*/ 1944 w 2462"/>
                  <a:gd name="T79" fmla="*/ 1190 h 1918"/>
                  <a:gd name="T80" fmla="*/ 1994 w 2462"/>
                  <a:gd name="T81" fmla="*/ 1257 h 1918"/>
                  <a:gd name="T82" fmla="*/ 2043 w 2462"/>
                  <a:gd name="T83" fmla="*/ 1323 h 1918"/>
                  <a:gd name="T84" fmla="*/ 2092 w 2462"/>
                  <a:gd name="T85" fmla="*/ 1391 h 1918"/>
                  <a:gd name="T86" fmla="*/ 2142 w 2462"/>
                  <a:gd name="T87" fmla="*/ 1459 h 1918"/>
                  <a:gd name="T88" fmla="*/ 2191 w 2462"/>
                  <a:gd name="T89" fmla="*/ 1530 h 1918"/>
                  <a:gd name="T90" fmla="*/ 2241 w 2462"/>
                  <a:gd name="T91" fmla="*/ 1601 h 1918"/>
                  <a:gd name="T92" fmla="*/ 2290 w 2462"/>
                  <a:gd name="T93" fmla="*/ 1671 h 1918"/>
                  <a:gd name="T94" fmla="*/ 2338 w 2462"/>
                  <a:gd name="T95" fmla="*/ 1742 h 1918"/>
                  <a:gd name="T96" fmla="*/ 2389 w 2462"/>
                  <a:gd name="T97" fmla="*/ 1812 h 1918"/>
                  <a:gd name="T98" fmla="*/ 2437 w 2462"/>
                  <a:gd name="T99" fmla="*/ 1883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18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6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1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7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3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1"/>
                    </a:lnTo>
                    <a:lnTo>
                      <a:pt x="1305" y="483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7"/>
                    </a:lnTo>
                    <a:lnTo>
                      <a:pt x="1404" y="569"/>
                    </a:lnTo>
                    <a:lnTo>
                      <a:pt x="1428" y="593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6"/>
                    </a:lnTo>
                    <a:lnTo>
                      <a:pt x="1525" y="690"/>
                    </a:lnTo>
                    <a:lnTo>
                      <a:pt x="1551" y="716"/>
                    </a:lnTo>
                    <a:lnTo>
                      <a:pt x="1576" y="743"/>
                    </a:lnTo>
                    <a:lnTo>
                      <a:pt x="1600" y="769"/>
                    </a:lnTo>
                    <a:lnTo>
                      <a:pt x="1624" y="796"/>
                    </a:lnTo>
                    <a:lnTo>
                      <a:pt x="1649" y="824"/>
                    </a:lnTo>
                    <a:lnTo>
                      <a:pt x="1675" y="853"/>
                    </a:lnTo>
                    <a:lnTo>
                      <a:pt x="1699" y="880"/>
                    </a:lnTo>
                    <a:lnTo>
                      <a:pt x="1723" y="910"/>
                    </a:lnTo>
                    <a:lnTo>
                      <a:pt x="1748" y="939"/>
                    </a:lnTo>
                    <a:lnTo>
                      <a:pt x="1772" y="970"/>
                    </a:lnTo>
                    <a:lnTo>
                      <a:pt x="1796" y="999"/>
                    </a:lnTo>
                    <a:lnTo>
                      <a:pt x="1822" y="1029"/>
                    </a:lnTo>
                    <a:lnTo>
                      <a:pt x="1847" y="1063"/>
                    </a:lnTo>
                    <a:lnTo>
                      <a:pt x="1871" y="1093"/>
                    </a:lnTo>
                    <a:lnTo>
                      <a:pt x="1895" y="1124"/>
                    </a:lnTo>
                    <a:lnTo>
                      <a:pt x="1920" y="1157"/>
                    </a:lnTo>
                    <a:lnTo>
                      <a:pt x="1944" y="1190"/>
                    </a:lnTo>
                    <a:lnTo>
                      <a:pt x="1970" y="1224"/>
                    </a:lnTo>
                    <a:lnTo>
                      <a:pt x="1994" y="1257"/>
                    </a:lnTo>
                    <a:lnTo>
                      <a:pt x="2019" y="1290"/>
                    </a:lnTo>
                    <a:lnTo>
                      <a:pt x="2043" y="1323"/>
                    </a:lnTo>
                    <a:lnTo>
                      <a:pt x="2067" y="1358"/>
                    </a:lnTo>
                    <a:lnTo>
                      <a:pt x="2092" y="1391"/>
                    </a:lnTo>
                    <a:lnTo>
                      <a:pt x="2118" y="1426"/>
                    </a:lnTo>
                    <a:lnTo>
                      <a:pt x="2142" y="1459"/>
                    </a:lnTo>
                    <a:lnTo>
                      <a:pt x="2166" y="1495"/>
                    </a:lnTo>
                    <a:lnTo>
                      <a:pt x="2191" y="1530"/>
                    </a:lnTo>
                    <a:lnTo>
                      <a:pt x="2215" y="1565"/>
                    </a:lnTo>
                    <a:lnTo>
                      <a:pt x="2241" y="1601"/>
                    </a:lnTo>
                    <a:lnTo>
                      <a:pt x="2265" y="1636"/>
                    </a:lnTo>
                    <a:lnTo>
                      <a:pt x="2290" y="1671"/>
                    </a:lnTo>
                    <a:lnTo>
                      <a:pt x="2314" y="1706"/>
                    </a:lnTo>
                    <a:lnTo>
                      <a:pt x="2338" y="1742"/>
                    </a:lnTo>
                    <a:lnTo>
                      <a:pt x="2363" y="1777"/>
                    </a:lnTo>
                    <a:lnTo>
                      <a:pt x="2389" y="1812"/>
                    </a:lnTo>
                    <a:lnTo>
                      <a:pt x="2413" y="1848"/>
                    </a:lnTo>
                    <a:lnTo>
                      <a:pt x="2437" y="1883"/>
                    </a:lnTo>
                    <a:lnTo>
                      <a:pt x="2462" y="19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3" name="Line 677"/>
              <p:cNvSpPr>
                <a:spLocks noChangeShapeType="1"/>
              </p:cNvSpPr>
              <p:nvPr/>
            </p:nvSpPr>
            <p:spPr bwMode="auto">
              <a:xfrm>
                <a:off x="919" y="1482"/>
                <a:ext cx="1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4" name="Freeform 678"/>
              <p:cNvSpPr>
                <a:spLocks noChangeArrowheads="1"/>
              </p:cNvSpPr>
              <p:nvPr/>
            </p:nvSpPr>
            <p:spPr bwMode="auto">
              <a:xfrm>
                <a:off x="936" y="1482"/>
                <a:ext cx="22" cy="0"/>
              </a:xfrm>
              <a:custGeom>
                <a:avLst/>
                <a:gdLst>
                  <a:gd name="T0" fmla="*/ 0 w 21"/>
                  <a:gd name="T1" fmla="*/ 13 w 21"/>
                  <a:gd name="T2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3" y="0"/>
                    </a:lnTo>
                    <a:lnTo>
                      <a:pt x="21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5" name="Freeform 679"/>
              <p:cNvSpPr>
                <a:spLocks noChangeArrowheads="1"/>
              </p:cNvSpPr>
              <p:nvPr/>
            </p:nvSpPr>
            <p:spPr bwMode="auto">
              <a:xfrm>
                <a:off x="980" y="1482"/>
                <a:ext cx="8" cy="0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6" name="Line 680"/>
              <p:cNvSpPr>
                <a:spLocks noChangeShapeType="1"/>
              </p:cNvSpPr>
              <p:nvPr/>
            </p:nvSpPr>
            <p:spPr bwMode="auto">
              <a:xfrm>
                <a:off x="1010" y="1485"/>
                <a:ext cx="2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7" name="Line 681"/>
              <p:cNvSpPr>
                <a:spLocks noChangeShapeType="1"/>
              </p:cNvSpPr>
              <p:nvPr/>
            </p:nvSpPr>
            <p:spPr bwMode="auto">
              <a:xfrm>
                <a:off x="1014" y="1485"/>
                <a:ext cx="15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8" name="Freeform 682"/>
              <p:cNvSpPr>
                <a:spLocks noChangeArrowheads="1"/>
              </p:cNvSpPr>
              <p:nvPr/>
            </p:nvSpPr>
            <p:spPr bwMode="auto">
              <a:xfrm>
                <a:off x="1030" y="1485"/>
                <a:ext cx="19" cy="1"/>
              </a:xfrm>
              <a:custGeom>
                <a:avLst/>
                <a:gdLst>
                  <a:gd name="T0" fmla="*/ 0 w 18"/>
                  <a:gd name="T1" fmla="*/ 0 h 2"/>
                  <a:gd name="T2" fmla="*/ 14 w 18"/>
                  <a:gd name="T3" fmla="*/ 2 h 2"/>
                  <a:gd name="T4" fmla="*/ 18 w 1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9" name="Freeform 683"/>
              <p:cNvSpPr>
                <a:spLocks noChangeArrowheads="1"/>
              </p:cNvSpPr>
              <p:nvPr/>
            </p:nvSpPr>
            <p:spPr bwMode="auto">
              <a:xfrm>
                <a:off x="1071" y="1489"/>
                <a:ext cx="8" cy="0"/>
              </a:xfrm>
              <a:custGeom>
                <a:avLst/>
                <a:gdLst>
                  <a:gd name="T0" fmla="*/ 0 w 8"/>
                  <a:gd name="T1" fmla="*/ 5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1101" y="1491"/>
                <a:ext cx="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1108" y="1494"/>
                <a:ext cx="1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2" name="Freeform 686"/>
              <p:cNvSpPr>
                <a:spLocks noChangeArrowheads="1"/>
              </p:cNvSpPr>
              <p:nvPr/>
            </p:nvSpPr>
            <p:spPr bwMode="auto">
              <a:xfrm>
                <a:off x="1124" y="1496"/>
                <a:ext cx="14" cy="1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2 h 2"/>
                  <a:gd name="T4" fmla="*/ 14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3" name="Line 687"/>
              <p:cNvSpPr>
                <a:spLocks noChangeShapeType="1"/>
              </p:cNvSpPr>
              <p:nvPr/>
            </p:nvSpPr>
            <p:spPr bwMode="auto">
              <a:xfrm>
                <a:off x="1159" y="1500"/>
                <a:ext cx="1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4" name="Line 688"/>
              <p:cNvSpPr>
                <a:spLocks noChangeShapeType="1"/>
              </p:cNvSpPr>
              <p:nvPr/>
            </p:nvSpPr>
            <p:spPr bwMode="auto">
              <a:xfrm>
                <a:off x="1190" y="1505"/>
                <a:ext cx="1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5" name="Freeform 689"/>
              <p:cNvSpPr>
                <a:spLocks noChangeArrowheads="1"/>
              </p:cNvSpPr>
              <p:nvPr/>
            </p:nvSpPr>
            <p:spPr bwMode="auto">
              <a:xfrm>
                <a:off x="1202" y="1507"/>
                <a:ext cx="27" cy="5"/>
              </a:xfrm>
              <a:custGeom>
                <a:avLst/>
                <a:gdLst>
                  <a:gd name="T0" fmla="*/ 0 w 26"/>
                  <a:gd name="T1" fmla="*/ 0 h 6"/>
                  <a:gd name="T2" fmla="*/ 15 w 26"/>
                  <a:gd name="T3" fmla="*/ 4 h 6"/>
                  <a:gd name="T4" fmla="*/ 26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15" y="4"/>
                    </a:lnTo>
                    <a:lnTo>
                      <a:pt x="2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6" name="Line 690"/>
              <p:cNvSpPr>
                <a:spLocks noChangeShapeType="1"/>
              </p:cNvSpPr>
              <p:nvPr/>
            </p:nvSpPr>
            <p:spPr bwMode="auto">
              <a:xfrm>
                <a:off x="1250" y="1516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7" name="Line 691"/>
              <p:cNvSpPr>
                <a:spLocks noChangeShapeType="1"/>
              </p:cNvSpPr>
              <p:nvPr/>
            </p:nvSpPr>
            <p:spPr bwMode="auto">
              <a:xfrm>
                <a:off x="1280" y="1522"/>
                <a:ext cx="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8" name="Line 692"/>
              <p:cNvSpPr>
                <a:spLocks noChangeShapeType="1"/>
              </p:cNvSpPr>
              <p:nvPr/>
            </p:nvSpPr>
            <p:spPr bwMode="auto">
              <a:xfrm>
                <a:off x="1280" y="1524"/>
                <a:ext cx="1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9" name="Freeform 693"/>
              <p:cNvSpPr>
                <a:spLocks noChangeArrowheads="1"/>
              </p:cNvSpPr>
              <p:nvPr/>
            </p:nvSpPr>
            <p:spPr bwMode="auto">
              <a:xfrm>
                <a:off x="1296" y="1527"/>
                <a:ext cx="22" cy="5"/>
              </a:xfrm>
              <a:custGeom>
                <a:avLst/>
                <a:gdLst>
                  <a:gd name="T0" fmla="*/ 0 w 21"/>
                  <a:gd name="T1" fmla="*/ 0 h 6"/>
                  <a:gd name="T2" fmla="*/ 15 w 21"/>
                  <a:gd name="T3" fmla="*/ 4 h 6"/>
                  <a:gd name="T4" fmla="*/ 21 w 2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15" y="4"/>
                    </a:lnTo>
                    <a:lnTo>
                      <a:pt x="21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0" name="Freeform 694"/>
              <p:cNvSpPr>
                <a:spLocks noChangeArrowheads="1"/>
              </p:cNvSpPr>
              <p:nvPr/>
            </p:nvSpPr>
            <p:spPr bwMode="auto">
              <a:xfrm>
                <a:off x="1339" y="1538"/>
                <a:ext cx="10" cy="1"/>
              </a:xfrm>
              <a:custGeom>
                <a:avLst/>
                <a:gdLst>
                  <a:gd name="T0" fmla="*/ 0 w 10"/>
                  <a:gd name="T1" fmla="*/ 0 h 2"/>
                  <a:gd name="T2" fmla="*/ 5 w 10"/>
                  <a:gd name="T3" fmla="*/ 2 h 2"/>
                  <a:gd name="T4" fmla="*/ 1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1" name="Line 695"/>
              <p:cNvSpPr>
                <a:spLocks noChangeShapeType="1"/>
              </p:cNvSpPr>
              <p:nvPr/>
            </p:nvSpPr>
            <p:spPr bwMode="auto">
              <a:xfrm>
                <a:off x="1370" y="1546"/>
                <a:ext cx="3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2" name="Line 696"/>
              <p:cNvSpPr>
                <a:spLocks noChangeShapeType="1"/>
              </p:cNvSpPr>
              <p:nvPr/>
            </p:nvSpPr>
            <p:spPr bwMode="auto">
              <a:xfrm>
                <a:off x="1374" y="1549"/>
                <a:ext cx="1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3" name="Freeform 697"/>
              <p:cNvSpPr>
                <a:spLocks noChangeArrowheads="1"/>
              </p:cNvSpPr>
              <p:nvPr/>
            </p:nvSpPr>
            <p:spPr bwMode="auto">
              <a:xfrm>
                <a:off x="1391" y="1553"/>
                <a:ext cx="16" cy="3"/>
              </a:xfrm>
              <a:custGeom>
                <a:avLst/>
                <a:gdLst>
                  <a:gd name="T0" fmla="*/ 0 w 16"/>
                  <a:gd name="T1" fmla="*/ 0 h 4"/>
                  <a:gd name="T2" fmla="*/ 15 w 16"/>
                  <a:gd name="T3" fmla="*/ 4 h 4"/>
                  <a:gd name="T4" fmla="*/ 16 w 1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4"/>
                    </a:lnTo>
                    <a:lnTo>
                      <a:pt x="1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1428" y="1564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1457" y="1573"/>
                <a:ext cx="13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6" name="Freeform 700"/>
              <p:cNvSpPr>
                <a:spLocks noChangeArrowheads="1"/>
              </p:cNvSpPr>
              <p:nvPr/>
            </p:nvSpPr>
            <p:spPr bwMode="auto">
              <a:xfrm>
                <a:off x="1471" y="1577"/>
                <a:ext cx="24" cy="8"/>
              </a:xfrm>
              <a:custGeom>
                <a:avLst/>
                <a:gdLst>
                  <a:gd name="T0" fmla="*/ 0 w 23"/>
                  <a:gd name="T1" fmla="*/ 0 h 9"/>
                  <a:gd name="T2" fmla="*/ 13 w 23"/>
                  <a:gd name="T3" fmla="*/ 7 h 9"/>
                  <a:gd name="T4" fmla="*/ 23 w 2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13" y="7"/>
                    </a:lnTo>
                    <a:lnTo>
                      <a:pt x="23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7" name="Freeform 701"/>
              <p:cNvSpPr>
                <a:spLocks noChangeArrowheads="1"/>
              </p:cNvSpPr>
              <p:nvPr/>
            </p:nvSpPr>
            <p:spPr bwMode="auto">
              <a:xfrm>
                <a:off x="1516" y="1593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2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8" name="Line 702"/>
              <p:cNvSpPr>
                <a:spLocks noChangeShapeType="1"/>
              </p:cNvSpPr>
              <p:nvPr/>
            </p:nvSpPr>
            <p:spPr bwMode="auto">
              <a:xfrm>
                <a:off x="1544" y="1604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9" name="Line 703"/>
              <p:cNvSpPr>
                <a:spLocks noChangeShapeType="1"/>
              </p:cNvSpPr>
              <p:nvPr/>
            </p:nvSpPr>
            <p:spPr bwMode="auto">
              <a:xfrm>
                <a:off x="1549" y="1606"/>
                <a:ext cx="1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0" name="Freeform 704"/>
              <p:cNvSpPr>
                <a:spLocks noChangeArrowheads="1"/>
              </p:cNvSpPr>
              <p:nvPr/>
            </p:nvSpPr>
            <p:spPr bwMode="auto">
              <a:xfrm>
                <a:off x="1565" y="1613"/>
                <a:ext cx="17" cy="5"/>
              </a:xfrm>
              <a:custGeom>
                <a:avLst/>
                <a:gdLst>
                  <a:gd name="T0" fmla="*/ 0 w 16"/>
                  <a:gd name="T1" fmla="*/ 0 h 6"/>
                  <a:gd name="T2" fmla="*/ 13 w 16"/>
                  <a:gd name="T3" fmla="*/ 6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3" y="6"/>
                    </a:lnTo>
                    <a:lnTo>
                      <a:pt x="1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1" name="Line 705"/>
              <p:cNvSpPr>
                <a:spLocks noChangeShapeType="1"/>
              </p:cNvSpPr>
              <p:nvPr/>
            </p:nvSpPr>
            <p:spPr bwMode="auto">
              <a:xfrm>
                <a:off x="1602" y="1628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2" name="Line 706"/>
              <p:cNvSpPr>
                <a:spLocks noChangeShapeType="1"/>
              </p:cNvSpPr>
              <p:nvPr/>
            </p:nvSpPr>
            <p:spPr bwMode="auto">
              <a:xfrm>
                <a:off x="1631" y="1639"/>
                <a:ext cx="11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3" name="Freeform 707"/>
              <p:cNvSpPr>
                <a:spLocks noChangeArrowheads="1"/>
              </p:cNvSpPr>
              <p:nvPr/>
            </p:nvSpPr>
            <p:spPr bwMode="auto">
              <a:xfrm>
                <a:off x="1643" y="1646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15 w 23"/>
                  <a:gd name="T3" fmla="*/ 6 h 11"/>
                  <a:gd name="T4" fmla="*/ 23 w 2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5" y="6"/>
                    </a:lnTo>
                    <a:lnTo>
                      <a:pt x="23" y="1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4" name="Freeform 708"/>
              <p:cNvSpPr>
                <a:spLocks noChangeArrowheads="1"/>
              </p:cNvSpPr>
              <p:nvPr/>
            </p:nvSpPr>
            <p:spPr bwMode="auto">
              <a:xfrm>
                <a:off x="1688" y="1666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3 w 8"/>
                  <a:gd name="T3" fmla="*/ 0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5" name="Line 709"/>
              <p:cNvSpPr>
                <a:spLocks noChangeShapeType="1"/>
              </p:cNvSpPr>
              <p:nvPr/>
            </p:nvSpPr>
            <p:spPr bwMode="auto">
              <a:xfrm>
                <a:off x="1714" y="1679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6" name="Freeform 710"/>
              <p:cNvSpPr>
                <a:spLocks noChangeArrowheads="1"/>
              </p:cNvSpPr>
              <p:nvPr/>
            </p:nvSpPr>
            <p:spPr bwMode="auto">
              <a:xfrm>
                <a:off x="1722" y="1681"/>
                <a:ext cx="31" cy="14"/>
              </a:xfrm>
              <a:custGeom>
                <a:avLst/>
                <a:gdLst>
                  <a:gd name="T0" fmla="*/ 0 w 29"/>
                  <a:gd name="T1" fmla="*/ 0 h 15"/>
                  <a:gd name="T2" fmla="*/ 14 w 29"/>
                  <a:gd name="T3" fmla="*/ 9 h 15"/>
                  <a:gd name="T4" fmla="*/ 29 w 2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5">
                    <a:moveTo>
                      <a:pt x="0" y="0"/>
                    </a:moveTo>
                    <a:lnTo>
                      <a:pt x="14" y="9"/>
                    </a:lnTo>
                    <a:lnTo>
                      <a:pt x="29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7" name="Line 711"/>
              <p:cNvSpPr>
                <a:spLocks noChangeShapeType="1"/>
              </p:cNvSpPr>
              <p:nvPr/>
            </p:nvSpPr>
            <p:spPr bwMode="auto">
              <a:xfrm>
                <a:off x="1771" y="1705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15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0" name="Freeform 714"/>
              <p:cNvSpPr>
                <a:spLocks noChangeArrowheads="1"/>
              </p:cNvSpPr>
              <p:nvPr/>
            </p:nvSpPr>
            <p:spPr bwMode="auto">
              <a:xfrm>
                <a:off x="1816" y="1729"/>
                <a:ext cx="20" cy="11"/>
              </a:xfrm>
              <a:custGeom>
                <a:avLst/>
                <a:gdLst>
                  <a:gd name="T0" fmla="*/ 0 w 19"/>
                  <a:gd name="T1" fmla="*/ 0 h 12"/>
                  <a:gd name="T2" fmla="*/ 14 w 19"/>
                  <a:gd name="T3" fmla="*/ 9 h 12"/>
                  <a:gd name="T4" fmla="*/ 19 w 19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4" y="9"/>
                    </a:lnTo>
                    <a:lnTo>
                      <a:pt x="19" y="1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1" name="Freeform 715"/>
              <p:cNvSpPr>
                <a:spLocks noChangeArrowheads="1"/>
              </p:cNvSpPr>
              <p:nvPr/>
            </p:nvSpPr>
            <p:spPr bwMode="auto">
              <a:xfrm>
                <a:off x="1856" y="1749"/>
                <a:ext cx="8" cy="6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5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2" name="Line 716"/>
              <p:cNvSpPr>
                <a:spLocks noChangeShapeType="1"/>
              </p:cNvSpPr>
              <p:nvPr/>
            </p:nvSpPr>
            <p:spPr bwMode="auto">
              <a:xfrm>
                <a:off x="1884" y="1765"/>
                <a:ext cx="9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" name="Freeform 717"/>
              <p:cNvSpPr>
                <a:spLocks noChangeArrowheads="1"/>
              </p:cNvSpPr>
              <p:nvPr/>
            </p:nvSpPr>
            <p:spPr bwMode="auto">
              <a:xfrm>
                <a:off x="1894" y="1771"/>
                <a:ext cx="24" cy="1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9 h 16"/>
                  <a:gd name="T4" fmla="*/ 23 w 2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15" y="9"/>
                    </a:lnTo>
                    <a:lnTo>
                      <a:pt x="23" y="1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" name="Freeform 718"/>
              <p:cNvSpPr>
                <a:spLocks noChangeArrowheads="1"/>
              </p:cNvSpPr>
              <p:nvPr/>
            </p:nvSpPr>
            <p:spPr bwMode="auto">
              <a:xfrm>
                <a:off x="1937" y="1796"/>
                <a:ext cx="10" cy="5"/>
              </a:xfrm>
              <a:custGeom>
                <a:avLst/>
                <a:gdLst>
                  <a:gd name="T0" fmla="*/ 0 w 10"/>
                  <a:gd name="T1" fmla="*/ 0 h 6"/>
                  <a:gd name="T2" fmla="*/ 5 w 10"/>
                  <a:gd name="T3" fmla="*/ 4 h 6"/>
                  <a:gd name="T4" fmla="*/ 10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5" y="4"/>
                    </a:lnTo>
                    <a:lnTo>
                      <a:pt x="10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" name="Line 719"/>
              <p:cNvSpPr>
                <a:spLocks noChangeShapeType="1"/>
              </p:cNvSpPr>
              <p:nvPr/>
            </p:nvSpPr>
            <p:spPr bwMode="auto">
              <a:xfrm>
                <a:off x="1965" y="1813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" name="Freeform 720"/>
              <p:cNvSpPr>
                <a:spLocks noChangeArrowheads="1"/>
              </p:cNvSpPr>
              <p:nvPr/>
            </p:nvSpPr>
            <p:spPr bwMode="auto">
              <a:xfrm>
                <a:off x="1974" y="1818"/>
                <a:ext cx="26" cy="16"/>
              </a:xfrm>
              <a:custGeom>
                <a:avLst/>
                <a:gdLst>
                  <a:gd name="T0" fmla="*/ 0 w 25"/>
                  <a:gd name="T1" fmla="*/ 0 h 17"/>
                  <a:gd name="T2" fmla="*/ 15 w 25"/>
                  <a:gd name="T3" fmla="*/ 11 h 17"/>
                  <a:gd name="T4" fmla="*/ 25 w 25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15" y="11"/>
                    </a:lnTo>
                    <a:lnTo>
                      <a:pt x="25" y="1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" name="Freeform 721"/>
              <p:cNvSpPr>
                <a:spLocks noChangeArrowheads="1"/>
              </p:cNvSpPr>
              <p:nvPr/>
            </p:nvSpPr>
            <p:spPr bwMode="auto">
              <a:xfrm>
                <a:off x="2019" y="18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8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1" y="0"/>
                    </a:lnTo>
                    <a:lnTo>
                      <a:pt x="8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" name="Line 722"/>
              <p:cNvSpPr>
                <a:spLocks noChangeShapeType="1"/>
              </p:cNvSpPr>
              <p:nvPr/>
            </p:nvSpPr>
            <p:spPr bwMode="auto">
              <a:xfrm>
                <a:off x="2045" y="1862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" name="Freeform 723"/>
              <p:cNvSpPr>
                <a:spLocks noChangeArrowheads="1"/>
              </p:cNvSpPr>
              <p:nvPr/>
            </p:nvSpPr>
            <p:spPr bwMode="auto">
              <a:xfrm>
                <a:off x="2053" y="1866"/>
                <a:ext cx="28" cy="19"/>
              </a:xfrm>
              <a:custGeom>
                <a:avLst/>
                <a:gdLst>
                  <a:gd name="T0" fmla="*/ 0 w 27"/>
                  <a:gd name="T1" fmla="*/ 0 h 20"/>
                  <a:gd name="T2" fmla="*/ 14 w 27"/>
                  <a:gd name="T3" fmla="*/ 11 h 20"/>
                  <a:gd name="T4" fmla="*/ 27 w 27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14" y="11"/>
                    </a:lnTo>
                    <a:lnTo>
                      <a:pt x="27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" name="Line 724"/>
              <p:cNvSpPr>
                <a:spLocks noChangeShapeType="1"/>
              </p:cNvSpPr>
              <p:nvPr/>
            </p:nvSpPr>
            <p:spPr bwMode="auto">
              <a:xfrm>
                <a:off x="2100" y="1897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" name="Line 725"/>
              <p:cNvSpPr>
                <a:spLocks noChangeShapeType="1"/>
              </p:cNvSpPr>
              <p:nvPr/>
            </p:nvSpPr>
            <p:spPr bwMode="auto">
              <a:xfrm>
                <a:off x="2127" y="1915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" name="Freeform 726"/>
              <p:cNvSpPr>
                <a:spLocks noChangeArrowheads="1"/>
              </p:cNvSpPr>
              <p:nvPr/>
            </p:nvSpPr>
            <p:spPr bwMode="auto">
              <a:xfrm>
                <a:off x="2131" y="1919"/>
                <a:ext cx="31" cy="19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9 h 20"/>
                  <a:gd name="T4" fmla="*/ 29 w 2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9"/>
                    </a:lnTo>
                    <a:lnTo>
                      <a:pt x="29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" name="Line 727"/>
              <p:cNvSpPr>
                <a:spLocks noChangeShapeType="1"/>
              </p:cNvSpPr>
              <p:nvPr/>
            </p:nvSpPr>
            <p:spPr bwMode="auto">
              <a:xfrm>
                <a:off x="2180" y="1950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" name="Line 728"/>
              <p:cNvSpPr>
                <a:spLocks noChangeShapeType="1"/>
              </p:cNvSpPr>
              <p:nvPr/>
            </p:nvSpPr>
            <p:spPr bwMode="auto">
              <a:xfrm>
                <a:off x="2205" y="1970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" name="Freeform 729"/>
              <p:cNvSpPr>
                <a:spLocks noChangeArrowheads="1"/>
              </p:cNvSpPr>
              <p:nvPr/>
            </p:nvSpPr>
            <p:spPr bwMode="auto">
              <a:xfrm>
                <a:off x="2211" y="1972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3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3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" name="Line 730"/>
              <p:cNvSpPr>
                <a:spLocks noChangeShapeType="1"/>
              </p:cNvSpPr>
              <p:nvPr/>
            </p:nvSpPr>
            <p:spPr bwMode="auto">
              <a:xfrm>
                <a:off x="2259" y="2005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" name="Line 731"/>
              <p:cNvSpPr>
                <a:spLocks noChangeShapeType="1"/>
              </p:cNvSpPr>
              <p:nvPr/>
            </p:nvSpPr>
            <p:spPr bwMode="auto">
              <a:xfrm>
                <a:off x="2285" y="2025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" name="Freeform 732"/>
              <p:cNvSpPr>
                <a:spLocks noChangeArrowheads="1"/>
              </p:cNvSpPr>
              <p:nvPr/>
            </p:nvSpPr>
            <p:spPr bwMode="auto">
              <a:xfrm>
                <a:off x="2289" y="2027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" name="Line 733"/>
              <p:cNvSpPr>
                <a:spLocks noChangeShapeType="1"/>
              </p:cNvSpPr>
              <p:nvPr/>
            </p:nvSpPr>
            <p:spPr bwMode="auto">
              <a:xfrm>
                <a:off x="2337" y="2062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" name="Line 734"/>
              <p:cNvSpPr>
                <a:spLocks noChangeShapeType="1"/>
              </p:cNvSpPr>
              <p:nvPr/>
            </p:nvSpPr>
            <p:spPr bwMode="auto">
              <a:xfrm>
                <a:off x="2364" y="2082"/>
                <a:ext cx="2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 noChangeArrowheads="1"/>
              </p:cNvSpPr>
              <p:nvPr/>
            </p:nvSpPr>
            <p:spPr bwMode="auto">
              <a:xfrm>
                <a:off x="2367" y="2085"/>
                <a:ext cx="28" cy="23"/>
              </a:xfrm>
              <a:custGeom>
                <a:avLst/>
                <a:gdLst>
                  <a:gd name="T0" fmla="*/ 0 w 27"/>
                  <a:gd name="T1" fmla="*/ 0 h 24"/>
                  <a:gd name="T2" fmla="*/ 14 w 27"/>
                  <a:gd name="T3" fmla="*/ 13 h 24"/>
                  <a:gd name="T4" fmla="*/ 27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lnTo>
                      <a:pt x="14" y="13"/>
                    </a:lnTo>
                    <a:lnTo>
                      <a:pt x="27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2" name="Line 736"/>
              <p:cNvSpPr>
                <a:spLocks noChangeShapeType="1"/>
              </p:cNvSpPr>
              <p:nvPr/>
            </p:nvSpPr>
            <p:spPr bwMode="auto">
              <a:xfrm>
                <a:off x="2416" y="2120"/>
                <a:ext cx="8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Line 737"/>
              <p:cNvSpPr>
                <a:spLocks noChangeShapeType="1"/>
              </p:cNvSpPr>
              <p:nvPr/>
            </p:nvSpPr>
            <p:spPr bwMode="auto">
              <a:xfrm>
                <a:off x="2440" y="2140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 noChangeArrowheads="1"/>
              </p:cNvSpPr>
              <p:nvPr/>
            </p:nvSpPr>
            <p:spPr bwMode="auto">
              <a:xfrm>
                <a:off x="2445" y="2144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3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3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5" name="Line 739"/>
              <p:cNvSpPr>
                <a:spLocks noChangeShapeType="1"/>
              </p:cNvSpPr>
              <p:nvPr/>
            </p:nvSpPr>
            <p:spPr bwMode="auto">
              <a:xfrm>
                <a:off x="2491" y="2179"/>
                <a:ext cx="1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Line 740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Line 741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6" name="Line 750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7" name="Freeform 751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8" name="Freeform 752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9" name="Freeform 753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0" name="Freeform 754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1" name="Freeform 755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2" name="Freeform 756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Freeform 757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Freeform 758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Freeform 759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Freeform 760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8" name="Line 762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9" name="Line 763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0" name="Freeform 764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1" name="Line 765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2" name="Freeform 766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3" name="Freeform 767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Freeform 768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Freeform 769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Line 770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7" name="Line 771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8" name="Line 772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9" name="Freeform 773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0" name="Line 774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1" name="Freeform 775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2" name="Freeform 776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3" name="Freeform 777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4" name="Freeform 778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5" name="Freeform 779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6" name="Freeform 780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7" name="Line 781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0" name="Freeform 784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1" name="Line 785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2" name="Line 786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3" name="Line 787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4" name="Freeform 788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5" name="Line 789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6" name="Freeform 790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7" name="Freeform 791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8" name="Line 792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9" name="Line 793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0" name="Line 794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1" name="Freeform 795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3" name="Freeform 797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Freeform 798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5" name="Freeform 799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6" name="Freeform 800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7" name="Freeform 801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8" name="Line 802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9" name="Line 803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0" name="Line 804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1" name="Freeform 805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2" name="Line 806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23" name="Group 807"/>
            <p:cNvGrpSpPr>
              <a:grpSpLocks/>
            </p:cNvGrpSpPr>
            <p:nvPr/>
          </p:nvGrpSpPr>
          <p:grpSpPr bwMode="auto">
            <a:xfrm>
              <a:off x="774" y="1150"/>
              <a:ext cx="3120" cy="2815"/>
              <a:chOff x="774" y="1150"/>
              <a:chExt cx="3120" cy="2815"/>
            </a:xfrm>
          </p:grpSpPr>
          <p:sp>
            <p:nvSpPr>
              <p:cNvPr id="10024" name="Freeform 808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5" name="Freeform 809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6" name="Freeform 810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7" name="Freeform 811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8" name="Freeform 812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9" name="Freeform 813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0" name="Freeform 814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1" name="Line 815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Line 816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Line 817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Line 818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Line 819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Line 820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Line 821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Line 822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Line 823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" name="Line 824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Line 825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Line 826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Line 827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Line 828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Line 829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Line 830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Line 831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Line 832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 noChangeArrowheads="1"/>
              </p:cNvSpPr>
              <p:nvPr/>
            </p:nvSpPr>
            <p:spPr bwMode="auto">
              <a:xfrm>
                <a:off x="3565" y="1150"/>
                <a:ext cx="53" cy="2815"/>
              </a:xfrm>
              <a:custGeom>
                <a:avLst/>
                <a:gdLst>
                  <a:gd name="T0" fmla="*/ 49 w 49"/>
                  <a:gd name="T1" fmla="*/ 2816 h 2816"/>
                  <a:gd name="T2" fmla="*/ 49 w 49"/>
                  <a:gd name="T3" fmla="*/ 0 h 2816"/>
                  <a:gd name="T4" fmla="*/ 0 w 49"/>
                  <a:gd name="T5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816">
                    <a:moveTo>
                      <a:pt x="49" y="2816"/>
                    </a:moveTo>
                    <a:lnTo>
                      <a:pt x="49" y="0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 noChangeArrowheads="1"/>
              </p:cNvSpPr>
              <p:nvPr/>
            </p:nvSpPr>
            <p:spPr bwMode="auto">
              <a:xfrm>
                <a:off x="3653" y="1152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3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3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 noChangeArrowheads="1"/>
              </p:cNvSpPr>
              <p:nvPr/>
            </p:nvSpPr>
            <p:spPr bwMode="auto">
              <a:xfrm>
                <a:off x="3668" y="1152"/>
                <a:ext cx="24" cy="43"/>
              </a:xfrm>
              <a:custGeom>
                <a:avLst/>
                <a:gdLst>
                  <a:gd name="T0" fmla="*/ 11 w 23"/>
                  <a:gd name="T1" fmla="*/ 0 h 44"/>
                  <a:gd name="T2" fmla="*/ 18 w 23"/>
                  <a:gd name="T3" fmla="*/ 2 h 44"/>
                  <a:gd name="T4" fmla="*/ 21 w 23"/>
                  <a:gd name="T5" fmla="*/ 6 h 44"/>
                  <a:gd name="T6" fmla="*/ 23 w 23"/>
                  <a:gd name="T7" fmla="*/ 13 h 44"/>
                  <a:gd name="T8" fmla="*/ 23 w 23"/>
                  <a:gd name="T9" fmla="*/ 22 h 44"/>
                  <a:gd name="T10" fmla="*/ 21 w 23"/>
                  <a:gd name="T11" fmla="*/ 28 h 44"/>
                  <a:gd name="T12" fmla="*/ 11 w 23"/>
                  <a:gd name="T13" fmla="*/ 37 h 44"/>
                  <a:gd name="T14" fmla="*/ 0 w 2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11" y="0"/>
                    </a:moveTo>
                    <a:lnTo>
                      <a:pt x="18" y="2"/>
                    </a:lnTo>
                    <a:lnTo>
                      <a:pt x="21" y="6"/>
                    </a:lnTo>
                    <a:lnTo>
                      <a:pt x="23" y="13"/>
                    </a:lnTo>
                    <a:lnTo>
                      <a:pt x="23" y="22"/>
                    </a:lnTo>
                    <a:lnTo>
                      <a:pt x="21" y="28"/>
                    </a:lnTo>
                    <a:lnTo>
                      <a:pt x="11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 noChangeArrowheads="1"/>
              </p:cNvSpPr>
              <p:nvPr/>
            </p:nvSpPr>
            <p:spPr bwMode="auto">
              <a:xfrm>
                <a:off x="3653" y="1220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 noChangeArrowheads="1"/>
              </p:cNvSpPr>
              <p:nvPr/>
            </p:nvSpPr>
            <p:spPr bwMode="auto">
              <a:xfrm>
                <a:off x="3662" y="1211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" name="Line 838"/>
              <p:cNvSpPr>
                <a:spLocks noChangeShapeType="1"/>
              </p:cNvSpPr>
              <p:nvPr/>
            </p:nvSpPr>
            <p:spPr bwMode="auto">
              <a:xfrm>
                <a:off x="3742" y="1158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Line 839"/>
              <p:cNvSpPr>
                <a:spLocks noChangeShapeType="1"/>
              </p:cNvSpPr>
              <p:nvPr/>
            </p:nvSpPr>
            <p:spPr bwMode="auto">
              <a:xfrm>
                <a:off x="3745" y="1152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 noChangeArrowheads="1"/>
              </p:cNvSpPr>
              <p:nvPr/>
            </p:nvSpPr>
            <p:spPr bwMode="auto">
              <a:xfrm>
                <a:off x="3712" y="1152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7" name="Line 841"/>
              <p:cNvSpPr>
                <a:spLocks noChangeShapeType="1"/>
              </p:cNvSpPr>
              <p:nvPr/>
            </p:nvSpPr>
            <p:spPr bwMode="auto">
              <a:xfrm>
                <a:off x="3733" y="1231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Line 842"/>
              <p:cNvSpPr>
                <a:spLocks noChangeShapeType="1"/>
              </p:cNvSpPr>
              <p:nvPr/>
            </p:nvSpPr>
            <p:spPr bwMode="auto">
              <a:xfrm flipH="1">
                <a:off x="3563" y="159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 noChangeArrowheads="1"/>
              </p:cNvSpPr>
              <p:nvPr/>
            </p:nvSpPr>
            <p:spPr bwMode="auto">
              <a:xfrm>
                <a:off x="3653" y="156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9 h 79"/>
                  <a:gd name="T30" fmla="*/ 13 w 39"/>
                  <a:gd name="T31" fmla="*/ 46 h 79"/>
                  <a:gd name="T32" fmla="*/ 8 w 39"/>
                  <a:gd name="T33" fmla="*/ 50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9"/>
                    </a:lnTo>
                    <a:lnTo>
                      <a:pt x="13" y="46"/>
                    </a:lnTo>
                    <a:lnTo>
                      <a:pt x="8" y="50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 noChangeArrowheads="1"/>
              </p:cNvSpPr>
              <p:nvPr/>
            </p:nvSpPr>
            <p:spPr bwMode="auto">
              <a:xfrm>
                <a:off x="3668" y="156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9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9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 noChangeArrowheads="1"/>
              </p:cNvSpPr>
              <p:nvPr/>
            </p:nvSpPr>
            <p:spPr bwMode="auto">
              <a:xfrm>
                <a:off x="3653" y="1628"/>
                <a:ext cx="42" cy="8"/>
              </a:xfrm>
              <a:custGeom>
                <a:avLst/>
                <a:gdLst>
                  <a:gd name="T0" fmla="*/ 0 w 39"/>
                  <a:gd name="T1" fmla="*/ 4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4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2" name="Freeform 846"/>
              <p:cNvSpPr>
                <a:spLocks noChangeArrowheads="1"/>
              </p:cNvSpPr>
              <p:nvPr/>
            </p:nvSpPr>
            <p:spPr bwMode="auto">
              <a:xfrm>
                <a:off x="3662" y="1621"/>
                <a:ext cx="33" cy="17"/>
              </a:xfrm>
              <a:custGeom>
                <a:avLst/>
                <a:gdLst>
                  <a:gd name="T0" fmla="*/ 0 w 31"/>
                  <a:gd name="T1" fmla="*/ 7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6 h 18"/>
                  <a:gd name="T8" fmla="*/ 31 w 31"/>
                  <a:gd name="T9" fmla="*/ 7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7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3" name="Freeform 847"/>
              <p:cNvSpPr>
                <a:spLocks noChangeArrowheads="1"/>
              </p:cNvSpPr>
              <p:nvPr/>
            </p:nvSpPr>
            <p:spPr bwMode="auto">
              <a:xfrm>
                <a:off x="3713" y="1560"/>
                <a:ext cx="42" cy="78"/>
              </a:xfrm>
              <a:custGeom>
                <a:avLst/>
                <a:gdLst>
                  <a:gd name="T0" fmla="*/ 7 w 39"/>
                  <a:gd name="T1" fmla="*/ 0 h 79"/>
                  <a:gd name="T2" fmla="*/ 0 w 39"/>
                  <a:gd name="T3" fmla="*/ 39 h 79"/>
                  <a:gd name="T4" fmla="*/ 7 w 39"/>
                  <a:gd name="T5" fmla="*/ 31 h 79"/>
                  <a:gd name="T6" fmla="*/ 15 w 39"/>
                  <a:gd name="T7" fmla="*/ 26 h 79"/>
                  <a:gd name="T8" fmla="*/ 23 w 39"/>
                  <a:gd name="T9" fmla="*/ 26 h 79"/>
                  <a:gd name="T10" fmla="*/ 31 w 39"/>
                  <a:gd name="T11" fmla="*/ 31 h 79"/>
                  <a:gd name="T12" fmla="*/ 37 w 39"/>
                  <a:gd name="T13" fmla="*/ 39 h 79"/>
                  <a:gd name="T14" fmla="*/ 39 w 39"/>
                  <a:gd name="T15" fmla="*/ 50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3 w 39"/>
                  <a:gd name="T23" fmla="*/ 79 h 79"/>
                  <a:gd name="T24" fmla="*/ 15 w 39"/>
                  <a:gd name="T25" fmla="*/ 79 h 79"/>
                  <a:gd name="T26" fmla="*/ 7 w 39"/>
                  <a:gd name="T27" fmla="*/ 77 h 79"/>
                  <a:gd name="T28" fmla="*/ 3 w 39"/>
                  <a:gd name="T29" fmla="*/ 72 h 79"/>
                  <a:gd name="T30" fmla="*/ 0 w 39"/>
                  <a:gd name="T31" fmla="*/ 66 h 79"/>
                  <a:gd name="T32" fmla="*/ 0 w 39"/>
                  <a:gd name="T33" fmla="*/ 61 h 79"/>
                  <a:gd name="T34" fmla="*/ 3 w 39"/>
                  <a:gd name="T35" fmla="*/ 57 h 79"/>
                  <a:gd name="T36" fmla="*/ 7 w 39"/>
                  <a:gd name="T37" fmla="*/ 61 h 79"/>
                  <a:gd name="T38" fmla="*/ 3 w 39"/>
                  <a:gd name="T39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7" y="0"/>
                    </a:moveTo>
                    <a:lnTo>
                      <a:pt x="0" y="39"/>
                    </a:lnTo>
                    <a:lnTo>
                      <a:pt x="7" y="31"/>
                    </a:lnTo>
                    <a:lnTo>
                      <a:pt x="15" y="26"/>
                    </a:lnTo>
                    <a:lnTo>
                      <a:pt x="23" y="26"/>
                    </a:lnTo>
                    <a:lnTo>
                      <a:pt x="31" y="31"/>
                    </a:lnTo>
                    <a:lnTo>
                      <a:pt x="37" y="39"/>
                    </a:lnTo>
                    <a:lnTo>
                      <a:pt x="39" y="50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7" y="77"/>
                    </a:lnTo>
                    <a:lnTo>
                      <a:pt x="3" y="72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3" y="57"/>
                    </a:lnTo>
                    <a:lnTo>
                      <a:pt x="7" y="61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" name="Freeform 848"/>
              <p:cNvSpPr>
                <a:spLocks noChangeArrowheads="1"/>
              </p:cNvSpPr>
              <p:nvPr/>
            </p:nvSpPr>
            <p:spPr bwMode="auto">
              <a:xfrm>
                <a:off x="3739" y="1586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5 h 53"/>
                  <a:gd name="T4" fmla="*/ 11 w 14"/>
                  <a:gd name="T5" fmla="*/ 13 h 53"/>
                  <a:gd name="T6" fmla="*/ 14 w 14"/>
                  <a:gd name="T7" fmla="*/ 24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51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5"/>
                    </a:lnTo>
                    <a:lnTo>
                      <a:pt x="11" y="13"/>
                    </a:lnTo>
                    <a:lnTo>
                      <a:pt x="14" y="24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5" name="Line 849"/>
              <p:cNvSpPr>
                <a:spLocks noChangeShapeType="1"/>
              </p:cNvSpPr>
              <p:nvPr/>
            </p:nvSpPr>
            <p:spPr bwMode="auto">
              <a:xfrm>
                <a:off x="3721" y="1560"/>
                <a:ext cx="2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Freeform 850"/>
              <p:cNvSpPr>
                <a:spLocks noChangeArrowheads="1"/>
              </p:cNvSpPr>
              <p:nvPr/>
            </p:nvSpPr>
            <p:spPr bwMode="auto">
              <a:xfrm>
                <a:off x="3721" y="1560"/>
                <a:ext cx="29" cy="3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4 h 4"/>
                  <a:gd name="T4" fmla="*/ 27 w 2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13" y="4"/>
                    </a:lnTo>
                    <a:lnTo>
                      <a:pt x="27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Line 851"/>
              <p:cNvSpPr>
                <a:spLocks noChangeShapeType="1"/>
              </p:cNvSpPr>
              <p:nvPr/>
            </p:nvSpPr>
            <p:spPr bwMode="auto">
              <a:xfrm flipH="1">
                <a:off x="3563" y="200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Freeform 852"/>
              <p:cNvSpPr>
                <a:spLocks noChangeArrowheads="1"/>
              </p:cNvSpPr>
              <p:nvPr/>
            </p:nvSpPr>
            <p:spPr bwMode="auto">
              <a:xfrm>
                <a:off x="3653" y="197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Freeform 853"/>
              <p:cNvSpPr>
                <a:spLocks noChangeArrowheads="1"/>
              </p:cNvSpPr>
              <p:nvPr/>
            </p:nvSpPr>
            <p:spPr bwMode="auto">
              <a:xfrm>
                <a:off x="3668" y="197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Freeform 854"/>
              <p:cNvSpPr>
                <a:spLocks noChangeArrowheads="1"/>
              </p:cNvSpPr>
              <p:nvPr/>
            </p:nvSpPr>
            <p:spPr bwMode="auto">
              <a:xfrm>
                <a:off x="3653" y="2038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Freeform 855"/>
              <p:cNvSpPr>
                <a:spLocks noChangeArrowheads="1"/>
              </p:cNvSpPr>
              <p:nvPr/>
            </p:nvSpPr>
            <p:spPr bwMode="auto">
              <a:xfrm>
                <a:off x="3662" y="2032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Freeform 856"/>
              <p:cNvSpPr>
                <a:spLocks noChangeArrowheads="1"/>
              </p:cNvSpPr>
              <p:nvPr/>
            </p:nvSpPr>
            <p:spPr bwMode="auto">
              <a:xfrm>
                <a:off x="3713" y="1970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7 w 39"/>
                  <a:gd name="T7" fmla="*/ 15 h 79"/>
                  <a:gd name="T8" fmla="*/ 37 w 39"/>
                  <a:gd name="T9" fmla="*/ 11 h 79"/>
                  <a:gd name="T10" fmla="*/ 34 w 39"/>
                  <a:gd name="T11" fmla="*/ 4 h 79"/>
                  <a:gd name="T12" fmla="*/ 29 w 39"/>
                  <a:gd name="T13" fmla="*/ 0 h 79"/>
                  <a:gd name="T14" fmla="*/ 20 w 39"/>
                  <a:gd name="T15" fmla="*/ 0 h 79"/>
                  <a:gd name="T16" fmla="*/ 11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10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7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7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10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7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7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" name="Freeform 857"/>
              <p:cNvSpPr>
                <a:spLocks noChangeArrowheads="1"/>
              </p:cNvSpPr>
              <p:nvPr/>
            </p:nvSpPr>
            <p:spPr bwMode="auto">
              <a:xfrm>
                <a:off x="3717" y="1970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7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8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7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8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4" name="Freeform 858"/>
              <p:cNvSpPr>
                <a:spLocks noChangeArrowheads="1"/>
              </p:cNvSpPr>
              <p:nvPr/>
            </p:nvSpPr>
            <p:spPr bwMode="auto">
              <a:xfrm>
                <a:off x="3739" y="2001"/>
                <a:ext cx="14" cy="47"/>
              </a:xfrm>
              <a:custGeom>
                <a:avLst/>
                <a:gdLst>
                  <a:gd name="T0" fmla="*/ 0 w 14"/>
                  <a:gd name="T1" fmla="*/ 48 h 48"/>
                  <a:gd name="T2" fmla="*/ 6 w 14"/>
                  <a:gd name="T3" fmla="*/ 46 h 48"/>
                  <a:gd name="T4" fmla="*/ 11 w 14"/>
                  <a:gd name="T5" fmla="*/ 37 h 48"/>
                  <a:gd name="T6" fmla="*/ 14 w 14"/>
                  <a:gd name="T7" fmla="*/ 26 h 48"/>
                  <a:gd name="T8" fmla="*/ 14 w 14"/>
                  <a:gd name="T9" fmla="*/ 22 h 48"/>
                  <a:gd name="T10" fmla="*/ 11 w 14"/>
                  <a:gd name="T11" fmla="*/ 11 h 48"/>
                  <a:gd name="T12" fmla="*/ 6 w 14"/>
                  <a:gd name="T13" fmla="*/ 4 h 48"/>
                  <a:gd name="T14" fmla="*/ 0 w 14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8">
                    <a:moveTo>
                      <a:pt x="0" y="48"/>
                    </a:moveTo>
                    <a:lnTo>
                      <a:pt x="6" y="46"/>
                    </a:lnTo>
                    <a:lnTo>
                      <a:pt x="11" y="3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5" name="Line 859"/>
              <p:cNvSpPr>
                <a:spLocks noChangeShapeType="1"/>
              </p:cNvSpPr>
              <p:nvPr/>
            </p:nvSpPr>
            <p:spPr bwMode="auto">
              <a:xfrm flipH="1">
                <a:off x="3563" y="238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Freeform 860"/>
              <p:cNvSpPr>
                <a:spLocks noChangeArrowheads="1"/>
              </p:cNvSpPr>
              <p:nvPr/>
            </p:nvSpPr>
            <p:spPr bwMode="auto">
              <a:xfrm>
                <a:off x="3653" y="2349"/>
                <a:ext cx="42" cy="79"/>
              </a:xfrm>
              <a:custGeom>
                <a:avLst/>
                <a:gdLst>
                  <a:gd name="T0" fmla="*/ 3 w 39"/>
                  <a:gd name="T1" fmla="*/ 16 h 80"/>
                  <a:gd name="T2" fmla="*/ 5 w 39"/>
                  <a:gd name="T3" fmla="*/ 20 h 80"/>
                  <a:gd name="T4" fmla="*/ 3 w 39"/>
                  <a:gd name="T5" fmla="*/ 24 h 80"/>
                  <a:gd name="T6" fmla="*/ 0 w 39"/>
                  <a:gd name="T7" fmla="*/ 20 h 80"/>
                  <a:gd name="T8" fmla="*/ 0 w 39"/>
                  <a:gd name="T9" fmla="*/ 16 h 80"/>
                  <a:gd name="T10" fmla="*/ 3 w 39"/>
                  <a:gd name="T11" fmla="*/ 9 h 80"/>
                  <a:gd name="T12" fmla="*/ 5 w 39"/>
                  <a:gd name="T13" fmla="*/ 5 h 80"/>
                  <a:gd name="T14" fmla="*/ 13 w 39"/>
                  <a:gd name="T15" fmla="*/ 0 h 80"/>
                  <a:gd name="T16" fmla="*/ 24 w 39"/>
                  <a:gd name="T17" fmla="*/ 0 h 80"/>
                  <a:gd name="T18" fmla="*/ 34 w 39"/>
                  <a:gd name="T19" fmla="*/ 5 h 80"/>
                  <a:gd name="T20" fmla="*/ 36 w 39"/>
                  <a:gd name="T21" fmla="*/ 9 h 80"/>
                  <a:gd name="T22" fmla="*/ 39 w 39"/>
                  <a:gd name="T23" fmla="*/ 16 h 80"/>
                  <a:gd name="T24" fmla="*/ 39 w 39"/>
                  <a:gd name="T25" fmla="*/ 24 h 80"/>
                  <a:gd name="T26" fmla="*/ 36 w 39"/>
                  <a:gd name="T27" fmla="*/ 31 h 80"/>
                  <a:gd name="T28" fmla="*/ 28 w 39"/>
                  <a:gd name="T29" fmla="*/ 38 h 80"/>
                  <a:gd name="T30" fmla="*/ 13 w 39"/>
                  <a:gd name="T31" fmla="*/ 46 h 80"/>
                  <a:gd name="T32" fmla="*/ 8 w 39"/>
                  <a:gd name="T33" fmla="*/ 51 h 80"/>
                  <a:gd name="T34" fmla="*/ 3 w 39"/>
                  <a:gd name="T35" fmla="*/ 57 h 80"/>
                  <a:gd name="T36" fmla="*/ 0 w 39"/>
                  <a:gd name="T37" fmla="*/ 68 h 80"/>
                  <a:gd name="T38" fmla="*/ 0 w 39"/>
                  <a:gd name="T3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0">
                    <a:moveTo>
                      <a:pt x="3" y="16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6" y="9"/>
                    </a:lnTo>
                    <a:lnTo>
                      <a:pt x="39" y="16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8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7" name="Freeform 861"/>
              <p:cNvSpPr>
                <a:spLocks noChangeArrowheads="1"/>
              </p:cNvSpPr>
              <p:nvPr/>
            </p:nvSpPr>
            <p:spPr bwMode="auto">
              <a:xfrm>
                <a:off x="3668" y="2349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5 h 46"/>
                  <a:gd name="T4" fmla="*/ 21 w 23"/>
                  <a:gd name="T5" fmla="*/ 9 h 46"/>
                  <a:gd name="T6" fmla="*/ 23 w 23"/>
                  <a:gd name="T7" fmla="*/ 16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8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5"/>
                    </a:lnTo>
                    <a:lnTo>
                      <a:pt x="21" y="9"/>
                    </a:lnTo>
                    <a:lnTo>
                      <a:pt x="23" y="16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8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8" name="Freeform 862"/>
              <p:cNvSpPr>
                <a:spLocks noChangeArrowheads="1"/>
              </p:cNvSpPr>
              <p:nvPr/>
            </p:nvSpPr>
            <p:spPr bwMode="auto">
              <a:xfrm>
                <a:off x="3653" y="2417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" name="Freeform 863"/>
              <p:cNvSpPr>
                <a:spLocks noChangeArrowheads="1"/>
              </p:cNvSpPr>
              <p:nvPr/>
            </p:nvSpPr>
            <p:spPr bwMode="auto">
              <a:xfrm>
                <a:off x="3662" y="2411"/>
                <a:ext cx="33" cy="17"/>
              </a:xfrm>
              <a:custGeom>
                <a:avLst/>
                <a:gdLst>
                  <a:gd name="T0" fmla="*/ 0 w 31"/>
                  <a:gd name="T1" fmla="*/ 6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5 h 18"/>
                  <a:gd name="T8" fmla="*/ 31 w 31"/>
                  <a:gd name="T9" fmla="*/ 6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6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0" name="Line 864"/>
              <p:cNvSpPr>
                <a:spLocks noChangeShapeType="1"/>
              </p:cNvSpPr>
              <p:nvPr/>
            </p:nvSpPr>
            <p:spPr bwMode="auto">
              <a:xfrm>
                <a:off x="3713" y="2349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Freeform 865"/>
              <p:cNvSpPr>
                <a:spLocks noChangeArrowheads="1"/>
              </p:cNvSpPr>
              <p:nvPr/>
            </p:nvSpPr>
            <p:spPr bwMode="auto">
              <a:xfrm>
                <a:off x="3713" y="2349"/>
                <a:ext cx="42" cy="15"/>
              </a:xfrm>
              <a:custGeom>
                <a:avLst/>
                <a:gdLst>
                  <a:gd name="T0" fmla="*/ 0 w 39"/>
                  <a:gd name="T1" fmla="*/ 16 h 16"/>
                  <a:gd name="T2" fmla="*/ 3 w 39"/>
                  <a:gd name="T3" fmla="*/ 9 h 16"/>
                  <a:gd name="T4" fmla="*/ 10 w 39"/>
                  <a:gd name="T5" fmla="*/ 0 h 16"/>
                  <a:gd name="T6" fmla="*/ 15 w 39"/>
                  <a:gd name="T7" fmla="*/ 0 h 16"/>
                  <a:gd name="T8" fmla="*/ 29 w 39"/>
                  <a:gd name="T9" fmla="*/ 11 h 16"/>
                  <a:gd name="T10" fmla="*/ 34 w 39"/>
                  <a:gd name="T11" fmla="*/ 11 h 16"/>
                  <a:gd name="T12" fmla="*/ 37 w 39"/>
                  <a:gd name="T13" fmla="*/ 9 h 16"/>
                  <a:gd name="T14" fmla="*/ 39 w 3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0" y="16"/>
                    </a:moveTo>
                    <a:lnTo>
                      <a:pt x="3" y="9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9" y="11"/>
                    </a:lnTo>
                    <a:lnTo>
                      <a:pt x="34" y="11"/>
                    </a:lnTo>
                    <a:lnTo>
                      <a:pt x="37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2" name="Freeform 866"/>
              <p:cNvSpPr>
                <a:spLocks noChangeArrowheads="1"/>
              </p:cNvSpPr>
              <p:nvPr/>
            </p:nvSpPr>
            <p:spPr bwMode="auto">
              <a:xfrm>
                <a:off x="3717" y="2354"/>
                <a:ext cx="28" cy="5"/>
              </a:xfrm>
              <a:custGeom>
                <a:avLst/>
                <a:gdLst>
                  <a:gd name="T0" fmla="*/ 0 w 26"/>
                  <a:gd name="T1" fmla="*/ 4 h 6"/>
                  <a:gd name="T2" fmla="*/ 7 w 26"/>
                  <a:gd name="T3" fmla="*/ 0 h 6"/>
                  <a:gd name="T4" fmla="*/ 12 w 26"/>
                  <a:gd name="T5" fmla="*/ 0 h 6"/>
                  <a:gd name="T6" fmla="*/ 26 w 2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6">
                    <a:moveTo>
                      <a:pt x="0" y="4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26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3" name="Freeform 867"/>
              <p:cNvSpPr>
                <a:spLocks noChangeArrowheads="1"/>
              </p:cNvSpPr>
              <p:nvPr/>
            </p:nvSpPr>
            <p:spPr bwMode="auto">
              <a:xfrm>
                <a:off x="3735" y="2349"/>
                <a:ext cx="20" cy="79"/>
              </a:xfrm>
              <a:custGeom>
                <a:avLst/>
                <a:gdLst>
                  <a:gd name="T0" fmla="*/ 19 w 19"/>
                  <a:gd name="T1" fmla="*/ 0 h 80"/>
                  <a:gd name="T2" fmla="*/ 19 w 19"/>
                  <a:gd name="T3" fmla="*/ 11 h 80"/>
                  <a:gd name="T4" fmla="*/ 17 w 19"/>
                  <a:gd name="T5" fmla="*/ 24 h 80"/>
                  <a:gd name="T6" fmla="*/ 6 w 19"/>
                  <a:gd name="T7" fmla="*/ 42 h 80"/>
                  <a:gd name="T8" fmla="*/ 3 w 19"/>
                  <a:gd name="T9" fmla="*/ 51 h 80"/>
                  <a:gd name="T10" fmla="*/ 0 w 19"/>
                  <a:gd name="T11" fmla="*/ 62 h 80"/>
                  <a:gd name="T12" fmla="*/ 0 w 19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0">
                    <a:moveTo>
                      <a:pt x="19" y="0"/>
                    </a:moveTo>
                    <a:lnTo>
                      <a:pt x="19" y="11"/>
                    </a:lnTo>
                    <a:lnTo>
                      <a:pt x="17" y="24"/>
                    </a:lnTo>
                    <a:lnTo>
                      <a:pt x="6" y="42"/>
                    </a:lnTo>
                    <a:lnTo>
                      <a:pt x="3" y="51"/>
                    </a:lnTo>
                    <a:lnTo>
                      <a:pt x="0" y="62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4" name="Freeform 868"/>
              <p:cNvSpPr>
                <a:spLocks noChangeArrowheads="1"/>
              </p:cNvSpPr>
              <p:nvPr/>
            </p:nvSpPr>
            <p:spPr bwMode="auto">
              <a:xfrm>
                <a:off x="3733" y="2373"/>
                <a:ext cx="20" cy="55"/>
              </a:xfrm>
              <a:custGeom>
                <a:avLst/>
                <a:gdLst>
                  <a:gd name="T0" fmla="*/ 19 w 19"/>
                  <a:gd name="T1" fmla="*/ 0 h 56"/>
                  <a:gd name="T2" fmla="*/ 5 w 19"/>
                  <a:gd name="T3" fmla="*/ 18 h 56"/>
                  <a:gd name="T4" fmla="*/ 2 w 19"/>
                  <a:gd name="T5" fmla="*/ 27 h 56"/>
                  <a:gd name="T6" fmla="*/ 0 w 19"/>
                  <a:gd name="T7" fmla="*/ 38 h 56"/>
                  <a:gd name="T8" fmla="*/ 0 w 19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19" y="0"/>
                    </a:moveTo>
                    <a:lnTo>
                      <a:pt x="5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0" y="5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5" name="Line 869"/>
              <p:cNvSpPr>
                <a:spLocks noChangeShapeType="1"/>
              </p:cNvSpPr>
              <p:nvPr/>
            </p:nvSpPr>
            <p:spPr bwMode="auto">
              <a:xfrm flipH="1">
                <a:off x="3563" y="273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Freeform 870"/>
              <p:cNvSpPr>
                <a:spLocks noChangeArrowheads="1"/>
              </p:cNvSpPr>
              <p:nvPr/>
            </p:nvSpPr>
            <p:spPr bwMode="auto">
              <a:xfrm>
                <a:off x="3653" y="2702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2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7" name="Freeform 871"/>
              <p:cNvSpPr>
                <a:spLocks noChangeArrowheads="1"/>
              </p:cNvSpPr>
              <p:nvPr/>
            </p:nvSpPr>
            <p:spPr bwMode="auto">
              <a:xfrm>
                <a:off x="3668" y="2702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8" name="Freeform 872"/>
              <p:cNvSpPr>
                <a:spLocks noChangeArrowheads="1"/>
              </p:cNvSpPr>
              <p:nvPr/>
            </p:nvSpPr>
            <p:spPr bwMode="auto">
              <a:xfrm>
                <a:off x="3653" y="2770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9" name="Freeform 873"/>
              <p:cNvSpPr>
                <a:spLocks noChangeArrowheads="1"/>
              </p:cNvSpPr>
              <p:nvPr/>
            </p:nvSpPr>
            <p:spPr bwMode="auto">
              <a:xfrm>
                <a:off x="3662" y="2764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0" name="Freeform 874"/>
              <p:cNvSpPr>
                <a:spLocks noChangeArrowheads="1"/>
              </p:cNvSpPr>
              <p:nvPr/>
            </p:nvSpPr>
            <p:spPr bwMode="auto">
              <a:xfrm>
                <a:off x="3717" y="2702"/>
                <a:ext cx="36" cy="34"/>
              </a:xfrm>
              <a:custGeom>
                <a:avLst/>
                <a:gdLst>
                  <a:gd name="T0" fmla="*/ 12 w 34"/>
                  <a:gd name="T1" fmla="*/ 0 h 35"/>
                  <a:gd name="T2" fmla="*/ 4 w 34"/>
                  <a:gd name="T3" fmla="*/ 4 h 35"/>
                  <a:gd name="T4" fmla="*/ 0 w 34"/>
                  <a:gd name="T5" fmla="*/ 11 h 35"/>
                  <a:gd name="T6" fmla="*/ 0 w 34"/>
                  <a:gd name="T7" fmla="*/ 22 h 35"/>
                  <a:gd name="T8" fmla="*/ 4 w 34"/>
                  <a:gd name="T9" fmla="*/ 31 h 35"/>
                  <a:gd name="T10" fmla="*/ 12 w 34"/>
                  <a:gd name="T11" fmla="*/ 35 h 35"/>
                  <a:gd name="T12" fmla="*/ 23 w 34"/>
                  <a:gd name="T13" fmla="*/ 35 h 35"/>
                  <a:gd name="T14" fmla="*/ 31 w 34"/>
                  <a:gd name="T15" fmla="*/ 31 h 35"/>
                  <a:gd name="T16" fmla="*/ 34 w 34"/>
                  <a:gd name="T17" fmla="*/ 22 h 35"/>
                  <a:gd name="T18" fmla="*/ 34 w 34"/>
                  <a:gd name="T19" fmla="*/ 11 h 35"/>
                  <a:gd name="T20" fmla="*/ 31 w 34"/>
                  <a:gd name="T21" fmla="*/ 4 h 35"/>
                  <a:gd name="T22" fmla="*/ 23 w 34"/>
                  <a:gd name="T23" fmla="*/ 0 h 35"/>
                  <a:gd name="T24" fmla="*/ 12 w 34"/>
                  <a:gd name="T25" fmla="*/ 0 h 35"/>
                  <a:gd name="T26" fmla="*/ 7 w 34"/>
                  <a:gd name="T27" fmla="*/ 4 h 35"/>
                  <a:gd name="T28" fmla="*/ 4 w 34"/>
                  <a:gd name="T29" fmla="*/ 11 h 35"/>
                  <a:gd name="T30" fmla="*/ 4 w 34"/>
                  <a:gd name="T31" fmla="*/ 22 h 35"/>
                  <a:gd name="T32" fmla="*/ 7 w 34"/>
                  <a:gd name="T33" fmla="*/ 31 h 35"/>
                  <a:gd name="T34" fmla="*/ 12 w 34"/>
                  <a:gd name="T3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2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4" y="31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31" y="31"/>
                    </a:lnTo>
                    <a:lnTo>
                      <a:pt x="34" y="22"/>
                    </a:lnTo>
                    <a:lnTo>
                      <a:pt x="34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4" y="11"/>
                    </a:lnTo>
                    <a:lnTo>
                      <a:pt x="4" y="22"/>
                    </a:lnTo>
                    <a:lnTo>
                      <a:pt x="7" y="31"/>
                    </a:lnTo>
                    <a:lnTo>
                      <a:pt x="12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1" name="Freeform 875"/>
              <p:cNvSpPr>
                <a:spLocks noChangeArrowheads="1"/>
              </p:cNvSpPr>
              <p:nvPr/>
            </p:nvSpPr>
            <p:spPr bwMode="auto">
              <a:xfrm>
                <a:off x="3742" y="2702"/>
                <a:ext cx="8" cy="34"/>
              </a:xfrm>
              <a:custGeom>
                <a:avLst/>
                <a:gdLst>
                  <a:gd name="T0" fmla="*/ 0 w 8"/>
                  <a:gd name="T1" fmla="*/ 35 h 35"/>
                  <a:gd name="T2" fmla="*/ 5 w 8"/>
                  <a:gd name="T3" fmla="*/ 31 h 35"/>
                  <a:gd name="T4" fmla="*/ 8 w 8"/>
                  <a:gd name="T5" fmla="*/ 22 h 35"/>
                  <a:gd name="T6" fmla="*/ 8 w 8"/>
                  <a:gd name="T7" fmla="*/ 11 h 35"/>
                  <a:gd name="T8" fmla="*/ 5 w 8"/>
                  <a:gd name="T9" fmla="*/ 4 h 35"/>
                  <a:gd name="T10" fmla="*/ 0 w 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5" y="31"/>
                    </a:lnTo>
                    <a:lnTo>
                      <a:pt x="8" y="22"/>
                    </a:lnTo>
                    <a:lnTo>
                      <a:pt x="8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2" name="Freeform 876"/>
              <p:cNvSpPr>
                <a:spLocks noChangeArrowheads="1"/>
              </p:cNvSpPr>
              <p:nvPr/>
            </p:nvSpPr>
            <p:spPr bwMode="auto">
              <a:xfrm>
                <a:off x="3713" y="2737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7 w 39"/>
                  <a:gd name="T3" fmla="*/ 2 h 44"/>
                  <a:gd name="T4" fmla="*/ 3 w 39"/>
                  <a:gd name="T5" fmla="*/ 7 h 44"/>
                  <a:gd name="T6" fmla="*/ 0 w 39"/>
                  <a:gd name="T7" fmla="*/ 13 h 44"/>
                  <a:gd name="T8" fmla="*/ 0 w 39"/>
                  <a:gd name="T9" fmla="*/ 29 h 44"/>
                  <a:gd name="T10" fmla="*/ 3 w 39"/>
                  <a:gd name="T11" fmla="*/ 38 h 44"/>
                  <a:gd name="T12" fmla="*/ 7 w 39"/>
                  <a:gd name="T13" fmla="*/ 42 h 44"/>
                  <a:gd name="T14" fmla="*/ 15 w 39"/>
                  <a:gd name="T15" fmla="*/ 44 h 44"/>
                  <a:gd name="T16" fmla="*/ 26 w 39"/>
                  <a:gd name="T17" fmla="*/ 44 h 44"/>
                  <a:gd name="T18" fmla="*/ 34 w 39"/>
                  <a:gd name="T19" fmla="*/ 42 h 44"/>
                  <a:gd name="T20" fmla="*/ 37 w 39"/>
                  <a:gd name="T21" fmla="*/ 38 h 44"/>
                  <a:gd name="T22" fmla="*/ 39 w 39"/>
                  <a:gd name="T23" fmla="*/ 29 h 44"/>
                  <a:gd name="T24" fmla="*/ 39 w 39"/>
                  <a:gd name="T25" fmla="*/ 13 h 44"/>
                  <a:gd name="T26" fmla="*/ 37 w 39"/>
                  <a:gd name="T27" fmla="*/ 7 h 44"/>
                  <a:gd name="T28" fmla="*/ 34 w 39"/>
                  <a:gd name="T29" fmla="*/ 2 h 44"/>
                  <a:gd name="T30" fmla="*/ 26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5" y="44"/>
                    </a:lnTo>
                    <a:lnTo>
                      <a:pt x="26" y="44"/>
                    </a:lnTo>
                    <a:lnTo>
                      <a:pt x="34" y="42"/>
                    </a:lnTo>
                    <a:lnTo>
                      <a:pt x="37" y="38"/>
                    </a:lnTo>
                    <a:lnTo>
                      <a:pt x="39" y="29"/>
                    </a:lnTo>
                    <a:lnTo>
                      <a:pt x="39" y="13"/>
                    </a:lnTo>
                    <a:lnTo>
                      <a:pt x="37" y="7"/>
                    </a:lnTo>
                    <a:lnTo>
                      <a:pt x="34" y="2"/>
                    </a:lnTo>
                    <a:lnTo>
                      <a:pt x="26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3" name="Freeform 877"/>
              <p:cNvSpPr>
                <a:spLocks noChangeArrowheads="1"/>
              </p:cNvSpPr>
              <p:nvPr/>
            </p:nvSpPr>
            <p:spPr bwMode="auto">
              <a:xfrm>
                <a:off x="3717" y="2737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7 w 12"/>
                  <a:gd name="T3" fmla="*/ 2 h 44"/>
                  <a:gd name="T4" fmla="*/ 4 w 12"/>
                  <a:gd name="T5" fmla="*/ 7 h 44"/>
                  <a:gd name="T6" fmla="*/ 0 w 12"/>
                  <a:gd name="T7" fmla="*/ 13 h 44"/>
                  <a:gd name="T8" fmla="*/ 0 w 12"/>
                  <a:gd name="T9" fmla="*/ 29 h 44"/>
                  <a:gd name="T10" fmla="*/ 4 w 12"/>
                  <a:gd name="T11" fmla="*/ 38 h 44"/>
                  <a:gd name="T12" fmla="*/ 7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7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4" name="Freeform 878"/>
              <p:cNvSpPr>
                <a:spLocks noChangeArrowheads="1"/>
              </p:cNvSpPr>
              <p:nvPr/>
            </p:nvSpPr>
            <p:spPr bwMode="auto">
              <a:xfrm>
                <a:off x="3742" y="2737"/>
                <a:ext cx="11" cy="43"/>
              </a:xfrm>
              <a:custGeom>
                <a:avLst/>
                <a:gdLst>
                  <a:gd name="T0" fmla="*/ 0 w 11"/>
                  <a:gd name="T1" fmla="*/ 44 h 44"/>
                  <a:gd name="T2" fmla="*/ 5 w 11"/>
                  <a:gd name="T3" fmla="*/ 42 h 44"/>
                  <a:gd name="T4" fmla="*/ 8 w 11"/>
                  <a:gd name="T5" fmla="*/ 38 h 44"/>
                  <a:gd name="T6" fmla="*/ 11 w 11"/>
                  <a:gd name="T7" fmla="*/ 29 h 44"/>
                  <a:gd name="T8" fmla="*/ 11 w 11"/>
                  <a:gd name="T9" fmla="*/ 13 h 44"/>
                  <a:gd name="T10" fmla="*/ 8 w 11"/>
                  <a:gd name="T11" fmla="*/ 7 h 44"/>
                  <a:gd name="T12" fmla="*/ 5 w 11"/>
                  <a:gd name="T13" fmla="*/ 2 h 44"/>
                  <a:gd name="T14" fmla="*/ 0 w 11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4">
                    <a:moveTo>
                      <a:pt x="0" y="44"/>
                    </a:moveTo>
                    <a:lnTo>
                      <a:pt x="5" y="42"/>
                    </a:lnTo>
                    <a:lnTo>
                      <a:pt x="8" y="38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8" y="7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5" name="Line 879"/>
              <p:cNvSpPr>
                <a:spLocks noChangeShapeType="1"/>
              </p:cNvSpPr>
              <p:nvPr/>
            </p:nvSpPr>
            <p:spPr bwMode="auto">
              <a:xfrm flipH="1">
                <a:off x="3563" y="306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Freeform 880"/>
              <p:cNvSpPr>
                <a:spLocks noChangeArrowheads="1"/>
              </p:cNvSpPr>
              <p:nvPr/>
            </p:nvSpPr>
            <p:spPr bwMode="auto">
              <a:xfrm>
                <a:off x="3653" y="3031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19 h 79"/>
                  <a:gd name="T4" fmla="*/ 3 w 39"/>
                  <a:gd name="T5" fmla="*/ 22 h 79"/>
                  <a:gd name="T6" fmla="*/ 0 w 39"/>
                  <a:gd name="T7" fmla="*/ 19 h 79"/>
                  <a:gd name="T8" fmla="*/ 0 w 39"/>
                  <a:gd name="T9" fmla="*/ 15 h 79"/>
                  <a:gd name="T10" fmla="*/ 3 w 39"/>
                  <a:gd name="T11" fmla="*/ 6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6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0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19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0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7" name="Freeform 881"/>
              <p:cNvSpPr>
                <a:spLocks noChangeArrowheads="1"/>
              </p:cNvSpPr>
              <p:nvPr/>
            </p:nvSpPr>
            <p:spPr bwMode="auto">
              <a:xfrm>
                <a:off x="3668" y="3031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6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0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6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0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8" name="Freeform 882"/>
              <p:cNvSpPr>
                <a:spLocks noChangeArrowheads="1"/>
              </p:cNvSpPr>
              <p:nvPr/>
            </p:nvSpPr>
            <p:spPr bwMode="auto">
              <a:xfrm>
                <a:off x="3653" y="3099"/>
                <a:ext cx="42" cy="6"/>
              </a:xfrm>
              <a:custGeom>
                <a:avLst/>
                <a:gdLst>
                  <a:gd name="T0" fmla="*/ 0 w 39"/>
                  <a:gd name="T1" fmla="*/ 4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4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9" name="Freeform 883"/>
              <p:cNvSpPr>
                <a:spLocks noChangeArrowheads="1"/>
              </p:cNvSpPr>
              <p:nvPr/>
            </p:nvSpPr>
            <p:spPr bwMode="auto">
              <a:xfrm>
                <a:off x="3662" y="3090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0" name="Freeform 884"/>
              <p:cNvSpPr>
                <a:spLocks noChangeArrowheads="1"/>
              </p:cNvSpPr>
              <p:nvPr/>
            </p:nvSpPr>
            <p:spPr bwMode="auto">
              <a:xfrm>
                <a:off x="3713" y="3031"/>
                <a:ext cx="42" cy="78"/>
              </a:xfrm>
              <a:custGeom>
                <a:avLst/>
                <a:gdLst>
                  <a:gd name="T0" fmla="*/ 37 w 39"/>
                  <a:gd name="T1" fmla="*/ 26 h 79"/>
                  <a:gd name="T2" fmla="*/ 34 w 39"/>
                  <a:gd name="T3" fmla="*/ 37 h 79"/>
                  <a:gd name="T4" fmla="*/ 29 w 39"/>
                  <a:gd name="T5" fmla="*/ 46 h 79"/>
                  <a:gd name="T6" fmla="*/ 20 w 39"/>
                  <a:gd name="T7" fmla="*/ 48 h 79"/>
                  <a:gd name="T8" fmla="*/ 18 w 39"/>
                  <a:gd name="T9" fmla="*/ 48 h 79"/>
                  <a:gd name="T10" fmla="*/ 10 w 39"/>
                  <a:gd name="T11" fmla="*/ 46 h 79"/>
                  <a:gd name="T12" fmla="*/ 3 w 39"/>
                  <a:gd name="T13" fmla="*/ 37 h 79"/>
                  <a:gd name="T14" fmla="*/ 0 w 39"/>
                  <a:gd name="T15" fmla="*/ 26 h 79"/>
                  <a:gd name="T16" fmla="*/ 0 w 39"/>
                  <a:gd name="T17" fmla="*/ 22 h 79"/>
                  <a:gd name="T18" fmla="*/ 3 w 39"/>
                  <a:gd name="T19" fmla="*/ 11 h 79"/>
                  <a:gd name="T20" fmla="*/ 10 w 39"/>
                  <a:gd name="T21" fmla="*/ 4 h 79"/>
                  <a:gd name="T22" fmla="*/ 18 w 39"/>
                  <a:gd name="T23" fmla="*/ 0 h 79"/>
                  <a:gd name="T24" fmla="*/ 23 w 39"/>
                  <a:gd name="T25" fmla="*/ 0 h 79"/>
                  <a:gd name="T26" fmla="*/ 31 w 39"/>
                  <a:gd name="T27" fmla="*/ 4 h 79"/>
                  <a:gd name="T28" fmla="*/ 37 w 39"/>
                  <a:gd name="T29" fmla="*/ 11 h 79"/>
                  <a:gd name="T30" fmla="*/ 39 w 39"/>
                  <a:gd name="T31" fmla="*/ 22 h 79"/>
                  <a:gd name="T32" fmla="*/ 39 w 39"/>
                  <a:gd name="T33" fmla="*/ 46 h 79"/>
                  <a:gd name="T34" fmla="*/ 37 w 39"/>
                  <a:gd name="T35" fmla="*/ 59 h 79"/>
                  <a:gd name="T36" fmla="*/ 34 w 39"/>
                  <a:gd name="T37" fmla="*/ 68 h 79"/>
                  <a:gd name="T38" fmla="*/ 29 w 39"/>
                  <a:gd name="T39" fmla="*/ 75 h 79"/>
                  <a:gd name="T40" fmla="*/ 20 w 39"/>
                  <a:gd name="T41" fmla="*/ 79 h 79"/>
                  <a:gd name="T42" fmla="*/ 11 w 39"/>
                  <a:gd name="T43" fmla="*/ 79 h 79"/>
                  <a:gd name="T44" fmla="*/ 7 w 39"/>
                  <a:gd name="T45" fmla="*/ 75 h 79"/>
                  <a:gd name="T46" fmla="*/ 3 w 39"/>
                  <a:gd name="T47" fmla="*/ 68 h 79"/>
                  <a:gd name="T48" fmla="*/ 3 w 39"/>
                  <a:gd name="T49" fmla="*/ 63 h 79"/>
                  <a:gd name="T50" fmla="*/ 7 w 39"/>
                  <a:gd name="T51" fmla="*/ 59 h 79"/>
                  <a:gd name="T52" fmla="*/ 10 w 39"/>
                  <a:gd name="T53" fmla="*/ 63 h 79"/>
                  <a:gd name="T54" fmla="*/ 7 w 39"/>
                  <a:gd name="T55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7" y="26"/>
                    </a:moveTo>
                    <a:lnTo>
                      <a:pt x="34" y="37"/>
                    </a:lnTo>
                    <a:lnTo>
                      <a:pt x="29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3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1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39" y="22"/>
                    </a:lnTo>
                    <a:lnTo>
                      <a:pt x="39" y="46"/>
                    </a:lnTo>
                    <a:lnTo>
                      <a:pt x="37" y="59"/>
                    </a:lnTo>
                    <a:lnTo>
                      <a:pt x="34" y="68"/>
                    </a:lnTo>
                    <a:lnTo>
                      <a:pt x="29" y="75"/>
                    </a:lnTo>
                    <a:lnTo>
                      <a:pt x="20" y="79"/>
                    </a:lnTo>
                    <a:lnTo>
                      <a:pt x="11" y="79"/>
                    </a:lnTo>
                    <a:lnTo>
                      <a:pt x="7" y="75"/>
                    </a:lnTo>
                    <a:lnTo>
                      <a:pt x="3" y="68"/>
                    </a:lnTo>
                    <a:lnTo>
                      <a:pt x="3" y="63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7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1" name="Freeform 885"/>
              <p:cNvSpPr>
                <a:spLocks noChangeArrowheads="1"/>
              </p:cNvSpPr>
              <p:nvPr/>
            </p:nvSpPr>
            <p:spPr bwMode="auto">
              <a:xfrm>
                <a:off x="3717" y="3031"/>
                <a:ext cx="16" cy="47"/>
              </a:xfrm>
              <a:custGeom>
                <a:avLst/>
                <a:gdLst>
                  <a:gd name="T0" fmla="*/ 15 w 15"/>
                  <a:gd name="T1" fmla="*/ 48 h 48"/>
                  <a:gd name="T2" fmla="*/ 8 w 15"/>
                  <a:gd name="T3" fmla="*/ 46 h 48"/>
                  <a:gd name="T4" fmla="*/ 4 w 15"/>
                  <a:gd name="T5" fmla="*/ 37 h 48"/>
                  <a:gd name="T6" fmla="*/ 0 w 15"/>
                  <a:gd name="T7" fmla="*/ 26 h 48"/>
                  <a:gd name="T8" fmla="*/ 0 w 15"/>
                  <a:gd name="T9" fmla="*/ 22 h 48"/>
                  <a:gd name="T10" fmla="*/ 4 w 15"/>
                  <a:gd name="T11" fmla="*/ 11 h 48"/>
                  <a:gd name="T12" fmla="*/ 8 w 15"/>
                  <a:gd name="T13" fmla="*/ 4 h 48"/>
                  <a:gd name="T14" fmla="*/ 15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lnTo>
                      <a:pt x="8" y="46"/>
                    </a:lnTo>
                    <a:lnTo>
                      <a:pt x="4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5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2" name="Freeform 886"/>
              <p:cNvSpPr>
                <a:spLocks noChangeArrowheads="1"/>
              </p:cNvSpPr>
              <p:nvPr/>
            </p:nvSpPr>
            <p:spPr bwMode="auto">
              <a:xfrm>
                <a:off x="3735" y="3031"/>
                <a:ext cx="18" cy="78"/>
              </a:xfrm>
              <a:custGeom>
                <a:avLst/>
                <a:gdLst>
                  <a:gd name="T0" fmla="*/ 3 w 17"/>
                  <a:gd name="T1" fmla="*/ 0 h 79"/>
                  <a:gd name="T2" fmla="*/ 9 w 17"/>
                  <a:gd name="T3" fmla="*/ 4 h 79"/>
                  <a:gd name="T4" fmla="*/ 14 w 17"/>
                  <a:gd name="T5" fmla="*/ 11 h 79"/>
                  <a:gd name="T6" fmla="*/ 17 w 17"/>
                  <a:gd name="T7" fmla="*/ 22 h 79"/>
                  <a:gd name="T8" fmla="*/ 17 w 17"/>
                  <a:gd name="T9" fmla="*/ 46 h 79"/>
                  <a:gd name="T10" fmla="*/ 14 w 17"/>
                  <a:gd name="T11" fmla="*/ 59 h 79"/>
                  <a:gd name="T12" fmla="*/ 11 w 17"/>
                  <a:gd name="T13" fmla="*/ 68 h 79"/>
                  <a:gd name="T14" fmla="*/ 6 w 17"/>
                  <a:gd name="T15" fmla="*/ 75 h 79"/>
                  <a:gd name="T16" fmla="*/ 0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3" y="0"/>
                    </a:moveTo>
                    <a:lnTo>
                      <a:pt x="9" y="4"/>
                    </a:lnTo>
                    <a:lnTo>
                      <a:pt x="14" y="11"/>
                    </a:lnTo>
                    <a:lnTo>
                      <a:pt x="17" y="22"/>
                    </a:lnTo>
                    <a:lnTo>
                      <a:pt x="17" y="46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6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3" name="Line 887"/>
              <p:cNvSpPr>
                <a:spLocks noChangeShapeType="1"/>
              </p:cNvSpPr>
              <p:nvPr/>
            </p:nvSpPr>
            <p:spPr bwMode="auto">
              <a:xfrm flipH="1">
                <a:off x="3563" y="3370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Freeform 888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8 h 33"/>
                  <a:gd name="T4" fmla="*/ 3 w 36"/>
                  <a:gd name="T5" fmla="*/ 22 h 33"/>
                  <a:gd name="T6" fmla="*/ 0 w 36"/>
                  <a:gd name="T7" fmla="*/ 18 h 33"/>
                  <a:gd name="T8" fmla="*/ 0 w 36"/>
                  <a:gd name="T9" fmla="*/ 15 h 33"/>
                  <a:gd name="T10" fmla="*/ 3 w 36"/>
                  <a:gd name="T11" fmla="*/ 7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31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8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31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5" name="Freeform 889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31 h 79"/>
                  <a:gd name="T10" fmla="*/ 24 w 39"/>
                  <a:gd name="T11" fmla="*/ 33 h 79"/>
                  <a:gd name="T12" fmla="*/ 31 w 39"/>
                  <a:gd name="T13" fmla="*/ 38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1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1 h 79"/>
                  <a:gd name="T32" fmla="*/ 0 w 39"/>
                  <a:gd name="T33" fmla="*/ 64 h 79"/>
                  <a:gd name="T34" fmla="*/ 0 w 39"/>
                  <a:gd name="T35" fmla="*/ 60 h 79"/>
                  <a:gd name="T36" fmla="*/ 3 w 39"/>
                  <a:gd name="T37" fmla="*/ 57 h 79"/>
                  <a:gd name="T38" fmla="*/ 5 w 39"/>
                  <a:gd name="T39" fmla="*/ 60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31"/>
                    </a:lnTo>
                    <a:lnTo>
                      <a:pt x="24" y="33"/>
                    </a:lnTo>
                    <a:lnTo>
                      <a:pt x="31" y="38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1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6" name="Freeform 890"/>
              <p:cNvSpPr>
                <a:spLocks noChangeArrowheads="1"/>
              </p:cNvSpPr>
              <p:nvPr/>
            </p:nvSpPr>
            <p:spPr bwMode="auto">
              <a:xfrm>
                <a:off x="3680" y="3379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9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" name="Freeform 891"/>
              <p:cNvSpPr>
                <a:spLocks noChangeArrowheads="1"/>
              </p:cNvSpPr>
              <p:nvPr/>
            </p:nvSpPr>
            <p:spPr bwMode="auto">
              <a:xfrm>
                <a:off x="3713" y="3337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7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7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1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1 h 79"/>
                  <a:gd name="T48" fmla="*/ 11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7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7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1"/>
                    </a:lnTo>
                    <a:lnTo>
                      <a:pt x="11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8" name="Freeform 892"/>
              <p:cNvSpPr>
                <a:spLocks noChangeArrowheads="1"/>
              </p:cNvSpPr>
              <p:nvPr/>
            </p:nvSpPr>
            <p:spPr bwMode="auto">
              <a:xfrm>
                <a:off x="3739" y="3337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5 h 79"/>
                  <a:gd name="T4" fmla="*/ 8 w 14"/>
                  <a:gd name="T5" fmla="*/ 71 h 79"/>
                  <a:gd name="T6" fmla="*/ 11 w 14"/>
                  <a:gd name="T7" fmla="*/ 64 h 79"/>
                  <a:gd name="T8" fmla="*/ 14 w 14"/>
                  <a:gd name="T9" fmla="*/ 44 h 79"/>
                  <a:gd name="T10" fmla="*/ 14 w 14"/>
                  <a:gd name="T11" fmla="*/ 33 h 79"/>
                  <a:gd name="T12" fmla="*/ 11 w 14"/>
                  <a:gd name="T13" fmla="*/ 15 h 79"/>
                  <a:gd name="T14" fmla="*/ 8 w 14"/>
                  <a:gd name="T15" fmla="*/ 7 h 79"/>
                  <a:gd name="T16" fmla="*/ 6 w 14"/>
                  <a:gd name="T17" fmla="*/ 2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1"/>
                    </a:lnTo>
                    <a:lnTo>
                      <a:pt x="11" y="64"/>
                    </a:lnTo>
                    <a:lnTo>
                      <a:pt x="14" y="44"/>
                    </a:lnTo>
                    <a:lnTo>
                      <a:pt x="14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9" name="Line 893"/>
              <p:cNvSpPr>
                <a:spLocks noChangeShapeType="1"/>
              </p:cNvSpPr>
              <p:nvPr/>
            </p:nvSpPr>
            <p:spPr bwMode="auto">
              <a:xfrm flipH="1">
                <a:off x="3563" y="365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Freeform 894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7 h 33"/>
                  <a:gd name="T4" fmla="*/ 3 w 36"/>
                  <a:gd name="T5" fmla="*/ 22 h 33"/>
                  <a:gd name="T6" fmla="*/ 0 w 36"/>
                  <a:gd name="T7" fmla="*/ 17 h 33"/>
                  <a:gd name="T8" fmla="*/ 0 w 36"/>
                  <a:gd name="T9" fmla="*/ 15 h 33"/>
                  <a:gd name="T10" fmla="*/ 3 w 36"/>
                  <a:gd name="T11" fmla="*/ 6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28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1" name="Freeform 895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28 h 79"/>
                  <a:gd name="T10" fmla="*/ 24 w 39"/>
                  <a:gd name="T11" fmla="*/ 33 h 79"/>
                  <a:gd name="T12" fmla="*/ 31 w 39"/>
                  <a:gd name="T13" fmla="*/ 37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0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0 h 79"/>
                  <a:gd name="T32" fmla="*/ 0 w 39"/>
                  <a:gd name="T33" fmla="*/ 64 h 79"/>
                  <a:gd name="T34" fmla="*/ 0 w 39"/>
                  <a:gd name="T35" fmla="*/ 59 h 79"/>
                  <a:gd name="T36" fmla="*/ 3 w 39"/>
                  <a:gd name="T37" fmla="*/ 55 h 79"/>
                  <a:gd name="T38" fmla="*/ 5 w 39"/>
                  <a:gd name="T39" fmla="*/ 59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28"/>
                    </a:lnTo>
                    <a:lnTo>
                      <a:pt x="24" y="33"/>
                    </a:lnTo>
                    <a:lnTo>
                      <a:pt x="31" y="37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0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0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3" y="55"/>
                    </a:lnTo>
                    <a:lnTo>
                      <a:pt x="5" y="59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2" name="Freeform 896"/>
              <p:cNvSpPr>
                <a:spLocks noChangeArrowheads="1"/>
              </p:cNvSpPr>
              <p:nvPr/>
            </p:nvSpPr>
            <p:spPr bwMode="auto">
              <a:xfrm>
                <a:off x="3680" y="3666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8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3" name="Freeform 897"/>
              <p:cNvSpPr>
                <a:spLocks noChangeArrowheads="1"/>
              </p:cNvSpPr>
              <p:nvPr/>
            </p:nvSpPr>
            <p:spPr bwMode="auto">
              <a:xfrm>
                <a:off x="3724" y="3624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4" name="Line 898"/>
              <p:cNvSpPr>
                <a:spLocks noChangeShapeType="1"/>
              </p:cNvSpPr>
              <p:nvPr/>
            </p:nvSpPr>
            <p:spPr bwMode="auto">
              <a:xfrm>
                <a:off x="3735" y="3626"/>
                <a:ext cx="0" cy="7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Line 899"/>
              <p:cNvSpPr>
                <a:spLocks noChangeShapeType="1"/>
              </p:cNvSpPr>
              <p:nvPr/>
            </p:nvSpPr>
            <p:spPr bwMode="auto">
              <a:xfrm>
                <a:off x="3724" y="3703"/>
                <a:ext cx="25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Line 900"/>
              <p:cNvSpPr>
                <a:spLocks noChangeShapeType="1"/>
              </p:cNvSpPr>
              <p:nvPr/>
            </p:nvSpPr>
            <p:spPr bwMode="auto">
              <a:xfrm flipH="1">
                <a:off x="3563" y="3926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Freeform 901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38" cy="34"/>
              </a:xfrm>
              <a:custGeom>
                <a:avLst/>
                <a:gdLst>
                  <a:gd name="T0" fmla="*/ 3 w 36"/>
                  <a:gd name="T1" fmla="*/ 15 h 35"/>
                  <a:gd name="T2" fmla="*/ 5 w 36"/>
                  <a:gd name="T3" fmla="*/ 20 h 35"/>
                  <a:gd name="T4" fmla="*/ 3 w 36"/>
                  <a:gd name="T5" fmla="*/ 24 h 35"/>
                  <a:gd name="T6" fmla="*/ 0 w 36"/>
                  <a:gd name="T7" fmla="*/ 20 h 35"/>
                  <a:gd name="T8" fmla="*/ 0 w 36"/>
                  <a:gd name="T9" fmla="*/ 15 h 35"/>
                  <a:gd name="T10" fmla="*/ 3 w 36"/>
                  <a:gd name="T11" fmla="*/ 9 h 35"/>
                  <a:gd name="T12" fmla="*/ 5 w 36"/>
                  <a:gd name="T13" fmla="*/ 4 h 35"/>
                  <a:gd name="T14" fmla="*/ 13 w 36"/>
                  <a:gd name="T15" fmla="*/ 0 h 35"/>
                  <a:gd name="T16" fmla="*/ 24 w 36"/>
                  <a:gd name="T17" fmla="*/ 0 h 35"/>
                  <a:gd name="T18" fmla="*/ 34 w 36"/>
                  <a:gd name="T19" fmla="*/ 4 h 35"/>
                  <a:gd name="T20" fmla="*/ 36 w 36"/>
                  <a:gd name="T21" fmla="*/ 13 h 35"/>
                  <a:gd name="T22" fmla="*/ 36 w 36"/>
                  <a:gd name="T23" fmla="*/ 24 h 35"/>
                  <a:gd name="T24" fmla="*/ 34 w 36"/>
                  <a:gd name="T25" fmla="*/ 31 h 35"/>
                  <a:gd name="T26" fmla="*/ 24 w 36"/>
                  <a:gd name="T27" fmla="*/ 35 h 35"/>
                  <a:gd name="T28" fmla="*/ 16 w 36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13"/>
                    </a:lnTo>
                    <a:lnTo>
                      <a:pt x="36" y="24"/>
                    </a:lnTo>
                    <a:lnTo>
                      <a:pt x="34" y="31"/>
                    </a:lnTo>
                    <a:lnTo>
                      <a:pt x="24" y="35"/>
                    </a:lnTo>
                    <a:lnTo>
                      <a:pt x="16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8" name="Freeform 902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42" cy="81"/>
              </a:xfrm>
              <a:custGeom>
                <a:avLst/>
                <a:gdLst>
                  <a:gd name="T0" fmla="*/ 24 w 39"/>
                  <a:gd name="T1" fmla="*/ 0 h 82"/>
                  <a:gd name="T2" fmla="*/ 31 w 39"/>
                  <a:gd name="T3" fmla="*/ 4 h 82"/>
                  <a:gd name="T4" fmla="*/ 34 w 39"/>
                  <a:gd name="T5" fmla="*/ 13 h 82"/>
                  <a:gd name="T6" fmla="*/ 34 w 39"/>
                  <a:gd name="T7" fmla="*/ 24 h 82"/>
                  <a:gd name="T8" fmla="*/ 31 w 39"/>
                  <a:gd name="T9" fmla="*/ 31 h 82"/>
                  <a:gd name="T10" fmla="*/ 24 w 39"/>
                  <a:gd name="T11" fmla="*/ 35 h 82"/>
                  <a:gd name="T12" fmla="*/ 31 w 39"/>
                  <a:gd name="T13" fmla="*/ 40 h 82"/>
                  <a:gd name="T14" fmla="*/ 36 w 39"/>
                  <a:gd name="T15" fmla="*/ 46 h 82"/>
                  <a:gd name="T16" fmla="*/ 39 w 39"/>
                  <a:gd name="T17" fmla="*/ 53 h 82"/>
                  <a:gd name="T18" fmla="*/ 39 w 39"/>
                  <a:gd name="T19" fmla="*/ 66 h 82"/>
                  <a:gd name="T20" fmla="*/ 36 w 39"/>
                  <a:gd name="T21" fmla="*/ 73 h 82"/>
                  <a:gd name="T22" fmla="*/ 34 w 39"/>
                  <a:gd name="T23" fmla="*/ 77 h 82"/>
                  <a:gd name="T24" fmla="*/ 24 w 39"/>
                  <a:gd name="T25" fmla="*/ 82 h 82"/>
                  <a:gd name="T26" fmla="*/ 13 w 39"/>
                  <a:gd name="T27" fmla="*/ 82 h 82"/>
                  <a:gd name="T28" fmla="*/ 5 w 39"/>
                  <a:gd name="T29" fmla="*/ 77 h 82"/>
                  <a:gd name="T30" fmla="*/ 3 w 39"/>
                  <a:gd name="T31" fmla="*/ 73 h 82"/>
                  <a:gd name="T32" fmla="*/ 0 w 39"/>
                  <a:gd name="T33" fmla="*/ 66 h 82"/>
                  <a:gd name="T34" fmla="*/ 0 w 39"/>
                  <a:gd name="T35" fmla="*/ 62 h 82"/>
                  <a:gd name="T36" fmla="*/ 3 w 39"/>
                  <a:gd name="T37" fmla="*/ 57 h 82"/>
                  <a:gd name="T38" fmla="*/ 5 w 39"/>
                  <a:gd name="T39" fmla="*/ 62 h 82"/>
                  <a:gd name="T40" fmla="*/ 3 w 39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82">
                    <a:moveTo>
                      <a:pt x="24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4" y="35"/>
                    </a:lnTo>
                    <a:lnTo>
                      <a:pt x="31" y="40"/>
                    </a:lnTo>
                    <a:lnTo>
                      <a:pt x="36" y="46"/>
                    </a:lnTo>
                    <a:lnTo>
                      <a:pt x="39" y="53"/>
                    </a:lnTo>
                    <a:lnTo>
                      <a:pt x="39" y="66"/>
                    </a:lnTo>
                    <a:lnTo>
                      <a:pt x="36" y="73"/>
                    </a:lnTo>
                    <a:lnTo>
                      <a:pt x="34" y="77"/>
                    </a:lnTo>
                    <a:lnTo>
                      <a:pt x="24" y="82"/>
                    </a:lnTo>
                    <a:lnTo>
                      <a:pt x="13" y="82"/>
                    </a:lnTo>
                    <a:lnTo>
                      <a:pt x="5" y="77"/>
                    </a:lnTo>
                    <a:lnTo>
                      <a:pt x="3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5" y="62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9" name="Freeform 903"/>
              <p:cNvSpPr>
                <a:spLocks noChangeArrowheads="1"/>
              </p:cNvSpPr>
              <p:nvPr/>
            </p:nvSpPr>
            <p:spPr bwMode="auto">
              <a:xfrm>
                <a:off x="3680" y="3926"/>
                <a:ext cx="12" cy="39"/>
              </a:xfrm>
              <a:custGeom>
                <a:avLst/>
                <a:gdLst>
                  <a:gd name="T0" fmla="*/ 10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10 w 12"/>
                  <a:gd name="T7" fmla="*/ 31 h 40"/>
                  <a:gd name="T8" fmla="*/ 7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10" y="31"/>
                    </a:lnTo>
                    <a:lnTo>
                      <a:pt x="7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0" name="Freeform 904"/>
              <p:cNvSpPr>
                <a:spLocks noChangeArrowheads="1"/>
              </p:cNvSpPr>
              <p:nvPr/>
            </p:nvSpPr>
            <p:spPr bwMode="auto">
              <a:xfrm>
                <a:off x="3713" y="3884"/>
                <a:ext cx="42" cy="81"/>
              </a:xfrm>
              <a:custGeom>
                <a:avLst/>
                <a:gdLst>
                  <a:gd name="T0" fmla="*/ 3 w 39"/>
                  <a:gd name="T1" fmla="*/ 15 h 82"/>
                  <a:gd name="T2" fmla="*/ 7 w 39"/>
                  <a:gd name="T3" fmla="*/ 20 h 82"/>
                  <a:gd name="T4" fmla="*/ 3 w 39"/>
                  <a:gd name="T5" fmla="*/ 24 h 82"/>
                  <a:gd name="T6" fmla="*/ 0 w 39"/>
                  <a:gd name="T7" fmla="*/ 20 h 82"/>
                  <a:gd name="T8" fmla="*/ 0 w 39"/>
                  <a:gd name="T9" fmla="*/ 15 h 82"/>
                  <a:gd name="T10" fmla="*/ 3 w 39"/>
                  <a:gd name="T11" fmla="*/ 9 h 82"/>
                  <a:gd name="T12" fmla="*/ 7 w 39"/>
                  <a:gd name="T13" fmla="*/ 4 h 82"/>
                  <a:gd name="T14" fmla="*/ 15 w 39"/>
                  <a:gd name="T15" fmla="*/ 0 h 82"/>
                  <a:gd name="T16" fmla="*/ 26 w 39"/>
                  <a:gd name="T17" fmla="*/ 0 h 82"/>
                  <a:gd name="T18" fmla="*/ 34 w 39"/>
                  <a:gd name="T19" fmla="*/ 4 h 82"/>
                  <a:gd name="T20" fmla="*/ 37 w 39"/>
                  <a:gd name="T21" fmla="*/ 9 h 82"/>
                  <a:gd name="T22" fmla="*/ 39 w 39"/>
                  <a:gd name="T23" fmla="*/ 15 h 82"/>
                  <a:gd name="T24" fmla="*/ 39 w 39"/>
                  <a:gd name="T25" fmla="*/ 24 h 82"/>
                  <a:gd name="T26" fmla="*/ 37 w 39"/>
                  <a:gd name="T27" fmla="*/ 31 h 82"/>
                  <a:gd name="T28" fmla="*/ 29 w 39"/>
                  <a:gd name="T29" fmla="*/ 40 h 82"/>
                  <a:gd name="T30" fmla="*/ 15 w 39"/>
                  <a:gd name="T31" fmla="*/ 46 h 82"/>
                  <a:gd name="T32" fmla="*/ 10 w 39"/>
                  <a:gd name="T33" fmla="*/ 51 h 82"/>
                  <a:gd name="T34" fmla="*/ 3 w 39"/>
                  <a:gd name="T35" fmla="*/ 57 h 82"/>
                  <a:gd name="T36" fmla="*/ 0 w 39"/>
                  <a:gd name="T37" fmla="*/ 68 h 82"/>
                  <a:gd name="T38" fmla="*/ 0 w 39"/>
                  <a:gd name="T3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2">
                    <a:moveTo>
                      <a:pt x="3" y="15"/>
                    </a:moveTo>
                    <a:lnTo>
                      <a:pt x="7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7" y="31"/>
                    </a:lnTo>
                    <a:lnTo>
                      <a:pt x="29" y="40"/>
                    </a:lnTo>
                    <a:lnTo>
                      <a:pt x="15" y="46"/>
                    </a:lnTo>
                    <a:lnTo>
                      <a:pt x="10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1" name="Freeform 905"/>
              <p:cNvSpPr>
                <a:spLocks noChangeArrowheads="1"/>
              </p:cNvSpPr>
              <p:nvPr/>
            </p:nvSpPr>
            <p:spPr bwMode="auto">
              <a:xfrm>
                <a:off x="3730" y="3884"/>
                <a:ext cx="23" cy="45"/>
              </a:xfrm>
              <a:custGeom>
                <a:avLst/>
                <a:gdLst>
                  <a:gd name="T0" fmla="*/ 11 w 22"/>
                  <a:gd name="T1" fmla="*/ 0 h 46"/>
                  <a:gd name="T2" fmla="*/ 16 w 22"/>
                  <a:gd name="T3" fmla="*/ 4 h 46"/>
                  <a:gd name="T4" fmla="*/ 19 w 22"/>
                  <a:gd name="T5" fmla="*/ 9 h 46"/>
                  <a:gd name="T6" fmla="*/ 22 w 22"/>
                  <a:gd name="T7" fmla="*/ 15 h 46"/>
                  <a:gd name="T8" fmla="*/ 22 w 22"/>
                  <a:gd name="T9" fmla="*/ 24 h 46"/>
                  <a:gd name="T10" fmla="*/ 19 w 22"/>
                  <a:gd name="T11" fmla="*/ 31 h 46"/>
                  <a:gd name="T12" fmla="*/ 11 w 22"/>
                  <a:gd name="T13" fmla="*/ 40 h 46"/>
                  <a:gd name="T14" fmla="*/ 0 w 2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2" y="24"/>
                    </a:lnTo>
                    <a:lnTo>
                      <a:pt x="19" y="31"/>
                    </a:lnTo>
                    <a:lnTo>
                      <a:pt x="11" y="40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2" name="Freeform 906"/>
              <p:cNvSpPr>
                <a:spLocks noChangeArrowheads="1"/>
              </p:cNvSpPr>
              <p:nvPr/>
            </p:nvSpPr>
            <p:spPr bwMode="auto">
              <a:xfrm>
                <a:off x="3713" y="3952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10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7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7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3" name="Freeform 907"/>
              <p:cNvSpPr>
                <a:spLocks noChangeArrowheads="1"/>
              </p:cNvSpPr>
              <p:nvPr/>
            </p:nvSpPr>
            <p:spPr bwMode="auto">
              <a:xfrm>
                <a:off x="3724" y="3946"/>
                <a:ext cx="31" cy="19"/>
              </a:xfrm>
              <a:custGeom>
                <a:avLst/>
                <a:gdLst>
                  <a:gd name="T0" fmla="*/ 0 w 29"/>
                  <a:gd name="T1" fmla="*/ 6 h 20"/>
                  <a:gd name="T2" fmla="*/ 13 w 29"/>
                  <a:gd name="T3" fmla="*/ 20 h 20"/>
                  <a:gd name="T4" fmla="*/ 24 w 29"/>
                  <a:gd name="T5" fmla="*/ 20 h 20"/>
                  <a:gd name="T6" fmla="*/ 27 w 29"/>
                  <a:gd name="T7" fmla="*/ 15 h 20"/>
                  <a:gd name="T8" fmla="*/ 29 w 29"/>
                  <a:gd name="T9" fmla="*/ 6 h 20"/>
                  <a:gd name="T10" fmla="*/ 29 w 2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6"/>
                    </a:moveTo>
                    <a:lnTo>
                      <a:pt x="13" y="20"/>
                    </a:lnTo>
                    <a:lnTo>
                      <a:pt x="24" y="20"/>
                    </a:lnTo>
                    <a:lnTo>
                      <a:pt x="27" y="15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4" name="Freeform 908"/>
              <p:cNvSpPr>
                <a:spLocks noChangeArrowheads="1"/>
              </p:cNvSpPr>
              <p:nvPr/>
            </p:nvSpPr>
            <p:spPr bwMode="auto">
              <a:xfrm>
                <a:off x="3805" y="3192"/>
                <a:ext cx="42" cy="51"/>
              </a:xfrm>
              <a:custGeom>
                <a:avLst/>
                <a:gdLst>
                  <a:gd name="T0" fmla="*/ 8 w 39"/>
                  <a:gd name="T1" fmla="*/ 4 h 52"/>
                  <a:gd name="T2" fmla="*/ 0 w 39"/>
                  <a:gd name="T3" fmla="*/ 0 h 52"/>
                  <a:gd name="T4" fmla="*/ 16 w 39"/>
                  <a:gd name="T5" fmla="*/ 0 h 52"/>
                  <a:gd name="T6" fmla="*/ 8 w 39"/>
                  <a:gd name="T7" fmla="*/ 4 h 52"/>
                  <a:gd name="T8" fmla="*/ 3 w 39"/>
                  <a:gd name="T9" fmla="*/ 11 h 52"/>
                  <a:gd name="T10" fmla="*/ 0 w 39"/>
                  <a:gd name="T11" fmla="*/ 22 h 52"/>
                  <a:gd name="T12" fmla="*/ 0 w 39"/>
                  <a:gd name="T13" fmla="*/ 35 h 52"/>
                  <a:gd name="T14" fmla="*/ 3 w 39"/>
                  <a:gd name="T15" fmla="*/ 46 h 52"/>
                  <a:gd name="T16" fmla="*/ 8 w 39"/>
                  <a:gd name="T17" fmla="*/ 52 h 52"/>
                  <a:gd name="T18" fmla="*/ 13 w 39"/>
                  <a:gd name="T19" fmla="*/ 52 h 52"/>
                  <a:gd name="T20" fmla="*/ 19 w 39"/>
                  <a:gd name="T21" fmla="*/ 48 h 52"/>
                  <a:gd name="T22" fmla="*/ 23 w 39"/>
                  <a:gd name="T23" fmla="*/ 46 h 52"/>
                  <a:gd name="T24" fmla="*/ 24 w 39"/>
                  <a:gd name="T25" fmla="*/ 37 h 52"/>
                  <a:gd name="T26" fmla="*/ 31 w 39"/>
                  <a:gd name="T27" fmla="*/ 15 h 52"/>
                  <a:gd name="T28" fmla="*/ 34 w 39"/>
                  <a:gd name="T29" fmla="*/ 8 h 52"/>
                  <a:gd name="T30" fmla="*/ 39 w 39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52">
                    <a:moveTo>
                      <a:pt x="8" y="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3" y="46"/>
                    </a:lnTo>
                    <a:lnTo>
                      <a:pt x="8" y="52"/>
                    </a:lnTo>
                    <a:lnTo>
                      <a:pt x="13" y="52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4" y="37"/>
                    </a:lnTo>
                    <a:lnTo>
                      <a:pt x="31" y="15"/>
                    </a:lnTo>
                    <a:lnTo>
                      <a:pt x="34" y="8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5" name="Freeform 909"/>
              <p:cNvSpPr>
                <a:spLocks noChangeArrowheads="1"/>
              </p:cNvSpPr>
              <p:nvPr/>
            </p:nvSpPr>
            <p:spPr bwMode="auto">
              <a:xfrm>
                <a:off x="3819" y="3192"/>
                <a:ext cx="48" cy="51"/>
              </a:xfrm>
              <a:custGeom>
                <a:avLst/>
                <a:gdLst>
                  <a:gd name="T0" fmla="*/ 0 w 45"/>
                  <a:gd name="T1" fmla="*/ 52 h 52"/>
                  <a:gd name="T2" fmla="*/ 6 w 45"/>
                  <a:gd name="T3" fmla="*/ 46 h 52"/>
                  <a:gd name="T4" fmla="*/ 10 w 45"/>
                  <a:gd name="T5" fmla="*/ 37 h 52"/>
                  <a:gd name="T6" fmla="*/ 14 w 45"/>
                  <a:gd name="T7" fmla="*/ 15 h 52"/>
                  <a:gd name="T8" fmla="*/ 18 w 45"/>
                  <a:gd name="T9" fmla="*/ 8 h 52"/>
                  <a:gd name="T10" fmla="*/ 21 w 45"/>
                  <a:gd name="T11" fmla="*/ 4 h 52"/>
                  <a:gd name="T12" fmla="*/ 26 w 45"/>
                  <a:gd name="T13" fmla="*/ 0 h 52"/>
                  <a:gd name="T14" fmla="*/ 37 w 45"/>
                  <a:gd name="T15" fmla="*/ 0 h 52"/>
                  <a:gd name="T16" fmla="*/ 42 w 45"/>
                  <a:gd name="T17" fmla="*/ 8 h 52"/>
                  <a:gd name="T18" fmla="*/ 45 w 45"/>
                  <a:gd name="T19" fmla="*/ 19 h 52"/>
                  <a:gd name="T20" fmla="*/ 45 w 45"/>
                  <a:gd name="T21" fmla="*/ 30 h 52"/>
                  <a:gd name="T22" fmla="*/ 42 w 45"/>
                  <a:gd name="T23" fmla="*/ 41 h 52"/>
                  <a:gd name="T24" fmla="*/ 37 w 45"/>
                  <a:gd name="T25" fmla="*/ 48 h 52"/>
                  <a:gd name="T26" fmla="*/ 29 w 45"/>
                  <a:gd name="T27" fmla="*/ 52 h 52"/>
                  <a:gd name="T28" fmla="*/ 45 w 45"/>
                  <a:gd name="T29" fmla="*/ 52 h 52"/>
                  <a:gd name="T30" fmla="*/ 37 w 45"/>
                  <a:gd name="T3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52">
                    <a:moveTo>
                      <a:pt x="0" y="52"/>
                    </a:moveTo>
                    <a:lnTo>
                      <a:pt x="6" y="46"/>
                    </a:lnTo>
                    <a:lnTo>
                      <a:pt x="10" y="37"/>
                    </a:lnTo>
                    <a:lnTo>
                      <a:pt x="14" y="15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2" y="8"/>
                    </a:lnTo>
                    <a:lnTo>
                      <a:pt x="45" y="19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7" y="48"/>
                    </a:lnTo>
                    <a:lnTo>
                      <a:pt x="29" y="52"/>
                    </a:lnTo>
                    <a:lnTo>
                      <a:pt x="45" y="52"/>
                    </a:lnTo>
                    <a:lnTo>
                      <a:pt x="37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6" name="Freeform 910"/>
              <p:cNvSpPr>
                <a:spLocks noChangeArrowheads="1"/>
              </p:cNvSpPr>
              <p:nvPr/>
            </p:nvSpPr>
            <p:spPr bwMode="auto">
              <a:xfrm>
                <a:off x="3805" y="3158"/>
                <a:ext cx="4" cy="6"/>
              </a:xfrm>
              <a:custGeom>
                <a:avLst/>
                <a:gdLst>
                  <a:gd name="T0" fmla="*/ 0 w 5"/>
                  <a:gd name="T1" fmla="*/ 3 h 7"/>
                  <a:gd name="T2" fmla="*/ 3 w 5"/>
                  <a:gd name="T3" fmla="*/ 7 h 7"/>
                  <a:gd name="T4" fmla="*/ 5 w 5"/>
                  <a:gd name="T5" fmla="*/ 3 h 7"/>
                  <a:gd name="T6" fmla="*/ 3 w 5"/>
                  <a:gd name="T7" fmla="*/ 0 h 7"/>
                  <a:gd name="T8" fmla="*/ 0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3" y="7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" name="Line 911"/>
              <p:cNvSpPr>
                <a:spLocks noChangeShapeType="1"/>
              </p:cNvSpPr>
              <p:nvPr/>
            </p:nvSpPr>
            <p:spPr bwMode="auto">
              <a:xfrm>
                <a:off x="3825" y="316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Line 912"/>
              <p:cNvSpPr>
                <a:spLocks noChangeShapeType="1"/>
              </p:cNvSpPr>
              <p:nvPr/>
            </p:nvSpPr>
            <p:spPr bwMode="auto">
              <a:xfrm>
                <a:off x="3825" y="3158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Line 913"/>
              <p:cNvSpPr>
                <a:spLocks noChangeShapeType="1"/>
              </p:cNvSpPr>
              <p:nvPr/>
            </p:nvSpPr>
            <p:spPr bwMode="auto">
              <a:xfrm flipV="1">
                <a:off x="3825" y="3157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Line 914"/>
              <p:cNvSpPr>
                <a:spLocks noChangeShapeType="1"/>
              </p:cNvSpPr>
              <p:nvPr/>
            </p:nvSpPr>
            <p:spPr bwMode="auto">
              <a:xfrm flipV="1">
                <a:off x="3868" y="3144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Line 915"/>
              <p:cNvSpPr>
                <a:spLocks noChangeShapeType="1"/>
              </p:cNvSpPr>
              <p:nvPr/>
            </p:nvSpPr>
            <p:spPr bwMode="auto">
              <a:xfrm>
                <a:off x="3805" y="30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Line 916"/>
              <p:cNvSpPr>
                <a:spLocks noChangeShapeType="1"/>
              </p:cNvSpPr>
              <p:nvPr/>
            </p:nvSpPr>
            <p:spPr bwMode="auto">
              <a:xfrm>
                <a:off x="3805" y="3077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Freeform 917"/>
              <p:cNvSpPr>
                <a:spLocks noChangeArrowheads="1"/>
              </p:cNvSpPr>
              <p:nvPr/>
            </p:nvSpPr>
            <p:spPr bwMode="auto">
              <a:xfrm>
                <a:off x="3825" y="3081"/>
                <a:ext cx="42" cy="46"/>
              </a:xfrm>
              <a:custGeom>
                <a:avLst/>
                <a:gdLst>
                  <a:gd name="T0" fmla="*/ 8 w 39"/>
                  <a:gd name="T1" fmla="*/ 0 h 47"/>
                  <a:gd name="T2" fmla="*/ 4 w 39"/>
                  <a:gd name="T3" fmla="*/ 9 h 47"/>
                  <a:gd name="T4" fmla="*/ 0 w 39"/>
                  <a:gd name="T5" fmla="*/ 16 h 47"/>
                  <a:gd name="T6" fmla="*/ 0 w 39"/>
                  <a:gd name="T7" fmla="*/ 22 h 47"/>
                  <a:gd name="T8" fmla="*/ 4 w 39"/>
                  <a:gd name="T9" fmla="*/ 36 h 47"/>
                  <a:gd name="T10" fmla="*/ 8 w 39"/>
                  <a:gd name="T11" fmla="*/ 42 h 47"/>
                  <a:gd name="T12" fmla="*/ 17 w 39"/>
                  <a:gd name="T13" fmla="*/ 47 h 47"/>
                  <a:gd name="T14" fmla="*/ 23 w 39"/>
                  <a:gd name="T15" fmla="*/ 47 h 47"/>
                  <a:gd name="T16" fmla="*/ 31 w 39"/>
                  <a:gd name="T17" fmla="*/ 42 h 47"/>
                  <a:gd name="T18" fmla="*/ 36 w 39"/>
                  <a:gd name="T19" fmla="*/ 36 h 47"/>
                  <a:gd name="T20" fmla="*/ 39 w 39"/>
                  <a:gd name="T21" fmla="*/ 22 h 47"/>
                  <a:gd name="T22" fmla="*/ 39 w 39"/>
                  <a:gd name="T23" fmla="*/ 16 h 47"/>
                  <a:gd name="T24" fmla="*/ 36 w 39"/>
                  <a:gd name="T25" fmla="*/ 9 h 47"/>
                  <a:gd name="T26" fmla="*/ 31 w 39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7">
                    <a:moveTo>
                      <a:pt x="8" y="0"/>
                    </a:moveTo>
                    <a:lnTo>
                      <a:pt x="4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8" y="42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31" y="42"/>
                    </a:lnTo>
                    <a:lnTo>
                      <a:pt x="36" y="36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4" name="Freeform 918"/>
              <p:cNvSpPr>
                <a:spLocks noChangeArrowheads="1"/>
              </p:cNvSpPr>
              <p:nvPr/>
            </p:nvSpPr>
            <p:spPr bwMode="auto">
              <a:xfrm>
                <a:off x="3825" y="31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5" name="Line 919"/>
              <p:cNvSpPr>
                <a:spLocks noChangeShapeType="1"/>
              </p:cNvSpPr>
              <p:nvPr/>
            </p:nvSpPr>
            <p:spPr bwMode="auto">
              <a:xfrm flipV="1">
                <a:off x="3805" y="307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Line 920"/>
              <p:cNvSpPr>
                <a:spLocks noChangeShapeType="1"/>
              </p:cNvSpPr>
              <p:nvPr/>
            </p:nvSpPr>
            <p:spPr bwMode="auto">
              <a:xfrm flipV="1">
                <a:off x="3868" y="3065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Freeform 921"/>
              <p:cNvSpPr>
                <a:spLocks noChangeArrowheads="1"/>
              </p:cNvSpPr>
              <p:nvPr/>
            </p:nvSpPr>
            <p:spPr bwMode="auto">
              <a:xfrm>
                <a:off x="3825" y="2997"/>
                <a:ext cx="42" cy="50"/>
              </a:xfrm>
              <a:custGeom>
                <a:avLst/>
                <a:gdLst>
                  <a:gd name="T0" fmla="*/ 17 w 39"/>
                  <a:gd name="T1" fmla="*/ 47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5 h 51"/>
                  <a:gd name="T8" fmla="*/ 4 w 39"/>
                  <a:gd name="T9" fmla="*/ 9 h 51"/>
                  <a:gd name="T10" fmla="*/ 0 w 39"/>
                  <a:gd name="T11" fmla="*/ 16 h 51"/>
                  <a:gd name="T12" fmla="*/ 0 w 39"/>
                  <a:gd name="T13" fmla="*/ 27 h 51"/>
                  <a:gd name="T14" fmla="*/ 4 w 39"/>
                  <a:gd name="T15" fmla="*/ 40 h 51"/>
                  <a:gd name="T16" fmla="*/ 8 w 39"/>
                  <a:gd name="T17" fmla="*/ 47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7 h 51"/>
                  <a:gd name="T24" fmla="*/ 36 w 39"/>
                  <a:gd name="T25" fmla="*/ 40 h 51"/>
                  <a:gd name="T26" fmla="*/ 39 w 39"/>
                  <a:gd name="T27" fmla="*/ 27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7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4" y="40"/>
                    </a:lnTo>
                    <a:lnTo>
                      <a:pt x="8" y="47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39" y="27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" name="Freeform 922"/>
              <p:cNvSpPr>
                <a:spLocks noChangeArrowheads="1"/>
              </p:cNvSpPr>
              <p:nvPr/>
            </p:nvSpPr>
            <p:spPr bwMode="auto">
              <a:xfrm>
                <a:off x="3830" y="3002"/>
                <a:ext cx="13" cy="3"/>
              </a:xfrm>
              <a:custGeom>
                <a:avLst/>
                <a:gdLst>
                  <a:gd name="T0" fmla="*/ 13 w 13"/>
                  <a:gd name="T1" fmla="*/ 0 h 4"/>
                  <a:gd name="T2" fmla="*/ 4 w 13"/>
                  <a:gd name="T3" fmla="*/ 0 h 4"/>
                  <a:gd name="T4" fmla="*/ 0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" name="Freeform 923"/>
              <p:cNvSpPr>
                <a:spLocks noChangeArrowheads="1"/>
              </p:cNvSpPr>
              <p:nvPr/>
            </p:nvSpPr>
            <p:spPr bwMode="auto">
              <a:xfrm>
                <a:off x="3825" y="30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" name="Line 924"/>
              <p:cNvSpPr>
                <a:spLocks noChangeShapeType="1"/>
              </p:cNvSpPr>
              <p:nvPr/>
            </p:nvSpPr>
            <p:spPr bwMode="auto">
              <a:xfrm>
                <a:off x="3825" y="296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Line 925"/>
              <p:cNvSpPr>
                <a:spLocks noChangeShapeType="1"/>
              </p:cNvSpPr>
              <p:nvPr/>
            </p:nvSpPr>
            <p:spPr bwMode="auto">
              <a:xfrm>
                <a:off x="3825" y="29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Freeform 926"/>
              <p:cNvSpPr>
                <a:spLocks noChangeArrowheads="1"/>
              </p:cNvSpPr>
              <p:nvPr/>
            </p:nvSpPr>
            <p:spPr bwMode="auto">
              <a:xfrm>
                <a:off x="3825" y="2929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1 h 35"/>
                  <a:gd name="T4" fmla="*/ 4 w 17"/>
                  <a:gd name="T5" fmla="*/ 24 h 35"/>
                  <a:gd name="T6" fmla="*/ 0 w 17"/>
                  <a:gd name="T7" fmla="*/ 16 h 35"/>
                  <a:gd name="T8" fmla="*/ 0 w 17"/>
                  <a:gd name="T9" fmla="*/ 5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5 h 35"/>
                  <a:gd name="T16" fmla="*/ 5 w 17"/>
                  <a:gd name="T17" fmla="*/ 9 h 35"/>
                  <a:gd name="T18" fmla="*/ 4 w 17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1"/>
                    </a:lnTo>
                    <a:lnTo>
                      <a:pt x="4" y="24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4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3" name="Line 927"/>
              <p:cNvSpPr>
                <a:spLocks noChangeShapeType="1"/>
              </p:cNvSpPr>
              <p:nvPr/>
            </p:nvSpPr>
            <p:spPr bwMode="auto">
              <a:xfrm flipV="1">
                <a:off x="3825" y="2963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Line 928"/>
              <p:cNvSpPr>
                <a:spLocks noChangeShapeType="1"/>
              </p:cNvSpPr>
              <p:nvPr/>
            </p:nvSpPr>
            <p:spPr bwMode="auto">
              <a:xfrm flipV="1">
                <a:off x="3868" y="2952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Freeform 929"/>
              <p:cNvSpPr>
                <a:spLocks noChangeArrowheads="1"/>
              </p:cNvSpPr>
              <p:nvPr/>
            </p:nvSpPr>
            <p:spPr bwMode="auto">
              <a:xfrm>
                <a:off x="3825" y="2861"/>
                <a:ext cx="42" cy="49"/>
              </a:xfrm>
              <a:custGeom>
                <a:avLst/>
                <a:gdLst>
                  <a:gd name="T0" fmla="*/ 17 w 39"/>
                  <a:gd name="T1" fmla="*/ 46 h 50"/>
                  <a:gd name="T2" fmla="*/ 17 w 39"/>
                  <a:gd name="T3" fmla="*/ 0 h 50"/>
                  <a:gd name="T4" fmla="*/ 12 w 39"/>
                  <a:gd name="T5" fmla="*/ 0 h 50"/>
                  <a:gd name="T6" fmla="*/ 5 w 39"/>
                  <a:gd name="T7" fmla="*/ 4 h 50"/>
                  <a:gd name="T8" fmla="*/ 4 w 39"/>
                  <a:gd name="T9" fmla="*/ 9 h 50"/>
                  <a:gd name="T10" fmla="*/ 0 w 39"/>
                  <a:gd name="T11" fmla="*/ 15 h 50"/>
                  <a:gd name="T12" fmla="*/ 0 w 39"/>
                  <a:gd name="T13" fmla="*/ 26 h 50"/>
                  <a:gd name="T14" fmla="*/ 4 w 39"/>
                  <a:gd name="T15" fmla="*/ 37 h 50"/>
                  <a:gd name="T16" fmla="*/ 8 w 39"/>
                  <a:gd name="T17" fmla="*/ 46 h 50"/>
                  <a:gd name="T18" fmla="*/ 17 w 39"/>
                  <a:gd name="T19" fmla="*/ 50 h 50"/>
                  <a:gd name="T20" fmla="*/ 23 w 39"/>
                  <a:gd name="T21" fmla="*/ 50 h 50"/>
                  <a:gd name="T22" fmla="*/ 31 w 39"/>
                  <a:gd name="T23" fmla="*/ 46 h 50"/>
                  <a:gd name="T24" fmla="*/ 36 w 39"/>
                  <a:gd name="T25" fmla="*/ 37 h 50"/>
                  <a:gd name="T26" fmla="*/ 39 w 39"/>
                  <a:gd name="T27" fmla="*/ 26 h 50"/>
                  <a:gd name="T28" fmla="*/ 39 w 39"/>
                  <a:gd name="T29" fmla="*/ 20 h 50"/>
                  <a:gd name="T30" fmla="*/ 36 w 39"/>
                  <a:gd name="T31" fmla="*/ 9 h 50"/>
                  <a:gd name="T32" fmla="*/ 31 w 39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0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37"/>
                    </a:lnTo>
                    <a:lnTo>
                      <a:pt x="8" y="46"/>
                    </a:lnTo>
                    <a:lnTo>
                      <a:pt x="17" y="50"/>
                    </a:lnTo>
                    <a:lnTo>
                      <a:pt x="23" y="50"/>
                    </a:lnTo>
                    <a:lnTo>
                      <a:pt x="31" y="46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" name="Freeform 930"/>
              <p:cNvSpPr>
                <a:spLocks noChangeArrowheads="1"/>
              </p:cNvSpPr>
              <p:nvPr/>
            </p:nvSpPr>
            <p:spPr bwMode="auto">
              <a:xfrm>
                <a:off x="3830" y="2865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" name="Freeform 931"/>
              <p:cNvSpPr>
                <a:spLocks noChangeArrowheads="1"/>
              </p:cNvSpPr>
              <p:nvPr/>
            </p:nvSpPr>
            <p:spPr bwMode="auto">
              <a:xfrm>
                <a:off x="3825" y="2887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" name="Freeform 932"/>
              <p:cNvSpPr>
                <a:spLocks noChangeArrowheads="1"/>
              </p:cNvSpPr>
              <p:nvPr/>
            </p:nvSpPr>
            <p:spPr bwMode="auto">
              <a:xfrm>
                <a:off x="3825" y="2786"/>
                <a:ext cx="42" cy="47"/>
              </a:xfrm>
              <a:custGeom>
                <a:avLst/>
                <a:gdLst>
                  <a:gd name="T0" fmla="*/ 5 w 39"/>
                  <a:gd name="T1" fmla="*/ 44 h 48"/>
                  <a:gd name="T2" fmla="*/ 8 w 39"/>
                  <a:gd name="T3" fmla="*/ 44 h 48"/>
                  <a:gd name="T4" fmla="*/ 8 w 39"/>
                  <a:gd name="T5" fmla="*/ 48 h 48"/>
                  <a:gd name="T6" fmla="*/ 5 w 39"/>
                  <a:gd name="T7" fmla="*/ 48 h 48"/>
                  <a:gd name="T8" fmla="*/ 4 w 39"/>
                  <a:gd name="T9" fmla="*/ 44 h 48"/>
                  <a:gd name="T10" fmla="*/ 0 w 39"/>
                  <a:gd name="T11" fmla="*/ 37 h 48"/>
                  <a:gd name="T12" fmla="*/ 0 w 39"/>
                  <a:gd name="T13" fmla="*/ 22 h 48"/>
                  <a:gd name="T14" fmla="*/ 4 w 39"/>
                  <a:gd name="T15" fmla="*/ 15 h 48"/>
                  <a:gd name="T16" fmla="*/ 5 w 39"/>
                  <a:gd name="T17" fmla="*/ 11 h 48"/>
                  <a:gd name="T18" fmla="*/ 12 w 39"/>
                  <a:gd name="T19" fmla="*/ 6 h 48"/>
                  <a:gd name="T20" fmla="*/ 31 w 39"/>
                  <a:gd name="T21" fmla="*/ 6 h 48"/>
                  <a:gd name="T22" fmla="*/ 36 w 39"/>
                  <a:gd name="T23" fmla="*/ 2 h 48"/>
                  <a:gd name="T24" fmla="*/ 39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5" y="44"/>
                    </a:moveTo>
                    <a:lnTo>
                      <a:pt x="8" y="44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6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" name="Freeform 933"/>
              <p:cNvSpPr>
                <a:spLocks noChangeArrowheads="1"/>
              </p:cNvSpPr>
              <p:nvPr/>
            </p:nvSpPr>
            <p:spPr bwMode="auto">
              <a:xfrm>
                <a:off x="3831" y="2781"/>
                <a:ext cx="36" cy="15"/>
              </a:xfrm>
              <a:custGeom>
                <a:avLst/>
                <a:gdLst>
                  <a:gd name="T0" fmla="*/ 0 w 34"/>
                  <a:gd name="T1" fmla="*/ 16 h 16"/>
                  <a:gd name="T2" fmla="*/ 26 w 34"/>
                  <a:gd name="T3" fmla="*/ 16 h 16"/>
                  <a:gd name="T4" fmla="*/ 31 w 34"/>
                  <a:gd name="T5" fmla="*/ 11 h 16"/>
                  <a:gd name="T6" fmla="*/ 34 w 34"/>
                  <a:gd name="T7" fmla="*/ 5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0" y="16"/>
                    </a:moveTo>
                    <a:lnTo>
                      <a:pt x="26" y="16"/>
                    </a:lnTo>
                    <a:lnTo>
                      <a:pt x="31" y="11"/>
                    </a:lnTo>
                    <a:lnTo>
                      <a:pt x="34" y="5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" name="Freeform 934"/>
              <p:cNvSpPr>
                <a:spLocks noChangeArrowheads="1"/>
              </p:cNvSpPr>
              <p:nvPr/>
            </p:nvSpPr>
            <p:spPr bwMode="auto">
              <a:xfrm>
                <a:off x="3839" y="2797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37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37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6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37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37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6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" name="Freeform 935"/>
              <p:cNvSpPr>
                <a:spLocks noChangeArrowheads="1"/>
              </p:cNvSpPr>
              <p:nvPr/>
            </p:nvSpPr>
            <p:spPr bwMode="auto">
              <a:xfrm>
                <a:off x="3844" y="2823"/>
                <a:ext cx="23" cy="10"/>
              </a:xfrm>
              <a:custGeom>
                <a:avLst/>
                <a:gdLst>
                  <a:gd name="T0" fmla="*/ 0 w 22"/>
                  <a:gd name="T1" fmla="*/ 0 h 11"/>
                  <a:gd name="T2" fmla="*/ 3 w 22"/>
                  <a:gd name="T3" fmla="*/ 7 h 11"/>
                  <a:gd name="T4" fmla="*/ 8 w 22"/>
                  <a:gd name="T5" fmla="*/ 11 h 11"/>
                  <a:gd name="T6" fmla="*/ 14 w 22"/>
                  <a:gd name="T7" fmla="*/ 11 h 11"/>
                  <a:gd name="T8" fmla="*/ 19 w 22"/>
                  <a:gd name="T9" fmla="*/ 7 h 11"/>
                  <a:gd name="T10" fmla="*/ 2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2" name="Line 936"/>
              <p:cNvSpPr>
                <a:spLocks noChangeShapeType="1"/>
              </p:cNvSpPr>
              <p:nvPr/>
            </p:nvSpPr>
            <p:spPr bwMode="auto">
              <a:xfrm>
                <a:off x="3805" y="2755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Line 937"/>
              <p:cNvSpPr>
                <a:spLocks noChangeShapeType="1"/>
              </p:cNvSpPr>
              <p:nvPr/>
            </p:nvSpPr>
            <p:spPr bwMode="auto">
              <a:xfrm>
                <a:off x="3805" y="2750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Line 938"/>
              <p:cNvSpPr>
                <a:spLocks noChangeShapeType="1"/>
              </p:cNvSpPr>
              <p:nvPr/>
            </p:nvSpPr>
            <p:spPr bwMode="auto">
              <a:xfrm flipV="1">
                <a:off x="3805" y="2749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Line 939"/>
              <p:cNvSpPr>
                <a:spLocks noChangeShapeType="1"/>
              </p:cNvSpPr>
              <p:nvPr/>
            </p:nvSpPr>
            <p:spPr bwMode="auto">
              <a:xfrm flipV="1">
                <a:off x="3868" y="2738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Line 940"/>
              <p:cNvSpPr>
                <a:spLocks noChangeShapeType="1"/>
              </p:cNvSpPr>
              <p:nvPr/>
            </p:nvSpPr>
            <p:spPr bwMode="auto">
              <a:xfrm>
                <a:off x="3825" y="2653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Line 941"/>
              <p:cNvSpPr>
                <a:spLocks noChangeShapeType="1"/>
              </p:cNvSpPr>
              <p:nvPr/>
            </p:nvSpPr>
            <p:spPr bwMode="auto">
              <a:xfrm>
                <a:off x="3825" y="2649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Freeform 942"/>
              <p:cNvSpPr>
                <a:spLocks noChangeArrowheads="1"/>
              </p:cNvSpPr>
              <p:nvPr/>
            </p:nvSpPr>
            <p:spPr bwMode="auto">
              <a:xfrm>
                <a:off x="3825" y="2603"/>
                <a:ext cx="42" cy="45"/>
              </a:xfrm>
              <a:custGeom>
                <a:avLst/>
                <a:gdLst>
                  <a:gd name="T0" fmla="*/ 8 w 39"/>
                  <a:gd name="T1" fmla="*/ 46 h 46"/>
                  <a:gd name="T2" fmla="*/ 4 w 39"/>
                  <a:gd name="T3" fmla="*/ 37 h 46"/>
                  <a:gd name="T4" fmla="*/ 0 w 39"/>
                  <a:gd name="T5" fmla="*/ 31 h 46"/>
                  <a:gd name="T6" fmla="*/ 0 w 39"/>
                  <a:gd name="T7" fmla="*/ 22 h 46"/>
                  <a:gd name="T8" fmla="*/ 4 w 39"/>
                  <a:gd name="T9" fmla="*/ 11 h 46"/>
                  <a:gd name="T10" fmla="*/ 8 w 39"/>
                  <a:gd name="T11" fmla="*/ 4 h 46"/>
                  <a:gd name="T12" fmla="*/ 17 w 39"/>
                  <a:gd name="T13" fmla="*/ 0 h 46"/>
                  <a:gd name="T14" fmla="*/ 23 w 39"/>
                  <a:gd name="T15" fmla="*/ 0 h 46"/>
                  <a:gd name="T16" fmla="*/ 31 w 39"/>
                  <a:gd name="T17" fmla="*/ 4 h 46"/>
                  <a:gd name="T18" fmla="*/ 36 w 39"/>
                  <a:gd name="T19" fmla="*/ 11 h 46"/>
                  <a:gd name="T20" fmla="*/ 39 w 39"/>
                  <a:gd name="T21" fmla="*/ 22 h 46"/>
                  <a:gd name="T22" fmla="*/ 39 w 39"/>
                  <a:gd name="T23" fmla="*/ 31 h 46"/>
                  <a:gd name="T24" fmla="*/ 36 w 39"/>
                  <a:gd name="T25" fmla="*/ 37 h 46"/>
                  <a:gd name="T26" fmla="*/ 31 w 39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6">
                    <a:moveTo>
                      <a:pt x="8" y="46"/>
                    </a:moveTo>
                    <a:lnTo>
                      <a:pt x="4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6" y="11"/>
                    </a:lnTo>
                    <a:lnTo>
                      <a:pt x="39" y="22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1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9" name="Freeform 943"/>
              <p:cNvSpPr>
                <a:spLocks noChangeArrowheads="1"/>
              </p:cNvSpPr>
              <p:nvPr/>
            </p:nvSpPr>
            <p:spPr bwMode="auto">
              <a:xfrm>
                <a:off x="3825" y="2607"/>
                <a:ext cx="42" cy="17"/>
              </a:xfrm>
              <a:custGeom>
                <a:avLst/>
                <a:gdLst>
                  <a:gd name="T0" fmla="*/ 0 w 39"/>
                  <a:gd name="T1" fmla="*/ 18 h 18"/>
                  <a:gd name="T2" fmla="*/ 4 w 39"/>
                  <a:gd name="T3" fmla="*/ 11 h 18"/>
                  <a:gd name="T4" fmla="*/ 8 w 39"/>
                  <a:gd name="T5" fmla="*/ 5 h 18"/>
                  <a:gd name="T6" fmla="*/ 17 w 39"/>
                  <a:gd name="T7" fmla="*/ 0 h 18"/>
                  <a:gd name="T8" fmla="*/ 23 w 39"/>
                  <a:gd name="T9" fmla="*/ 0 h 18"/>
                  <a:gd name="T10" fmla="*/ 31 w 39"/>
                  <a:gd name="T11" fmla="*/ 5 h 18"/>
                  <a:gd name="T12" fmla="*/ 36 w 39"/>
                  <a:gd name="T13" fmla="*/ 11 h 18"/>
                  <a:gd name="T14" fmla="*/ 39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18"/>
                    </a:moveTo>
                    <a:lnTo>
                      <a:pt x="4" y="11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9" y="1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0" name="Line 944"/>
              <p:cNvSpPr>
                <a:spLocks noChangeShapeType="1"/>
              </p:cNvSpPr>
              <p:nvPr/>
            </p:nvSpPr>
            <p:spPr bwMode="auto">
              <a:xfrm flipV="1">
                <a:off x="3825" y="2648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Line 945"/>
              <p:cNvSpPr>
                <a:spLocks noChangeShapeType="1"/>
              </p:cNvSpPr>
              <p:nvPr/>
            </p:nvSpPr>
            <p:spPr bwMode="auto">
              <a:xfrm flipV="1">
                <a:off x="3893" y="2637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Freeform 946"/>
              <p:cNvSpPr>
                <a:spLocks noChangeArrowheads="1"/>
              </p:cNvSpPr>
              <p:nvPr/>
            </p:nvSpPr>
            <p:spPr bwMode="auto">
              <a:xfrm>
                <a:off x="3825" y="2530"/>
                <a:ext cx="42" cy="50"/>
              </a:xfrm>
              <a:custGeom>
                <a:avLst/>
                <a:gdLst>
                  <a:gd name="T0" fmla="*/ 17 w 39"/>
                  <a:gd name="T1" fmla="*/ 46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4 h 51"/>
                  <a:gd name="T8" fmla="*/ 4 w 39"/>
                  <a:gd name="T9" fmla="*/ 9 h 51"/>
                  <a:gd name="T10" fmla="*/ 0 w 39"/>
                  <a:gd name="T11" fmla="*/ 15 h 51"/>
                  <a:gd name="T12" fmla="*/ 0 w 39"/>
                  <a:gd name="T13" fmla="*/ 26 h 51"/>
                  <a:gd name="T14" fmla="*/ 4 w 39"/>
                  <a:gd name="T15" fmla="*/ 40 h 51"/>
                  <a:gd name="T16" fmla="*/ 8 w 39"/>
                  <a:gd name="T17" fmla="*/ 46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6 h 51"/>
                  <a:gd name="T24" fmla="*/ 36 w 39"/>
                  <a:gd name="T25" fmla="*/ 40 h 51"/>
                  <a:gd name="T26" fmla="*/ 39 w 39"/>
                  <a:gd name="T27" fmla="*/ 26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6"/>
                    </a:lnTo>
                    <a:lnTo>
                      <a:pt x="36" y="40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" name="Freeform 947"/>
              <p:cNvSpPr>
                <a:spLocks noChangeArrowheads="1"/>
              </p:cNvSpPr>
              <p:nvPr/>
            </p:nvSpPr>
            <p:spPr bwMode="auto">
              <a:xfrm>
                <a:off x="3830" y="2534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" name="Freeform 948"/>
              <p:cNvSpPr>
                <a:spLocks noChangeArrowheads="1"/>
              </p:cNvSpPr>
              <p:nvPr/>
            </p:nvSpPr>
            <p:spPr bwMode="auto">
              <a:xfrm>
                <a:off x="3825" y="2556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" name="Line 949"/>
              <p:cNvSpPr>
                <a:spLocks noChangeShapeType="1"/>
              </p:cNvSpPr>
              <p:nvPr/>
            </p:nvSpPr>
            <p:spPr bwMode="auto">
              <a:xfrm>
                <a:off x="3825" y="250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Line 950"/>
              <p:cNvSpPr>
                <a:spLocks noChangeShapeType="1"/>
              </p:cNvSpPr>
              <p:nvPr/>
            </p:nvSpPr>
            <p:spPr bwMode="auto">
              <a:xfrm>
                <a:off x="3825" y="249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Freeform 951"/>
              <p:cNvSpPr>
                <a:spLocks noChangeArrowheads="1"/>
              </p:cNvSpPr>
              <p:nvPr/>
            </p:nvSpPr>
            <p:spPr bwMode="auto">
              <a:xfrm>
                <a:off x="3825" y="2462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0 h 35"/>
                  <a:gd name="T4" fmla="*/ 4 w 17"/>
                  <a:gd name="T5" fmla="*/ 24 h 35"/>
                  <a:gd name="T6" fmla="*/ 0 w 17"/>
                  <a:gd name="T7" fmla="*/ 15 h 35"/>
                  <a:gd name="T8" fmla="*/ 0 w 17"/>
                  <a:gd name="T9" fmla="*/ 4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4 h 35"/>
                  <a:gd name="T16" fmla="*/ 5 w 17"/>
                  <a:gd name="T17" fmla="*/ 8 h 35"/>
                  <a:gd name="T18" fmla="*/ 4 w 17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0"/>
                    </a:lnTo>
                    <a:lnTo>
                      <a:pt x="4" y="24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4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" name="Line 952"/>
              <p:cNvSpPr>
                <a:spLocks noChangeShapeType="1"/>
              </p:cNvSpPr>
              <p:nvPr/>
            </p:nvSpPr>
            <p:spPr bwMode="auto">
              <a:xfrm flipV="1">
                <a:off x="3825" y="249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Line 953"/>
              <p:cNvSpPr>
                <a:spLocks noChangeShapeType="1"/>
              </p:cNvSpPr>
              <p:nvPr/>
            </p:nvSpPr>
            <p:spPr bwMode="auto">
              <a:xfrm flipV="1">
                <a:off x="3868" y="2485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Freeform 954"/>
              <p:cNvSpPr>
                <a:spLocks noChangeArrowheads="1"/>
              </p:cNvSpPr>
              <p:nvPr/>
            </p:nvSpPr>
            <p:spPr bwMode="auto">
              <a:xfrm>
                <a:off x="3805" y="2433"/>
                <a:ext cx="4" cy="6"/>
              </a:xfrm>
              <a:custGeom>
                <a:avLst/>
                <a:gdLst>
                  <a:gd name="T0" fmla="*/ 0 w 5"/>
                  <a:gd name="T1" fmla="*/ 2 h 7"/>
                  <a:gd name="T2" fmla="*/ 3 w 5"/>
                  <a:gd name="T3" fmla="*/ 7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1" name="Line 955"/>
              <p:cNvSpPr>
                <a:spLocks noChangeShapeType="1"/>
              </p:cNvSpPr>
              <p:nvPr/>
            </p:nvSpPr>
            <p:spPr bwMode="auto">
              <a:xfrm>
                <a:off x="3825" y="243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Line 956"/>
              <p:cNvSpPr>
                <a:spLocks noChangeShapeType="1"/>
              </p:cNvSpPr>
              <p:nvPr/>
            </p:nvSpPr>
            <p:spPr bwMode="auto">
              <a:xfrm>
                <a:off x="3825" y="243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Line 957"/>
              <p:cNvSpPr>
                <a:spLocks noChangeShapeType="1"/>
              </p:cNvSpPr>
              <p:nvPr/>
            </p:nvSpPr>
            <p:spPr bwMode="auto">
              <a:xfrm flipV="1">
                <a:off x="3825" y="2432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Line 958"/>
              <p:cNvSpPr>
                <a:spLocks noChangeShapeType="1"/>
              </p:cNvSpPr>
              <p:nvPr/>
            </p:nvSpPr>
            <p:spPr bwMode="auto">
              <a:xfrm flipV="1">
                <a:off x="3868" y="2419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Freeform 959"/>
              <p:cNvSpPr>
                <a:spLocks noChangeArrowheads="1"/>
              </p:cNvSpPr>
              <p:nvPr/>
            </p:nvSpPr>
            <p:spPr bwMode="auto">
              <a:xfrm>
                <a:off x="3825" y="2349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4 w 39"/>
                  <a:gd name="T3" fmla="*/ 42 h 53"/>
                  <a:gd name="T4" fmla="*/ 8 w 39"/>
                  <a:gd name="T5" fmla="*/ 49 h 53"/>
                  <a:gd name="T6" fmla="*/ 17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7 w 39"/>
                  <a:gd name="T25" fmla="*/ 0 h 53"/>
                  <a:gd name="T26" fmla="*/ 8 w 39"/>
                  <a:gd name="T27" fmla="*/ 5 h 53"/>
                  <a:gd name="T28" fmla="*/ 4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4 w 39"/>
                  <a:gd name="T35" fmla="*/ 38 h 53"/>
                  <a:gd name="T36" fmla="*/ 8 w 39"/>
                  <a:gd name="T37" fmla="*/ 44 h 53"/>
                  <a:gd name="T38" fmla="*/ 17 w 39"/>
                  <a:gd name="T39" fmla="*/ 49 h 53"/>
                  <a:gd name="T40" fmla="*/ 23 w 39"/>
                  <a:gd name="T41" fmla="*/ 49 h 53"/>
                  <a:gd name="T42" fmla="*/ 31 w 39"/>
                  <a:gd name="T43" fmla="*/ 44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4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6" name="Freeform 960"/>
              <p:cNvSpPr>
                <a:spLocks noChangeArrowheads="1"/>
              </p:cNvSpPr>
              <p:nvPr/>
            </p:nvSpPr>
            <p:spPr bwMode="auto">
              <a:xfrm>
                <a:off x="3825" y="2354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2 h 17"/>
                  <a:gd name="T6" fmla="*/ 23 w 39"/>
                  <a:gd name="T7" fmla="*/ 0 h 17"/>
                  <a:gd name="T8" fmla="*/ 17 w 39"/>
                  <a:gd name="T9" fmla="*/ 0 h 17"/>
                  <a:gd name="T10" fmla="*/ 8 w 39"/>
                  <a:gd name="T11" fmla="*/ 2 h 17"/>
                  <a:gd name="T12" fmla="*/ 4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7" name="Line 961"/>
              <p:cNvSpPr>
                <a:spLocks noChangeShapeType="1"/>
              </p:cNvSpPr>
              <p:nvPr/>
            </p:nvSpPr>
            <p:spPr bwMode="auto">
              <a:xfrm>
                <a:off x="3805" y="22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Line 962"/>
              <p:cNvSpPr>
                <a:spLocks noChangeShapeType="1"/>
              </p:cNvSpPr>
              <p:nvPr/>
            </p:nvSpPr>
            <p:spPr bwMode="auto">
              <a:xfrm>
                <a:off x="3805" y="2276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Freeform 963"/>
              <p:cNvSpPr>
                <a:spLocks noChangeArrowheads="1"/>
              </p:cNvSpPr>
              <p:nvPr/>
            </p:nvSpPr>
            <p:spPr bwMode="auto">
              <a:xfrm>
                <a:off x="3825" y="2281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6 h 44"/>
                  <a:gd name="T4" fmla="*/ 0 w 39"/>
                  <a:gd name="T5" fmla="*/ 15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5 h 44"/>
                  <a:gd name="T24" fmla="*/ 36 w 39"/>
                  <a:gd name="T25" fmla="*/ 6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0" name="Freeform 964"/>
              <p:cNvSpPr>
                <a:spLocks noChangeArrowheads="1"/>
              </p:cNvSpPr>
              <p:nvPr/>
            </p:nvSpPr>
            <p:spPr bwMode="auto">
              <a:xfrm>
                <a:off x="3825" y="23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1" name="Line 965"/>
              <p:cNvSpPr>
                <a:spLocks noChangeShapeType="1"/>
              </p:cNvSpPr>
              <p:nvPr/>
            </p:nvSpPr>
            <p:spPr bwMode="auto">
              <a:xfrm flipV="1">
                <a:off x="3805" y="2275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Line 966"/>
              <p:cNvSpPr>
                <a:spLocks noChangeShapeType="1"/>
              </p:cNvSpPr>
              <p:nvPr/>
            </p:nvSpPr>
            <p:spPr bwMode="auto">
              <a:xfrm flipV="1">
                <a:off x="3868" y="2264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Freeform 967"/>
              <p:cNvSpPr>
                <a:spLocks noChangeArrowheads="1"/>
              </p:cNvSpPr>
              <p:nvPr/>
            </p:nvSpPr>
            <p:spPr bwMode="auto">
              <a:xfrm>
                <a:off x="3863" y="2234"/>
                <a:ext cx="21" cy="8"/>
              </a:xfrm>
              <a:custGeom>
                <a:avLst/>
                <a:gdLst>
                  <a:gd name="T0" fmla="*/ 5 w 20"/>
                  <a:gd name="T1" fmla="*/ 5 h 9"/>
                  <a:gd name="T2" fmla="*/ 2 w 20"/>
                  <a:gd name="T3" fmla="*/ 9 h 9"/>
                  <a:gd name="T4" fmla="*/ 0 w 20"/>
                  <a:gd name="T5" fmla="*/ 5 h 9"/>
                  <a:gd name="T6" fmla="*/ 2 w 20"/>
                  <a:gd name="T7" fmla="*/ 0 h 9"/>
                  <a:gd name="T8" fmla="*/ 10 w 20"/>
                  <a:gd name="T9" fmla="*/ 0 h 9"/>
                  <a:gd name="T10" fmla="*/ 17 w 20"/>
                  <a:gd name="T11" fmla="*/ 5 h 9"/>
                  <a:gd name="T12" fmla="*/ 20 w 2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5" y="5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" y="5"/>
                    </a:lnTo>
                    <a:lnTo>
                      <a:pt x="20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4" name="Line 968"/>
              <p:cNvSpPr>
                <a:spLocks noChangeShapeType="1"/>
              </p:cNvSpPr>
              <p:nvPr/>
            </p:nvSpPr>
            <p:spPr bwMode="auto">
              <a:xfrm>
                <a:off x="3805" y="2102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Line 969"/>
              <p:cNvSpPr>
                <a:spLocks noChangeShapeType="1"/>
              </p:cNvSpPr>
              <p:nvPr/>
            </p:nvSpPr>
            <p:spPr bwMode="auto">
              <a:xfrm>
                <a:off x="3805" y="2098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Freeform 970"/>
              <p:cNvSpPr>
                <a:spLocks noChangeArrowheads="1"/>
              </p:cNvSpPr>
              <p:nvPr/>
            </p:nvSpPr>
            <p:spPr bwMode="auto">
              <a:xfrm>
                <a:off x="3825" y="2102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7 h 44"/>
                  <a:gd name="T4" fmla="*/ 0 w 39"/>
                  <a:gd name="T5" fmla="*/ 16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6 h 44"/>
                  <a:gd name="T24" fmla="*/ 36 w 39"/>
                  <a:gd name="T25" fmla="*/ 7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7" name="Freeform 971"/>
              <p:cNvSpPr>
                <a:spLocks noChangeArrowheads="1"/>
              </p:cNvSpPr>
              <p:nvPr/>
            </p:nvSpPr>
            <p:spPr bwMode="auto">
              <a:xfrm>
                <a:off x="3825" y="21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" name="Line 972"/>
              <p:cNvSpPr>
                <a:spLocks noChangeShapeType="1"/>
              </p:cNvSpPr>
              <p:nvPr/>
            </p:nvSpPr>
            <p:spPr bwMode="auto">
              <a:xfrm flipV="1">
                <a:off x="3805" y="2097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Line 973"/>
              <p:cNvSpPr>
                <a:spLocks noChangeShapeType="1"/>
              </p:cNvSpPr>
              <p:nvPr/>
            </p:nvSpPr>
            <p:spPr bwMode="auto">
              <a:xfrm flipV="1">
                <a:off x="3868" y="208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Freeform 974"/>
              <p:cNvSpPr>
                <a:spLocks noChangeArrowheads="1"/>
              </p:cNvSpPr>
              <p:nvPr/>
            </p:nvSpPr>
            <p:spPr bwMode="auto">
              <a:xfrm>
                <a:off x="3825" y="2014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4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4 w 39"/>
                  <a:gd name="T15" fmla="*/ 15 h 51"/>
                  <a:gd name="T16" fmla="*/ 5 w 39"/>
                  <a:gd name="T17" fmla="*/ 11 h 51"/>
                  <a:gd name="T18" fmla="*/ 12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1" name="Freeform 975"/>
              <p:cNvSpPr>
                <a:spLocks noChangeArrowheads="1"/>
              </p:cNvSpPr>
              <p:nvPr/>
            </p:nvSpPr>
            <p:spPr bwMode="auto">
              <a:xfrm>
                <a:off x="3831" y="2012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2" name="Freeform 976"/>
              <p:cNvSpPr>
                <a:spLocks noChangeArrowheads="1"/>
              </p:cNvSpPr>
              <p:nvPr/>
            </p:nvSpPr>
            <p:spPr bwMode="auto">
              <a:xfrm>
                <a:off x="3839" y="2025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40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40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9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9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3" name="Freeform 977"/>
              <p:cNvSpPr>
                <a:spLocks noChangeArrowheads="1"/>
              </p:cNvSpPr>
              <p:nvPr/>
            </p:nvSpPr>
            <p:spPr bwMode="auto">
              <a:xfrm>
                <a:off x="3844" y="2051"/>
                <a:ext cx="23" cy="13"/>
              </a:xfrm>
              <a:custGeom>
                <a:avLst/>
                <a:gdLst>
                  <a:gd name="T0" fmla="*/ 0 w 22"/>
                  <a:gd name="T1" fmla="*/ 0 h 14"/>
                  <a:gd name="T2" fmla="*/ 3 w 22"/>
                  <a:gd name="T3" fmla="*/ 9 h 14"/>
                  <a:gd name="T4" fmla="*/ 8 w 22"/>
                  <a:gd name="T5" fmla="*/ 14 h 14"/>
                  <a:gd name="T6" fmla="*/ 14 w 22"/>
                  <a:gd name="T7" fmla="*/ 14 h 14"/>
                  <a:gd name="T8" fmla="*/ 19 w 22"/>
                  <a:gd name="T9" fmla="*/ 9 h 14"/>
                  <a:gd name="T10" fmla="*/ 22 w 2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4" name="Line 978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42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Line 979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36" cy="1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Freeform 980"/>
              <p:cNvSpPr>
                <a:spLocks noChangeArrowheads="1"/>
              </p:cNvSpPr>
              <p:nvPr/>
            </p:nvSpPr>
            <p:spPr bwMode="auto">
              <a:xfrm>
                <a:off x="3825" y="1941"/>
                <a:ext cx="67" cy="54"/>
              </a:xfrm>
              <a:custGeom>
                <a:avLst/>
                <a:gdLst>
                  <a:gd name="T0" fmla="*/ 0 w 62"/>
                  <a:gd name="T1" fmla="*/ 0 h 55"/>
                  <a:gd name="T2" fmla="*/ 39 w 62"/>
                  <a:gd name="T3" fmla="*/ 24 h 55"/>
                  <a:gd name="T4" fmla="*/ 54 w 62"/>
                  <a:gd name="T5" fmla="*/ 31 h 55"/>
                  <a:gd name="T6" fmla="*/ 59 w 62"/>
                  <a:gd name="T7" fmla="*/ 40 h 55"/>
                  <a:gd name="T8" fmla="*/ 62 w 62"/>
                  <a:gd name="T9" fmla="*/ 46 h 55"/>
                  <a:gd name="T10" fmla="*/ 62 w 62"/>
                  <a:gd name="T11" fmla="*/ 51 h 55"/>
                  <a:gd name="T12" fmla="*/ 59 w 62"/>
                  <a:gd name="T13" fmla="*/ 55 h 55"/>
                  <a:gd name="T14" fmla="*/ 56 w 62"/>
                  <a:gd name="T15" fmla="*/ 51 h 55"/>
                  <a:gd name="T16" fmla="*/ 59 w 62"/>
                  <a:gd name="T17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5">
                    <a:moveTo>
                      <a:pt x="0" y="0"/>
                    </a:moveTo>
                    <a:lnTo>
                      <a:pt x="39" y="24"/>
                    </a:lnTo>
                    <a:lnTo>
                      <a:pt x="54" y="31"/>
                    </a:lnTo>
                    <a:lnTo>
                      <a:pt x="59" y="40"/>
                    </a:lnTo>
                    <a:lnTo>
                      <a:pt x="62" y="46"/>
                    </a:lnTo>
                    <a:lnTo>
                      <a:pt x="62" y="51"/>
                    </a:lnTo>
                    <a:lnTo>
                      <a:pt x="59" y="55"/>
                    </a:lnTo>
                    <a:lnTo>
                      <a:pt x="56" y="51"/>
                    </a:lnTo>
                    <a:lnTo>
                      <a:pt x="59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7" name="Line 981"/>
              <p:cNvSpPr>
                <a:spLocks noChangeShapeType="1"/>
              </p:cNvSpPr>
              <p:nvPr/>
            </p:nvSpPr>
            <p:spPr bwMode="auto">
              <a:xfrm flipV="1">
                <a:off x="3825" y="1971"/>
                <a:ext cx="0" cy="25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Line 982"/>
              <p:cNvSpPr>
                <a:spLocks noChangeShapeType="1"/>
              </p:cNvSpPr>
              <p:nvPr/>
            </p:nvSpPr>
            <p:spPr bwMode="auto">
              <a:xfrm flipV="1">
                <a:off x="3825" y="1934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Freeform 983"/>
              <p:cNvSpPr>
                <a:spLocks noChangeArrowheads="1"/>
              </p:cNvSpPr>
              <p:nvPr/>
            </p:nvSpPr>
            <p:spPr bwMode="auto">
              <a:xfrm>
                <a:off x="3825" y="1877"/>
                <a:ext cx="30" cy="41"/>
              </a:xfrm>
              <a:custGeom>
                <a:avLst/>
                <a:gdLst>
                  <a:gd name="T0" fmla="*/ 5 w 28"/>
                  <a:gd name="T1" fmla="*/ 5 h 42"/>
                  <a:gd name="T2" fmla="*/ 0 w 28"/>
                  <a:gd name="T3" fmla="*/ 0 h 42"/>
                  <a:gd name="T4" fmla="*/ 12 w 28"/>
                  <a:gd name="T5" fmla="*/ 0 h 42"/>
                  <a:gd name="T6" fmla="*/ 5 w 28"/>
                  <a:gd name="T7" fmla="*/ 5 h 42"/>
                  <a:gd name="T8" fmla="*/ 4 w 28"/>
                  <a:gd name="T9" fmla="*/ 9 h 42"/>
                  <a:gd name="T10" fmla="*/ 0 w 28"/>
                  <a:gd name="T11" fmla="*/ 16 h 42"/>
                  <a:gd name="T12" fmla="*/ 0 w 28"/>
                  <a:gd name="T13" fmla="*/ 31 h 42"/>
                  <a:gd name="T14" fmla="*/ 4 w 28"/>
                  <a:gd name="T15" fmla="*/ 38 h 42"/>
                  <a:gd name="T16" fmla="*/ 5 w 28"/>
                  <a:gd name="T17" fmla="*/ 42 h 42"/>
                  <a:gd name="T18" fmla="*/ 12 w 28"/>
                  <a:gd name="T19" fmla="*/ 42 h 42"/>
                  <a:gd name="T20" fmla="*/ 15 w 28"/>
                  <a:gd name="T21" fmla="*/ 38 h 42"/>
                  <a:gd name="T22" fmla="*/ 17 w 28"/>
                  <a:gd name="T23" fmla="*/ 31 h 42"/>
                  <a:gd name="T24" fmla="*/ 23 w 28"/>
                  <a:gd name="T25" fmla="*/ 11 h 42"/>
                  <a:gd name="T26" fmla="*/ 25 w 28"/>
                  <a:gd name="T27" fmla="*/ 5 h 42"/>
                  <a:gd name="T28" fmla="*/ 28 w 2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42">
                    <a:moveTo>
                      <a:pt x="5" y="5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12" y="42"/>
                    </a:lnTo>
                    <a:lnTo>
                      <a:pt x="15" y="38"/>
                    </a:lnTo>
                    <a:lnTo>
                      <a:pt x="17" y="31"/>
                    </a:lnTo>
                    <a:lnTo>
                      <a:pt x="23" y="11"/>
                    </a:lnTo>
                    <a:lnTo>
                      <a:pt x="25" y="5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0" name="Freeform 984"/>
              <p:cNvSpPr>
                <a:spLocks noChangeArrowheads="1"/>
              </p:cNvSpPr>
              <p:nvPr/>
            </p:nvSpPr>
            <p:spPr bwMode="auto">
              <a:xfrm>
                <a:off x="3834" y="1877"/>
                <a:ext cx="33" cy="41"/>
              </a:xfrm>
              <a:custGeom>
                <a:avLst/>
                <a:gdLst>
                  <a:gd name="T0" fmla="*/ 0 w 31"/>
                  <a:gd name="T1" fmla="*/ 42 h 42"/>
                  <a:gd name="T2" fmla="*/ 4 w 31"/>
                  <a:gd name="T3" fmla="*/ 38 h 42"/>
                  <a:gd name="T4" fmla="*/ 7 w 31"/>
                  <a:gd name="T5" fmla="*/ 31 h 42"/>
                  <a:gd name="T6" fmla="*/ 12 w 31"/>
                  <a:gd name="T7" fmla="*/ 11 h 42"/>
                  <a:gd name="T8" fmla="*/ 15 w 31"/>
                  <a:gd name="T9" fmla="*/ 5 h 42"/>
                  <a:gd name="T10" fmla="*/ 17 w 31"/>
                  <a:gd name="T11" fmla="*/ 0 h 42"/>
                  <a:gd name="T12" fmla="*/ 26 w 31"/>
                  <a:gd name="T13" fmla="*/ 0 h 42"/>
                  <a:gd name="T14" fmla="*/ 28 w 31"/>
                  <a:gd name="T15" fmla="*/ 5 h 42"/>
                  <a:gd name="T16" fmla="*/ 31 w 31"/>
                  <a:gd name="T17" fmla="*/ 11 h 42"/>
                  <a:gd name="T18" fmla="*/ 31 w 31"/>
                  <a:gd name="T19" fmla="*/ 27 h 42"/>
                  <a:gd name="T20" fmla="*/ 28 w 31"/>
                  <a:gd name="T21" fmla="*/ 36 h 42"/>
                  <a:gd name="T22" fmla="*/ 26 w 31"/>
                  <a:gd name="T23" fmla="*/ 38 h 42"/>
                  <a:gd name="T24" fmla="*/ 20 w 31"/>
                  <a:gd name="T25" fmla="*/ 42 h 42"/>
                  <a:gd name="T26" fmla="*/ 31 w 31"/>
                  <a:gd name="T27" fmla="*/ 42 h 42"/>
                  <a:gd name="T28" fmla="*/ 26 w 31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42"/>
                    </a:moveTo>
                    <a:lnTo>
                      <a:pt x="4" y="38"/>
                    </a:lnTo>
                    <a:lnTo>
                      <a:pt x="7" y="31"/>
                    </a:lnTo>
                    <a:lnTo>
                      <a:pt x="12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1" y="27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0" y="42"/>
                    </a:lnTo>
                    <a:lnTo>
                      <a:pt x="31" y="42"/>
                    </a:lnTo>
                    <a:lnTo>
                      <a:pt x="26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1" name="Line 985"/>
              <p:cNvSpPr>
                <a:spLocks noChangeShapeType="1"/>
              </p:cNvSpPr>
              <p:nvPr/>
            </p:nvSpPr>
            <p:spPr bwMode="auto">
              <a:xfrm>
                <a:off x="169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Line 986"/>
              <p:cNvSpPr>
                <a:spLocks noChangeShapeType="1"/>
              </p:cNvSpPr>
              <p:nvPr/>
            </p:nvSpPr>
            <p:spPr bwMode="auto">
              <a:xfrm>
                <a:off x="1699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Freeform 987"/>
              <p:cNvSpPr>
                <a:spLocks noChangeArrowheads="1"/>
              </p:cNvSpPr>
              <p:nvPr/>
            </p:nvSpPr>
            <p:spPr bwMode="auto">
              <a:xfrm>
                <a:off x="1686" y="1352"/>
                <a:ext cx="53" cy="79"/>
              </a:xfrm>
              <a:custGeom>
                <a:avLst/>
                <a:gdLst>
                  <a:gd name="T0" fmla="*/ 0 w 49"/>
                  <a:gd name="T1" fmla="*/ 0 h 80"/>
                  <a:gd name="T2" fmla="*/ 30 w 49"/>
                  <a:gd name="T3" fmla="*/ 0 h 80"/>
                  <a:gd name="T4" fmla="*/ 38 w 49"/>
                  <a:gd name="T5" fmla="*/ 3 h 80"/>
                  <a:gd name="T6" fmla="*/ 43 w 49"/>
                  <a:gd name="T7" fmla="*/ 11 h 80"/>
                  <a:gd name="T8" fmla="*/ 46 w 49"/>
                  <a:gd name="T9" fmla="*/ 18 h 80"/>
                  <a:gd name="T10" fmla="*/ 49 w 49"/>
                  <a:gd name="T11" fmla="*/ 29 h 80"/>
                  <a:gd name="T12" fmla="*/ 49 w 49"/>
                  <a:gd name="T13" fmla="*/ 49 h 80"/>
                  <a:gd name="T14" fmla="*/ 46 w 49"/>
                  <a:gd name="T15" fmla="*/ 60 h 80"/>
                  <a:gd name="T16" fmla="*/ 43 w 49"/>
                  <a:gd name="T17" fmla="*/ 69 h 80"/>
                  <a:gd name="T18" fmla="*/ 38 w 49"/>
                  <a:gd name="T19" fmla="*/ 75 h 80"/>
                  <a:gd name="T20" fmla="*/ 30 w 49"/>
                  <a:gd name="T21" fmla="*/ 80 h 80"/>
                  <a:gd name="T22" fmla="*/ 0 w 49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80">
                    <a:moveTo>
                      <a:pt x="0" y="0"/>
                    </a:moveTo>
                    <a:lnTo>
                      <a:pt x="30" y="0"/>
                    </a:lnTo>
                    <a:lnTo>
                      <a:pt x="38" y="3"/>
                    </a:lnTo>
                    <a:lnTo>
                      <a:pt x="43" y="11"/>
                    </a:lnTo>
                    <a:lnTo>
                      <a:pt x="46" y="18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6" y="60"/>
                    </a:lnTo>
                    <a:lnTo>
                      <a:pt x="43" y="69"/>
                    </a:lnTo>
                    <a:lnTo>
                      <a:pt x="38" y="75"/>
                    </a:lnTo>
                    <a:lnTo>
                      <a:pt x="30" y="80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4" name="Freeform 988"/>
              <p:cNvSpPr>
                <a:spLocks noChangeArrowheads="1"/>
              </p:cNvSpPr>
              <p:nvPr/>
            </p:nvSpPr>
            <p:spPr bwMode="auto">
              <a:xfrm>
                <a:off x="1719" y="1352"/>
                <a:ext cx="16" cy="79"/>
              </a:xfrm>
              <a:custGeom>
                <a:avLst/>
                <a:gdLst>
                  <a:gd name="T0" fmla="*/ 0 w 16"/>
                  <a:gd name="T1" fmla="*/ 0 h 80"/>
                  <a:gd name="T2" fmla="*/ 5 w 16"/>
                  <a:gd name="T3" fmla="*/ 3 h 80"/>
                  <a:gd name="T4" fmla="*/ 11 w 16"/>
                  <a:gd name="T5" fmla="*/ 11 h 80"/>
                  <a:gd name="T6" fmla="*/ 13 w 16"/>
                  <a:gd name="T7" fmla="*/ 18 h 80"/>
                  <a:gd name="T8" fmla="*/ 16 w 16"/>
                  <a:gd name="T9" fmla="*/ 29 h 80"/>
                  <a:gd name="T10" fmla="*/ 16 w 16"/>
                  <a:gd name="T11" fmla="*/ 49 h 80"/>
                  <a:gd name="T12" fmla="*/ 13 w 16"/>
                  <a:gd name="T13" fmla="*/ 60 h 80"/>
                  <a:gd name="T14" fmla="*/ 11 w 16"/>
                  <a:gd name="T15" fmla="*/ 69 h 80"/>
                  <a:gd name="T16" fmla="*/ 5 w 16"/>
                  <a:gd name="T17" fmla="*/ 75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0" y="0"/>
                    </a:moveTo>
                    <a:lnTo>
                      <a:pt x="5" y="3"/>
                    </a:lnTo>
                    <a:lnTo>
                      <a:pt x="11" y="11"/>
                    </a:lnTo>
                    <a:lnTo>
                      <a:pt x="13" y="18"/>
                    </a:lnTo>
                    <a:lnTo>
                      <a:pt x="16" y="29"/>
                    </a:lnTo>
                    <a:lnTo>
                      <a:pt x="16" y="49"/>
                    </a:lnTo>
                    <a:lnTo>
                      <a:pt x="13" y="60"/>
                    </a:lnTo>
                    <a:lnTo>
                      <a:pt x="11" y="69"/>
                    </a:lnTo>
                    <a:lnTo>
                      <a:pt x="5" y="75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5" name="Freeform 989"/>
              <p:cNvSpPr>
                <a:spLocks noChangeArrowheads="1"/>
              </p:cNvSpPr>
              <p:nvPr/>
            </p:nvSpPr>
            <p:spPr bwMode="auto">
              <a:xfrm>
                <a:off x="1757" y="1379"/>
                <a:ext cx="42" cy="52"/>
              </a:xfrm>
              <a:custGeom>
                <a:avLst/>
                <a:gdLst>
                  <a:gd name="T0" fmla="*/ 17 w 39"/>
                  <a:gd name="T1" fmla="*/ 0 h 53"/>
                  <a:gd name="T2" fmla="*/ 8 w 39"/>
                  <a:gd name="T3" fmla="*/ 2 h 53"/>
                  <a:gd name="T4" fmla="*/ 4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4 w 39"/>
                  <a:gd name="T11" fmla="*/ 42 h 53"/>
                  <a:gd name="T12" fmla="*/ 8 w 39"/>
                  <a:gd name="T13" fmla="*/ 48 h 53"/>
                  <a:gd name="T14" fmla="*/ 17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6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6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7 w 39"/>
                  <a:gd name="T33" fmla="*/ 0 h 53"/>
                  <a:gd name="T34" fmla="*/ 12 w 39"/>
                  <a:gd name="T35" fmla="*/ 2 h 53"/>
                  <a:gd name="T36" fmla="*/ 5 w 39"/>
                  <a:gd name="T37" fmla="*/ 11 h 53"/>
                  <a:gd name="T38" fmla="*/ 4 w 39"/>
                  <a:gd name="T39" fmla="*/ 22 h 53"/>
                  <a:gd name="T40" fmla="*/ 4 w 39"/>
                  <a:gd name="T41" fmla="*/ 29 h 53"/>
                  <a:gd name="T42" fmla="*/ 5 w 39"/>
                  <a:gd name="T43" fmla="*/ 42 h 53"/>
                  <a:gd name="T44" fmla="*/ 12 w 39"/>
                  <a:gd name="T45" fmla="*/ 48 h 53"/>
                  <a:gd name="T46" fmla="*/ 17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7" y="0"/>
                    </a:moveTo>
                    <a:lnTo>
                      <a:pt x="8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8" y="48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11"/>
                    </a:lnTo>
                    <a:lnTo>
                      <a:pt x="4" y="22"/>
                    </a:lnTo>
                    <a:lnTo>
                      <a:pt x="4" y="29"/>
                    </a:lnTo>
                    <a:lnTo>
                      <a:pt x="5" y="42"/>
                    </a:lnTo>
                    <a:lnTo>
                      <a:pt x="12" y="48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6" name="Freeform 990"/>
              <p:cNvSpPr>
                <a:spLocks noChangeArrowheads="1"/>
              </p:cNvSpPr>
              <p:nvPr/>
            </p:nvSpPr>
            <p:spPr bwMode="auto">
              <a:xfrm>
                <a:off x="1782" y="1379"/>
                <a:ext cx="14" cy="52"/>
              </a:xfrm>
              <a:custGeom>
                <a:avLst/>
                <a:gdLst>
                  <a:gd name="T0" fmla="*/ 0 w 13"/>
                  <a:gd name="T1" fmla="*/ 53 h 53"/>
                  <a:gd name="T2" fmla="*/ 5 w 13"/>
                  <a:gd name="T3" fmla="*/ 48 h 53"/>
                  <a:gd name="T4" fmla="*/ 11 w 13"/>
                  <a:gd name="T5" fmla="*/ 42 h 53"/>
                  <a:gd name="T6" fmla="*/ 13 w 13"/>
                  <a:gd name="T7" fmla="*/ 29 h 53"/>
                  <a:gd name="T8" fmla="*/ 13 w 13"/>
                  <a:gd name="T9" fmla="*/ 22 h 53"/>
                  <a:gd name="T10" fmla="*/ 11 w 13"/>
                  <a:gd name="T11" fmla="*/ 11 h 53"/>
                  <a:gd name="T12" fmla="*/ 5 w 13"/>
                  <a:gd name="T13" fmla="*/ 2 h 53"/>
                  <a:gd name="T14" fmla="*/ 0 w 1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7" name="Line 991"/>
              <p:cNvSpPr>
                <a:spLocks noChangeShapeType="1"/>
              </p:cNvSpPr>
              <p:nvPr/>
            </p:nvSpPr>
            <p:spPr bwMode="auto">
              <a:xfrm>
                <a:off x="1825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Line 992"/>
              <p:cNvSpPr>
                <a:spLocks noChangeShapeType="1"/>
              </p:cNvSpPr>
              <p:nvPr/>
            </p:nvSpPr>
            <p:spPr bwMode="auto">
              <a:xfrm>
                <a:off x="182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Freeform 993"/>
              <p:cNvSpPr>
                <a:spLocks noChangeArrowheads="1"/>
              </p:cNvSpPr>
              <p:nvPr/>
            </p:nvSpPr>
            <p:spPr bwMode="auto">
              <a:xfrm>
                <a:off x="1828" y="1379"/>
                <a:ext cx="35" cy="52"/>
              </a:xfrm>
              <a:custGeom>
                <a:avLst/>
                <a:gdLst>
                  <a:gd name="T0" fmla="*/ 0 w 33"/>
                  <a:gd name="T1" fmla="*/ 11 h 53"/>
                  <a:gd name="T2" fmla="*/ 5 w 33"/>
                  <a:gd name="T3" fmla="*/ 2 h 53"/>
                  <a:gd name="T4" fmla="*/ 12 w 33"/>
                  <a:gd name="T5" fmla="*/ 0 h 53"/>
                  <a:gd name="T6" fmla="*/ 16 w 33"/>
                  <a:gd name="T7" fmla="*/ 0 h 53"/>
                  <a:gd name="T8" fmla="*/ 25 w 33"/>
                  <a:gd name="T9" fmla="*/ 2 h 53"/>
                  <a:gd name="T10" fmla="*/ 31 w 33"/>
                  <a:gd name="T11" fmla="*/ 11 h 53"/>
                  <a:gd name="T12" fmla="*/ 33 w 33"/>
                  <a:gd name="T13" fmla="*/ 22 h 53"/>
                  <a:gd name="T14" fmla="*/ 33 w 33"/>
                  <a:gd name="T15" fmla="*/ 29 h 53"/>
                  <a:gd name="T16" fmla="*/ 31 w 33"/>
                  <a:gd name="T17" fmla="*/ 42 h 53"/>
                  <a:gd name="T18" fmla="*/ 25 w 33"/>
                  <a:gd name="T19" fmla="*/ 48 h 53"/>
                  <a:gd name="T20" fmla="*/ 16 w 33"/>
                  <a:gd name="T21" fmla="*/ 53 h 53"/>
                  <a:gd name="T22" fmla="*/ 12 w 33"/>
                  <a:gd name="T23" fmla="*/ 53 h 53"/>
                  <a:gd name="T24" fmla="*/ 5 w 33"/>
                  <a:gd name="T25" fmla="*/ 48 h 53"/>
                  <a:gd name="T26" fmla="*/ 0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0" y="11"/>
                    </a:moveTo>
                    <a:lnTo>
                      <a:pt x="5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2"/>
                    </a:lnTo>
                    <a:lnTo>
                      <a:pt x="31" y="11"/>
                    </a:lnTo>
                    <a:lnTo>
                      <a:pt x="33" y="22"/>
                    </a:lnTo>
                    <a:lnTo>
                      <a:pt x="33" y="29"/>
                    </a:lnTo>
                    <a:lnTo>
                      <a:pt x="31" y="42"/>
                    </a:lnTo>
                    <a:lnTo>
                      <a:pt x="25" y="48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0" name="Freeform 994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5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2 h 53"/>
                  <a:gd name="T4" fmla="*/ 12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2 w 15"/>
                  <a:gd name="T11" fmla="*/ 42 h 53"/>
                  <a:gd name="T12" fmla="*/ 5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2"/>
                    </a:lnTo>
                    <a:lnTo>
                      <a:pt x="12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2" y="42"/>
                    </a:lnTo>
                    <a:lnTo>
                      <a:pt x="5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1" name="Line 995"/>
              <p:cNvSpPr>
                <a:spLocks noChangeShapeType="1"/>
              </p:cNvSpPr>
              <p:nvPr/>
            </p:nvSpPr>
            <p:spPr bwMode="auto">
              <a:xfrm>
                <a:off x="18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Line 996"/>
              <p:cNvSpPr>
                <a:spLocks noChangeShapeType="1"/>
              </p:cNvSpPr>
              <p:nvPr/>
            </p:nvSpPr>
            <p:spPr bwMode="auto">
              <a:xfrm>
                <a:off x="1816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Line 997"/>
              <p:cNvSpPr>
                <a:spLocks noChangeShapeType="1"/>
              </p:cNvSpPr>
              <p:nvPr/>
            </p:nvSpPr>
            <p:spPr bwMode="auto">
              <a:xfrm>
                <a:off x="188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Line 998"/>
              <p:cNvSpPr>
                <a:spLocks noChangeShapeType="1"/>
              </p:cNvSpPr>
              <p:nvPr/>
            </p:nvSpPr>
            <p:spPr bwMode="auto">
              <a:xfrm>
                <a:off x="18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Freeform 999"/>
              <p:cNvSpPr>
                <a:spLocks noChangeArrowheads="1"/>
              </p:cNvSpPr>
              <p:nvPr/>
            </p:nvSpPr>
            <p:spPr bwMode="auto">
              <a:xfrm>
                <a:off x="1893" y="1379"/>
                <a:ext cx="34" cy="52"/>
              </a:xfrm>
              <a:custGeom>
                <a:avLst/>
                <a:gdLst>
                  <a:gd name="T0" fmla="*/ 0 w 32"/>
                  <a:gd name="T1" fmla="*/ 11 h 53"/>
                  <a:gd name="T2" fmla="*/ 5 w 32"/>
                  <a:gd name="T3" fmla="*/ 2 h 53"/>
                  <a:gd name="T4" fmla="*/ 11 w 32"/>
                  <a:gd name="T5" fmla="*/ 0 h 53"/>
                  <a:gd name="T6" fmla="*/ 16 w 32"/>
                  <a:gd name="T7" fmla="*/ 0 h 53"/>
                  <a:gd name="T8" fmla="*/ 24 w 32"/>
                  <a:gd name="T9" fmla="*/ 2 h 53"/>
                  <a:gd name="T10" fmla="*/ 30 w 32"/>
                  <a:gd name="T11" fmla="*/ 11 h 53"/>
                  <a:gd name="T12" fmla="*/ 32 w 32"/>
                  <a:gd name="T13" fmla="*/ 22 h 53"/>
                  <a:gd name="T14" fmla="*/ 32 w 32"/>
                  <a:gd name="T15" fmla="*/ 29 h 53"/>
                  <a:gd name="T16" fmla="*/ 30 w 32"/>
                  <a:gd name="T17" fmla="*/ 42 h 53"/>
                  <a:gd name="T18" fmla="*/ 24 w 32"/>
                  <a:gd name="T19" fmla="*/ 48 h 53"/>
                  <a:gd name="T20" fmla="*/ 16 w 32"/>
                  <a:gd name="T21" fmla="*/ 53 h 53"/>
                  <a:gd name="T22" fmla="*/ 11 w 32"/>
                  <a:gd name="T23" fmla="*/ 53 h 53"/>
                  <a:gd name="T24" fmla="*/ 5 w 32"/>
                  <a:gd name="T25" fmla="*/ 48 h 53"/>
                  <a:gd name="T26" fmla="*/ 0 w 32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11"/>
                    </a:lnTo>
                    <a:lnTo>
                      <a:pt x="32" y="22"/>
                    </a:lnTo>
                    <a:lnTo>
                      <a:pt x="32" y="29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6" name="Freeform 1000"/>
              <p:cNvSpPr>
                <a:spLocks noChangeArrowheads="1"/>
              </p:cNvSpPr>
              <p:nvPr/>
            </p:nvSpPr>
            <p:spPr bwMode="auto">
              <a:xfrm>
                <a:off x="1910" y="1379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2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29 h 53"/>
                  <a:gd name="T10" fmla="*/ 11 w 14"/>
                  <a:gd name="T11" fmla="*/ 42 h 53"/>
                  <a:gd name="T12" fmla="*/ 6 w 14"/>
                  <a:gd name="T13" fmla="*/ 48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2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29"/>
                    </a:lnTo>
                    <a:lnTo>
                      <a:pt x="11" y="42"/>
                    </a:lnTo>
                    <a:lnTo>
                      <a:pt x="6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7" name="Line 1001"/>
              <p:cNvSpPr>
                <a:spLocks noChangeShapeType="1"/>
              </p:cNvSpPr>
              <p:nvPr/>
            </p:nvSpPr>
            <p:spPr bwMode="auto">
              <a:xfrm>
                <a:off x="188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Line 1002"/>
              <p:cNvSpPr>
                <a:spLocks noChangeShapeType="1"/>
              </p:cNvSpPr>
              <p:nvPr/>
            </p:nvSpPr>
            <p:spPr bwMode="auto">
              <a:xfrm>
                <a:off x="1880" y="1463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Line 1003"/>
              <p:cNvSpPr>
                <a:spLocks noChangeShapeType="1"/>
              </p:cNvSpPr>
              <p:nvPr/>
            </p:nvSpPr>
            <p:spPr bwMode="auto">
              <a:xfrm>
                <a:off x="195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Line 1004"/>
              <p:cNvSpPr>
                <a:spLocks noChangeShapeType="1"/>
              </p:cNvSpPr>
              <p:nvPr/>
            </p:nvSpPr>
            <p:spPr bwMode="auto">
              <a:xfrm>
                <a:off x="195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Line 1005"/>
              <p:cNvSpPr>
                <a:spLocks noChangeShapeType="1"/>
              </p:cNvSpPr>
              <p:nvPr/>
            </p:nvSpPr>
            <p:spPr bwMode="auto">
              <a:xfrm>
                <a:off x="194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Line 1006"/>
              <p:cNvSpPr>
                <a:spLocks noChangeShapeType="1"/>
              </p:cNvSpPr>
              <p:nvPr/>
            </p:nvSpPr>
            <p:spPr bwMode="auto">
              <a:xfrm>
                <a:off x="194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Freeform 1007"/>
              <p:cNvSpPr>
                <a:spLocks noChangeArrowheads="1"/>
              </p:cNvSpPr>
              <p:nvPr/>
            </p:nvSpPr>
            <p:spPr bwMode="auto">
              <a:xfrm>
                <a:off x="1982" y="1379"/>
                <a:ext cx="37" cy="52"/>
              </a:xfrm>
              <a:custGeom>
                <a:avLst/>
                <a:gdLst>
                  <a:gd name="T0" fmla="*/ 1 w 35"/>
                  <a:gd name="T1" fmla="*/ 22 h 53"/>
                  <a:gd name="T2" fmla="*/ 35 w 35"/>
                  <a:gd name="T3" fmla="*/ 22 h 53"/>
                  <a:gd name="T4" fmla="*/ 35 w 35"/>
                  <a:gd name="T5" fmla="*/ 15 h 53"/>
                  <a:gd name="T6" fmla="*/ 32 w 35"/>
                  <a:gd name="T7" fmla="*/ 6 h 53"/>
                  <a:gd name="T8" fmla="*/ 31 w 35"/>
                  <a:gd name="T9" fmla="*/ 2 h 53"/>
                  <a:gd name="T10" fmla="*/ 24 w 35"/>
                  <a:gd name="T11" fmla="*/ 0 h 53"/>
                  <a:gd name="T12" fmla="*/ 16 w 35"/>
                  <a:gd name="T13" fmla="*/ 0 h 53"/>
                  <a:gd name="T14" fmla="*/ 8 w 35"/>
                  <a:gd name="T15" fmla="*/ 2 h 53"/>
                  <a:gd name="T16" fmla="*/ 1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1 w 35"/>
                  <a:gd name="T23" fmla="*/ 42 h 53"/>
                  <a:gd name="T24" fmla="*/ 8 w 35"/>
                  <a:gd name="T25" fmla="*/ 48 h 53"/>
                  <a:gd name="T26" fmla="*/ 16 w 35"/>
                  <a:gd name="T27" fmla="*/ 53 h 53"/>
                  <a:gd name="T28" fmla="*/ 22 w 35"/>
                  <a:gd name="T29" fmla="*/ 53 h 53"/>
                  <a:gd name="T30" fmla="*/ 31 w 35"/>
                  <a:gd name="T31" fmla="*/ 48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1" y="22"/>
                    </a:moveTo>
                    <a:lnTo>
                      <a:pt x="35" y="22"/>
                    </a:lnTo>
                    <a:lnTo>
                      <a:pt x="35" y="15"/>
                    </a:lnTo>
                    <a:lnTo>
                      <a:pt x="32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24" name="Group 1008"/>
            <p:cNvGrpSpPr>
              <a:grpSpLocks/>
            </p:cNvGrpSpPr>
            <p:nvPr/>
          </p:nvGrpSpPr>
          <p:grpSpPr bwMode="auto">
            <a:xfrm>
              <a:off x="1102" y="1337"/>
              <a:ext cx="2490" cy="1322"/>
              <a:chOff x="1102" y="1337"/>
              <a:chExt cx="2490" cy="1322"/>
            </a:xfrm>
          </p:grpSpPr>
          <p:sp>
            <p:nvSpPr>
              <p:cNvPr id="10225" name="Freeform 1009"/>
              <p:cNvSpPr>
                <a:spLocks noChangeArrowheads="1"/>
              </p:cNvSpPr>
              <p:nvPr/>
            </p:nvSpPr>
            <p:spPr bwMode="auto">
              <a:xfrm>
                <a:off x="2016" y="1381"/>
                <a:ext cx="0" cy="19"/>
              </a:xfrm>
              <a:custGeom>
                <a:avLst/>
                <a:gdLst>
                  <a:gd name="T0" fmla="*/ 1 w 1"/>
                  <a:gd name="T1" fmla="*/ 20 h 20"/>
                  <a:gd name="T2" fmla="*/ 1 w 1"/>
                  <a:gd name="T3" fmla="*/ 9 h 20"/>
                  <a:gd name="T4" fmla="*/ 0 w 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1" y="20"/>
                    </a:move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6" name="Freeform 1010"/>
              <p:cNvSpPr>
                <a:spLocks noChangeArrowheads="1"/>
              </p:cNvSpPr>
              <p:nvPr/>
            </p:nvSpPr>
            <p:spPr bwMode="auto">
              <a:xfrm>
                <a:off x="1983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4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4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7" name="Line 1011"/>
              <p:cNvSpPr>
                <a:spLocks noChangeShapeType="1"/>
              </p:cNvSpPr>
              <p:nvPr/>
            </p:nvSpPr>
            <p:spPr bwMode="auto">
              <a:xfrm>
                <a:off x="204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Line 1012"/>
              <p:cNvSpPr>
                <a:spLocks noChangeShapeType="1"/>
              </p:cNvSpPr>
              <p:nvPr/>
            </p:nvSpPr>
            <p:spPr bwMode="auto">
              <a:xfrm>
                <a:off x="204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Freeform 1013"/>
              <p:cNvSpPr>
                <a:spLocks noChangeArrowheads="1"/>
              </p:cNvSpPr>
              <p:nvPr/>
            </p:nvSpPr>
            <p:spPr bwMode="auto">
              <a:xfrm>
                <a:off x="204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2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2 w 25"/>
                  <a:gd name="T15" fmla="*/ 11 h 22"/>
                  <a:gd name="T16" fmla="*/ 20 w 25"/>
                  <a:gd name="T17" fmla="*/ 6 h 22"/>
                  <a:gd name="T18" fmla="*/ 22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2" y="11"/>
                    </a:lnTo>
                    <a:lnTo>
                      <a:pt x="20" y="6"/>
                    </a:lnTo>
                    <a:lnTo>
                      <a:pt x="22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0" name="Line 1014"/>
              <p:cNvSpPr>
                <a:spLocks noChangeShapeType="1"/>
              </p:cNvSpPr>
              <p:nvPr/>
            </p:nvSpPr>
            <p:spPr bwMode="auto">
              <a:xfrm>
                <a:off x="203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Line 1015"/>
              <p:cNvSpPr>
                <a:spLocks noChangeShapeType="1"/>
              </p:cNvSpPr>
              <p:nvPr/>
            </p:nvSpPr>
            <p:spPr bwMode="auto">
              <a:xfrm>
                <a:off x="203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Freeform 1016"/>
              <p:cNvSpPr>
                <a:spLocks noChangeArrowheads="1"/>
              </p:cNvSpPr>
              <p:nvPr/>
            </p:nvSpPr>
            <p:spPr bwMode="auto">
              <a:xfrm>
                <a:off x="2147" y="1352"/>
                <a:ext cx="16" cy="79"/>
              </a:xfrm>
              <a:custGeom>
                <a:avLst/>
                <a:gdLst>
                  <a:gd name="T0" fmla="*/ 13 w 16"/>
                  <a:gd name="T1" fmla="*/ 3 h 80"/>
                  <a:gd name="T2" fmla="*/ 11 w 16"/>
                  <a:gd name="T3" fmla="*/ 7 h 80"/>
                  <a:gd name="T4" fmla="*/ 13 w 16"/>
                  <a:gd name="T5" fmla="*/ 11 h 80"/>
                  <a:gd name="T6" fmla="*/ 16 w 16"/>
                  <a:gd name="T7" fmla="*/ 7 h 80"/>
                  <a:gd name="T8" fmla="*/ 16 w 16"/>
                  <a:gd name="T9" fmla="*/ 3 h 80"/>
                  <a:gd name="T10" fmla="*/ 13 w 16"/>
                  <a:gd name="T11" fmla="*/ 0 h 80"/>
                  <a:gd name="T12" fmla="*/ 8 w 16"/>
                  <a:gd name="T13" fmla="*/ 0 h 80"/>
                  <a:gd name="T14" fmla="*/ 1 w 16"/>
                  <a:gd name="T15" fmla="*/ 3 h 80"/>
                  <a:gd name="T16" fmla="*/ 0 w 16"/>
                  <a:gd name="T17" fmla="*/ 11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13" y="3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3" name="Freeform 1017"/>
              <p:cNvSpPr>
                <a:spLocks noChangeArrowheads="1"/>
              </p:cNvSpPr>
              <p:nvPr/>
            </p:nvSpPr>
            <p:spPr bwMode="auto">
              <a:xfrm>
                <a:off x="2148" y="1352"/>
                <a:ext cx="7" cy="79"/>
              </a:xfrm>
              <a:custGeom>
                <a:avLst/>
                <a:gdLst>
                  <a:gd name="T0" fmla="*/ 7 w 7"/>
                  <a:gd name="T1" fmla="*/ 0 h 80"/>
                  <a:gd name="T2" fmla="*/ 4 w 7"/>
                  <a:gd name="T3" fmla="*/ 3 h 80"/>
                  <a:gd name="T4" fmla="*/ 0 w 7"/>
                  <a:gd name="T5" fmla="*/ 11 h 80"/>
                  <a:gd name="T6" fmla="*/ 0 w 7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0">
                    <a:moveTo>
                      <a:pt x="7" y="0"/>
                    </a:moveTo>
                    <a:lnTo>
                      <a:pt x="4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4" name="Line 1018"/>
              <p:cNvSpPr>
                <a:spLocks noChangeShapeType="1"/>
              </p:cNvSpPr>
              <p:nvPr/>
            </p:nvSpPr>
            <p:spPr bwMode="auto">
              <a:xfrm>
                <a:off x="2138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Line 1019"/>
              <p:cNvSpPr>
                <a:spLocks noChangeShapeType="1"/>
              </p:cNvSpPr>
              <p:nvPr/>
            </p:nvSpPr>
            <p:spPr bwMode="auto">
              <a:xfrm>
                <a:off x="2138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Freeform 1020"/>
              <p:cNvSpPr>
                <a:spLocks noChangeArrowheads="1"/>
              </p:cNvSpPr>
              <p:nvPr/>
            </p:nvSpPr>
            <p:spPr bwMode="auto">
              <a:xfrm>
                <a:off x="2180" y="1379"/>
                <a:ext cx="38" cy="52"/>
              </a:xfrm>
              <a:custGeom>
                <a:avLst/>
                <a:gdLst>
                  <a:gd name="T0" fmla="*/ 2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3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7 w 36"/>
                  <a:gd name="T13" fmla="*/ 0 h 53"/>
                  <a:gd name="T14" fmla="*/ 9 w 36"/>
                  <a:gd name="T15" fmla="*/ 2 h 53"/>
                  <a:gd name="T16" fmla="*/ 2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2 w 36"/>
                  <a:gd name="T23" fmla="*/ 42 h 53"/>
                  <a:gd name="T24" fmla="*/ 9 w 36"/>
                  <a:gd name="T25" fmla="*/ 48 h 53"/>
                  <a:gd name="T26" fmla="*/ 17 w 36"/>
                  <a:gd name="T27" fmla="*/ 53 h 53"/>
                  <a:gd name="T28" fmla="*/ 22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2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3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7" name="Freeform 1021"/>
              <p:cNvSpPr>
                <a:spLocks noChangeArrowheads="1"/>
              </p:cNvSpPr>
              <p:nvPr/>
            </p:nvSpPr>
            <p:spPr bwMode="auto">
              <a:xfrm>
                <a:off x="2214" y="13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9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8" name="Freeform 1022"/>
              <p:cNvSpPr>
                <a:spLocks noChangeArrowheads="1"/>
              </p:cNvSpPr>
              <p:nvPr/>
            </p:nvSpPr>
            <p:spPr bwMode="auto">
              <a:xfrm>
                <a:off x="2182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9" name="Freeform 1023"/>
              <p:cNvSpPr>
                <a:spLocks noChangeArrowheads="1"/>
              </p:cNvSpPr>
              <p:nvPr/>
            </p:nvSpPr>
            <p:spPr bwMode="auto">
              <a:xfrm>
                <a:off x="2241" y="1379"/>
                <a:ext cx="39" cy="52"/>
              </a:xfrm>
              <a:custGeom>
                <a:avLst/>
                <a:gdLst>
                  <a:gd name="T0" fmla="*/ 3 w 37"/>
                  <a:gd name="T1" fmla="*/ 6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6 h 53"/>
                  <a:gd name="T8" fmla="*/ 3 w 37"/>
                  <a:gd name="T9" fmla="*/ 2 h 53"/>
                  <a:gd name="T10" fmla="*/ 8 w 37"/>
                  <a:gd name="T11" fmla="*/ 0 h 53"/>
                  <a:gd name="T12" fmla="*/ 19 w 37"/>
                  <a:gd name="T13" fmla="*/ 0 h 53"/>
                  <a:gd name="T14" fmla="*/ 26 w 37"/>
                  <a:gd name="T15" fmla="*/ 2 h 53"/>
                  <a:gd name="T16" fmla="*/ 27 w 37"/>
                  <a:gd name="T17" fmla="*/ 6 h 53"/>
                  <a:gd name="T18" fmla="*/ 30 w 37"/>
                  <a:gd name="T19" fmla="*/ 15 h 53"/>
                  <a:gd name="T20" fmla="*/ 30 w 37"/>
                  <a:gd name="T21" fmla="*/ 42 h 53"/>
                  <a:gd name="T22" fmla="*/ 34 w 37"/>
                  <a:gd name="T23" fmla="*/ 48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6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4" y="48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" name="Freeform 1024"/>
              <p:cNvSpPr>
                <a:spLocks noChangeArrowheads="1"/>
              </p:cNvSpPr>
              <p:nvPr/>
            </p:nvSpPr>
            <p:spPr bwMode="auto">
              <a:xfrm>
                <a:off x="2271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3 w 12"/>
                  <a:gd name="T5" fmla="*/ 42 h 47"/>
                  <a:gd name="T6" fmla="*/ 10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10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" name="Freeform 1025"/>
              <p:cNvSpPr>
                <a:spLocks noChangeArrowheads="1"/>
              </p:cNvSpPr>
              <p:nvPr/>
            </p:nvSpPr>
            <p:spPr bwMode="auto">
              <a:xfrm>
                <a:off x="2237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30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30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" name="Freeform 1026"/>
              <p:cNvSpPr>
                <a:spLocks noChangeArrowheads="1"/>
              </p:cNvSpPr>
              <p:nvPr/>
            </p:nvSpPr>
            <p:spPr bwMode="auto">
              <a:xfrm>
                <a:off x="2241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" name="Freeform 1027"/>
              <p:cNvSpPr>
                <a:spLocks noChangeArrowheads="1"/>
              </p:cNvSpPr>
              <p:nvPr/>
            </p:nvSpPr>
            <p:spPr bwMode="auto">
              <a:xfrm>
                <a:off x="2305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3 w 23"/>
                  <a:gd name="T5" fmla="*/ 75 h 80"/>
                  <a:gd name="T6" fmla="*/ 8 w 23"/>
                  <a:gd name="T7" fmla="*/ 80 h 80"/>
                  <a:gd name="T8" fmla="*/ 15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80"/>
                    </a:lnTo>
                    <a:lnTo>
                      <a:pt x="15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Freeform 1028"/>
              <p:cNvSpPr>
                <a:spLocks noChangeArrowheads="1"/>
              </p:cNvSpPr>
              <p:nvPr/>
            </p:nvSpPr>
            <p:spPr bwMode="auto">
              <a:xfrm>
                <a:off x="2308" y="1352"/>
                <a:ext cx="4" cy="79"/>
              </a:xfrm>
              <a:custGeom>
                <a:avLst/>
                <a:gdLst>
                  <a:gd name="T0" fmla="*/ 0 w 5"/>
                  <a:gd name="T1" fmla="*/ 0 h 80"/>
                  <a:gd name="T2" fmla="*/ 0 w 5"/>
                  <a:gd name="T3" fmla="*/ 64 h 80"/>
                  <a:gd name="T4" fmla="*/ 4 w 5"/>
                  <a:gd name="T5" fmla="*/ 75 h 80"/>
                  <a:gd name="T6" fmla="*/ 5 w 5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Line 1029"/>
              <p:cNvSpPr>
                <a:spLocks noChangeShapeType="1"/>
              </p:cNvSpPr>
              <p:nvPr/>
            </p:nvSpPr>
            <p:spPr bwMode="auto">
              <a:xfrm>
                <a:off x="2296" y="1379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1030"/>
              <p:cNvSpPr>
                <a:spLocks noChangeArrowheads="1"/>
              </p:cNvSpPr>
              <p:nvPr/>
            </p:nvSpPr>
            <p:spPr bwMode="auto">
              <a:xfrm>
                <a:off x="2351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4 w 31"/>
                  <a:gd name="T5" fmla="*/ 48 h 53"/>
                  <a:gd name="T6" fmla="*/ 12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Freeform 1031"/>
              <p:cNvSpPr>
                <a:spLocks noChangeArrowheads="1"/>
              </p:cNvSpPr>
              <p:nvPr/>
            </p:nvSpPr>
            <p:spPr bwMode="auto">
              <a:xfrm>
                <a:off x="2355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" name="Line 1032"/>
              <p:cNvSpPr>
                <a:spLocks noChangeShapeType="1"/>
              </p:cNvSpPr>
              <p:nvPr/>
            </p:nvSpPr>
            <p:spPr bwMode="auto">
              <a:xfrm>
                <a:off x="238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1033"/>
              <p:cNvSpPr>
                <a:spLocks noChangeShapeType="1"/>
              </p:cNvSpPr>
              <p:nvPr/>
            </p:nvSpPr>
            <p:spPr bwMode="auto">
              <a:xfrm>
                <a:off x="238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034"/>
              <p:cNvSpPr>
                <a:spLocks noChangeShapeType="1"/>
              </p:cNvSpPr>
              <p:nvPr/>
            </p:nvSpPr>
            <p:spPr bwMode="auto">
              <a:xfrm>
                <a:off x="2342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035"/>
              <p:cNvSpPr>
                <a:spLocks noChangeShapeType="1"/>
              </p:cNvSpPr>
              <p:nvPr/>
            </p:nvSpPr>
            <p:spPr bwMode="auto">
              <a:xfrm>
                <a:off x="237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36"/>
              <p:cNvSpPr>
                <a:spLocks noChangeShapeType="1"/>
              </p:cNvSpPr>
              <p:nvPr/>
            </p:nvSpPr>
            <p:spPr bwMode="auto">
              <a:xfrm>
                <a:off x="2385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037"/>
              <p:cNvSpPr>
                <a:spLocks noChangeShapeType="1"/>
              </p:cNvSpPr>
              <p:nvPr/>
            </p:nvSpPr>
            <p:spPr bwMode="auto">
              <a:xfrm>
                <a:off x="24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038"/>
              <p:cNvSpPr>
                <a:spLocks noChangeShapeType="1"/>
              </p:cNvSpPr>
              <p:nvPr/>
            </p:nvSpPr>
            <p:spPr bwMode="auto">
              <a:xfrm>
                <a:off x="242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039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8 w 25"/>
                  <a:gd name="T5" fmla="*/ 2 h 22"/>
                  <a:gd name="T6" fmla="*/ 13 w 25"/>
                  <a:gd name="T7" fmla="*/ 0 h 22"/>
                  <a:gd name="T8" fmla="*/ 21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1 w 25"/>
                  <a:gd name="T15" fmla="*/ 11 h 22"/>
                  <a:gd name="T16" fmla="*/ 20 w 25"/>
                  <a:gd name="T17" fmla="*/ 6 h 22"/>
                  <a:gd name="T18" fmla="*/ 21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1040"/>
              <p:cNvSpPr>
                <a:spLocks noChangeShapeType="1"/>
              </p:cNvSpPr>
              <p:nvPr/>
            </p:nvSpPr>
            <p:spPr bwMode="auto">
              <a:xfrm>
                <a:off x="241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041"/>
              <p:cNvSpPr>
                <a:spLocks noChangeShapeType="1"/>
              </p:cNvSpPr>
              <p:nvPr/>
            </p:nvSpPr>
            <p:spPr bwMode="auto">
              <a:xfrm>
                <a:off x="241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042"/>
              <p:cNvSpPr>
                <a:spLocks noChangeArrowheads="1"/>
              </p:cNvSpPr>
              <p:nvPr/>
            </p:nvSpPr>
            <p:spPr bwMode="auto">
              <a:xfrm>
                <a:off x="2465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043"/>
              <p:cNvSpPr>
                <a:spLocks noChangeArrowheads="1"/>
              </p:cNvSpPr>
              <p:nvPr/>
            </p:nvSpPr>
            <p:spPr bwMode="auto">
              <a:xfrm>
                <a:off x="2499" y="1381"/>
                <a:ext cx="3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044"/>
              <p:cNvSpPr>
                <a:spLocks noChangeArrowheads="1"/>
              </p:cNvSpPr>
              <p:nvPr/>
            </p:nvSpPr>
            <p:spPr bwMode="auto">
              <a:xfrm>
                <a:off x="2468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8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045"/>
              <p:cNvSpPr>
                <a:spLocks noChangeArrowheads="1"/>
              </p:cNvSpPr>
              <p:nvPr/>
            </p:nvSpPr>
            <p:spPr bwMode="auto">
              <a:xfrm>
                <a:off x="2524" y="1379"/>
                <a:ext cx="32" cy="36"/>
              </a:xfrm>
              <a:custGeom>
                <a:avLst/>
                <a:gdLst>
                  <a:gd name="T0" fmla="*/ 27 w 30"/>
                  <a:gd name="T1" fmla="*/ 6 h 37"/>
                  <a:gd name="T2" fmla="*/ 30 w 30"/>
                  <a:gd name="T3" fmla="*/ 0 h 37"/>
                  <a:gd name="T4" fmla="*/ 30 w 30"/>
                  <a:gd name="T5" fmla="*/ 15 h 37"/>
                  <a:gd name="T6" fmla="*/ 27 w 30"/>
                  <a:gd name="T7" fmla="*/ 6 h 37"/>
                  <a:gd name="T8" fmla="*/ 24 w 30"/>
                  <a:gd name="T9" fmla="*/ 2 h 37"/>
                  <a:gd name="T10" fmla="*/ 19 w 30"/>
                  <a:gd name="T11" fmla="*/ 0 h 37"/>
                  <a:gd name="T12" fmla="*/ 8 w 30"/>
                  <a:gd name="T13" fmla="*/ 0 h 37"/>
                  <a:gd name="T14" fmla="*/ 1 w 30"/>
                  <a:gd name="T15" fmla="*/ 2 h 37"/>
                  <a:gd name="T16" fmla="*/ 0 w 30"/>
                  <a:gd name="T17" fmla="*/ 6 h 37"/>
                  <a:gd name="T18" fmla="*/ 0 w 30"/>
                  <a:gd name="T19" fmla="*/ 15 h 37"/>
                  <a:gd name="T20" fmla="*/ 1 w 30"/>
                  <a:gd name="T21" fmla="*/ 17 h 37"/>
                  <a:gd name="T22" fmla="*/ 8 w 30"/>
                  <a:gd name="T23" fmla="*/ 22 h 37"/>
                  <a:gd name="T24" fmla="*/ 21 w 30"/>
                  <a:gd name="T25" fmla="*/ 29 h 37"/>
                  <a:gd name="T26" fmla="*/ 27 w 30"/>
                  <a:gd name="T27" fmla="*/ 33 h 37"/>
                  <a:gd name="T28" fmla="*/ 30 w 30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7">
                    <a:moveTo>
                      <a:pt x="27" y="6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7" y="33"/>
                    </a:lnTo>
                    <a:lnTo>
                      <a:pt x="3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046"/>
              <p:cNvSpPr>
                <a:spLocks noChangeArrowheads="1"/>
              </p:cNvSpPr>
              <p:nvPr/>
            </p:nvSpPr>
            <p:spPr bwMode="auto">
              <a:xfrm>
                <a:off x="2524" y="1390"/>
                <a:ext cx="32" cy="41"/>
              </a:xfrm>
              <a:custGeom>
                <a:avLst/>
                <a:gdLst>
                  <a:gd name="T0" fmla="*/ 0 w 30"/>
                  <a:gd name="T1" fmla="*/ 0 h 42"/>
                  <a:gd name="T2" fmla="*/ 1 w 30"/>
                  <a:gd name="T3" fmla="*/ 4 h 42"/>
                  <a:gd name="T4" fmla="*/ 8 w 30"/>
                  <a:gd name="T5" fmla="*/ 6 h 42"/>
                  <a:gd name="T6" fmla="*/ 21 w 30"/>
                  <a:gd name="T7" fmla="*/ 15 h 42"/>
                  <a:gd name="T8" fmla="*/ 27 w 30"/>
                  <a:gd name="T9" fmla="*/ 18 h 42"/>
                  <a:gd name="T10" fmla="*/ 30 w 30"/>
                  <a:gd name="T11" fmla="*/ 22 h 42"/>
                  <a:gd name="T12" fmla="*/ 30 w 30"/>
                  <a:gd name="T13" fmla="*/ 33 h 42"/>
                  <a:gd name="T14" fmla="*/ 27 w 30"/>
                  <a:gd name="T15" fmla="*/ 37 h 42"/>
                  <a:gd name="T16" fmla="*/ 21 w 30"/>
                  <a:gd name="T17" fmla="*/ 42 h 42"/>
                  <a:gd name="T18" fmla="*/ 9 w 30"/>
                  <a:gd name="T19" fmla="*/ 42 h 42"/>
                  <a:gd name="T20" fmla="*/ 5 w 30"/>
                  <a:gd name="T21" fmla="*/ 37 h 42"/>
                  <a:gd name="T22" fmla="*/ 1 w 30"/>
                  <a:gd name="T23" fmla="*/ 33 h 42"/>
                  <a:gd name="T24" fmla="*/ 0 w 30"/>
                  <a:gd name="T25" fmla="*/ 26 h 42"/>
                  <a:gd name="T26" fmla="*/ 0 w 30"/>
                  <a:gd name="T27" fmla="*/ 42 h 42"/>
                  <a:gd name="T28" fmla="*/ 1 w 30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1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7" y="18"/>
                    </a:lnTo>
                    <a:lnTo>
                      <a:pt x="30" y="22"/>
                    </a:lnTo>
                    <a:lnTo>
                      <a:pt x="30" y="33"/>
                    </a:lnTo>
                    <a:lnTo>
                      <a:pt x="27" y="37"/>
                    </a:lnTo>
                    <a:lnTo>
                      <a:pt x="21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1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047"/>
              <p:cNvSpPr>
                <a:spLocks noChangeArrowheads="1"/>
              </p:cNvSpPr>
              <p:nvPr/>
            </p:nvSpPr>
            <p:spPr bwMode="auto">
              <a:xfrm>
                <a:off x="2627" y="1337"/>
                <a:ext cx="20" cy="125"/>
              </a:xfrm>
              <a:custGeom>
                <a:avLst/>
                <a:gdLst>
                  <a:gd name="T0" fmla="*/ 19 w 19"/>
                  <a:gd name="T1" fmla="*/ 0 h 126"/>
                  <a:gd name="T2" fmla="*/ 14 w 19"/>
                  <a:gd name="T3" fmla="*/ 7 h 126"/>
                  <a:gd name="T4" fmla="*/ 8 w 19"/>
                  <a:gd name="T5" fmla="*/ 18 h 126"/>
                  <a:gd name="T6" fmla="*/ 3 w 19"/>
                  <a:gd name="T7" fmla="*/ 33 h 126"/>
                  <a:gd name="T8" fmla="*/ 0 w 19"/>
                  <a:gd name="T9" fmla="*/ 53 h 126"/>
                  <a:gd name="T10" fmla="*/ 0 w 19"/>
                  <a:gd name="T11" fmla="*/ 68 h 126"/>
                  <a:gd name="T12" fmla="*/ 3 w 19"/>
                  <a:gd name="T13" fmla="*/ 86 h 126"/>
                  <a:gd name="T14" fmla="*/ 8 w 19"/>
                  <a:gd name="T15" fmla="*/ 106 h 126"/>
                  <a:gd name="T16" fmla="*/ 14 w 19"/>
                  <a:gd name="T17" fmla="*/ 117 h 126"/>
                  <a:gd name="T18" fmla="*/ 19 w 1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6">
                    <a:moveTo>
                      <a:pt x="19" y="0"/>
                    </a:moveTo>
                    <a:lnTo>
                      <a:pt x="14" y="7"/>
                    </a:lnTo>
                    <a:lnTo>
                      <a:pt x="8" y="18"/>
                    </a:lnTo>
                    <a:lnTo>
                      <a:pt x="3" y="33"/>
                    </a:lnTo>
                    <a:lnTo>
                      <a:pt x="0" y="53"/>
                    </a:lnTo>
                    <a:lnTo>
                      <a:pt x="0" y="68"/>
                    </a:lnTo>
                    <a:lnTo>
                      <a:pt x="3" y="86"/>
                    </a:lnTo>
                    <a:lnTo>
                      <a:pt x="8" y="106"/>
                    </a:lnTo>
                    <a:lnTo>
                      <a:pt x="14" y="117"/>
                    </a:lnTo>
                    <a:lnTo>
                      <a:pt x="19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048"/>
              <p:cNvSpPr>
                <a:spLocks noChangeArrowheads="1"/>
              </p:cNvSpPr>
              <p:nvPr/>
            </p:nvSpPr>
            <p:spPr bwMode="auto">
              <a:xfrm>
                <a:off x="2630" y="1344"/>
                <a:ext cx="11" cy="109"/>
              </a:xfrm>
              <a:custGeom>
                <a:avLst/>
                <a:gdLst>
                  <a:gd name="T0" fmla="*/ 11 w 11"/>
                  <a:gd name="T1" fmla="*/ 0 h 110"/>
                  <a:gd name="T2" fmla="*/ 5 w 11"/>
                  <a:gd name="T3" fmla="*/ 15 h 110"/>
                  <a:gd name="T4" fmla="*/ 3 w 11"/>
                  <a:gd name="T5" fmla="*/ 26 h 110"/>
                  <a:gd name="T6" fmla="*/ 0 w 11"/>
                  <a:gd name="T7" fmla="*/ 46 h 110"/>
                  <a:gd name="T8" fmla="*/ 0 w 11"/>
                  <a:gd name="T9" fmla="*/ 61 h 110"/>
                  <a:gd name="T10" fmla="*/ 3 w 11"/>
                  <a:gd name="T11" fmla="*/ 79 h 110"/>
                  <a:gd name="T12" fmla="*/ 5 w 11"/>
                  <a:gd name="T13" fmla="*/ 94 h 110"/>
                  <a:gd name="T14" fmla="*/ 11 w 1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0">
                    <a:moveTo>
                      <a:pt x="11" y="0"/>
                    </a:moveTo>
                    <a:lnTo>
                      <a:pt x="5" y="15"/>
                    </a:lnTo>
                    <a:lnTo>
                      <a:pt x="3" y="2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3" y="79"/>
                    </a:lnTo>
                    <a:lnTo>
                      <a:pt x="5" y="94"/>
                    </a:lnTo>
                    <a:lnTo>
                      <a:pt x="11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049"/>
              <p:cNvSpPr>
                <a:spLocks noChangeArrowheads="1"/>
              </p:cNvSpPr>
              <p:nvPr/>
            </p:nvSpPr>
            <p:spPr bwMode="auto">
              <a:xfrm>
                <a:off x="2668" y="1379"/>
                <a:ext cx="31" cy="36"/>
              </a:xfrm>
              <a:custGeom>
                <a:avLst/>
                <a:gdLst>
                  <a:gd name="T0" fmla="*/ 28 w 29"/>
                  <a:gd name="T1" fmla="*/ 6 h 37"/>
                  <a:gd name="T2" fmla="*/ 29 w 29"/>
                  <a:gd name="T3" fmla="*/ 0 h 37"/>
                  <a:gd name="T4" fmla="*/ 29 w 29"/>
                  <a:gd name="T5" fmla="*/ 15 h 37"/>
                  <a:gd name="T6" fmla="*/ 28 w 29"/>
                  <a:gd name="T7" fmla="*/ 6 h 37"/>
                  <a:gd name="T8" fmla="*/ 24 w 29"/>
                  <a:gd name="T9" fmla="*/ 2 h 37"/>
                  <a:gd name="T10" fmla="*/ 20 w 29"/>
                  <a:gd name="T11" fmla="*/ 0 h 37"/>
                  <a:gd name="T12" fmla="*/ 8 w 29"/>
                  <a:gd name="T13" fmla="*/ 0 h 37"/>
                  <a:gd name="T14" fmla="*/ 2 w 29"/>
                  <a:gd name="T15" fmla="*/ 2 h 37"/>
                  <a:gd name="T16" fmla="*/ 0 w 29"/>
                  <a:gd name="T17" fmla="*/ 6 h 37"/>
                  <a:gd name="T18" fmla="*/ 0 w 29"/>
                  <a:gd name="T19" fmla="*/ 15 h 37"/>
                  <a:gd name="T20" fmla="*/ 2 w 29"/>
                  <a:gd name="T21" fmla="*/ 17 h 37"/>
                  <a:gd name="T22" fmla="*/ 8 w 29"/>
                  <a:gd name="T23" fmla="*/ 22 h 37"/>
                  <a:gd name="T24" fmla="*/ 21 w 29"/>
                  <a:gd name="T25" fmla="*/ 29 h 37"/>
                  <a:gd name="T26" fmla="*/ 28 w 29"/>
                  <a:gd name="T27" fmla="*/ 33 h 37"/>
                  <a:gd name="T28" fmla="*/ 29 w 29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7">
                    <a:moveTo>
                      <a:pt x="28" y="6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8" y="33"/>
                    </a:lnTo>
                    <a:lnTo>
                      <a:pt x="29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050"/>
              <p:cNvSpPr>
                <a:spLocks noChangeArrowheads="1"/>
              </p:cNvSpPr>
              <p:nvPr/>
            </p:nvSpPr>
            <p:spPr bwMode="auto">
              <a:xfrm>
                <a:off x="2668" y="1390"/>
                <a:ext cx="31" cy="41"/>
              </a:xfrm>
              <a:custGeom>
                <a:avLst/>
                <a:gdLst>
                  <a:gd name="T0" fmla="*/ 0 w 29"/>
                  <a:gd name="T1" fmla="*/ 0 h 42"/>
                  <a:gd name="T2" fmla="*/ 2 w 29"/>
                  <a:gd name="T3" fmla="*/ 4 h 42"/>
                  <a:gd name="T4" fmla="*/ 8 w 29"/>
                  <a:gd name="T5" fmla="*/ 6 h 42"/>
                  <a:gd name="T6" fmla="*/ 21 w 29"/>
                  <a:gd name="T7" fmla="*/ 15 h 42"/>
                  <a:gd name="T8" fmla="*/ 28 w 29"/>
                  <a:gd name="T9" fmla="*/ 18 h 42"/>
                  <a:gd name="T10" fmla="*/ 29 w 29"/>
                  <a:gd name="T11" fmla="*/ 22 h 42"/>
                  <a:gd name="T12" fmla="*/ 29 w 29"/>
                  <a:gd name="T13" fmla="*/ 33 h 42"/>
                  <a:gd name="T14" fmla="*/ 28 w 29"/>
                  <a:gd name="T15" fmla="*/ 37 h 42"/>
                  <a:gd name="T16" fmla="*/ 21 w 29"/>
                  <a:gd name="T17" fmla="*/ 42 h 42"/>
                  <a:gd name="T18" fmla="*/ 10 w 29"/>
                  <a:gd name="T19" fmla="*/ 42 h 42"/>
                  <a:gd name="T20" fmla="*/ 5 w 29"/>
                  <a:gd name="T21" fmla="*/ 37 h 42"/>
                  <a:gd name="T22" fmla="*/ 2 w 29"/>
                  <a:gd name="T23" fmla="*/ 33 h 42"/>
                  <a:gd name="T24" fmla="*/ 0 w 29"/>
                  <a:gd name="T25" fmla="*/ 26 h 42"/>
                  <a:gd name="T26" fmla="*/ 0 w 29"/>
                  <a:gd name="T27" fmla="*/ 42 h 42"/>
                  <a:gd name="T28" fmla="*/ 2 w 29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42">
                    <a:moveTo>
                      <a:pt x="0" y="0"/>
                    </a:moveTo>
                    <a:lnTo>
                      <a:pt x="2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8" y="18"/>
                    </a:lnTo>
                    <a:lnTo>
                      <a:pt x="29" y="22"/>
                    </a:lnTo>
                    <a:lnTo>
                      <a:pt x="29" y="33"/>
                    </a:lnTo>
                    <a:lnTo>
                      <a:pt x="28" y="37"/>
                    </a:lnTo>
                    <a:lnTo>
                      <a:pt x="21" y="42"/>
                    </a:lnTo>
                    <a:lnTo>
                      <a:pt x="10" y="42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1051"/>
              <p:cNvSpPr>
                <a:spLocks noChangeArrowheads="1"/>
              </p:cNvSpPr>
              <p:nvPr/>
            </p:nvSpPr>
            <p:spPr bwMode="auto">
              <a:xfrm>
                <a:off x="2725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48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1052"/>
              <p:cNvSpPr>
                <a:spLocks noChangeArrowheads="1"/>
              </p:cNvSpPr>
              <p:nvPr/>
            </p:nvSpPr>
            <p:spPr bwMode="auto">
              <a:xfrm>
                <a:off x="2728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Line 1053"/>
              <p:cNvSpPr>
                <a:spLocks noChangeShapeType="1"/>
              </p:cNvSpPr>
              <p:nvPr/>
            </p:nvSpPr>
            <p:spPr bwMode="auto">
              <a:xfrm>
                <a:off x="275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1054"/>
              <p:cNvSpPr>
                <a:spLocks noChangeShapeType="1"/>
              </p:cNvSpPr>
              <p:nvPr/>
            </p:nvSpPr>
            <p:spPr bwMode="auto">
              <a:xfrm>
                <a:off x="276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1055"/>
              <p:cNvSpPr>
                <a:spLocks noChangeShapeType="1"/>
              </p:cNvSpPr>
              <p:nvPr/>
            </p:nvSpPr>
            <p:spPr bwMode="auto">
              <a:xfrm>
                <a:off x="27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1056"/>
              <p:cNvSpPr>
                <a:spLocks noChangeShapeType="1"/>
              </p:cNvSpPr>
              <p:nvPr/>
            </p:nvSpPr>
            <p:spPr bwMode="auto">
              <a:xfrm>
                <a:off x="275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057"/>
              <p:cNvSpPr>
                <a:spLocks noChangeShapeType="1"/>
              </p:cNvSpPr>
              <p:nvPr/>
            </p:nvSpPr>
            <p:spPr bwMode="auto">
              <a:xfrm>
                <a:off x="2759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1058"/>
              <p:cNvSpPr>
                <a:spLocks noChangeShapeType="1"/>
              </p:cNvSpPr>
              <p:nvPr/>
            </p:nvSpPr>
            <p:spPr bwMode="auto">
              <a:xfrm>
                <a:off x="27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059"/>
              <p:cNvSpPr>
                <a:spLocks noChangeShapeType="1"/>
              </p:cNvSpPr>
              <p:nvPr/>
            </p:nvSpPr>
            <p:spPr bwMode="auto">
              <a:xfrm>
                <a:off x="2796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060"/>
              <p:cNvSpPr>
                <a:spLocks noChangeArrowheads="1"/>
              </p:cNvSpPr>
              <p:nvPr/>
            </p:nvSpPr>
            <p:spPr bwMode="auto">
              <a:xfrm>
                <a:off x="2796" y="1379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2 h 53"/>
                  <a:gd name="T4" fmla="*/ 11 w 34"/>
                  <a:gd name="T5" fmla="*/ 0 h 53"/>
                  <a:gd name="T6" fmla="*/ 16 w 34"/>
                  <a:gd name="T7" fmla="*/ 0 h 53"/>
                  <a:gd name="T8" fmla="*/ 24 w 34"/>
                  <a:gd name="T9" fmla="*/ 2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29 h 53"/>
                  <a:gd name="T16" fmla="*/ 31 w 34"/>
                  <a:gd name="T17" fmla="*/ 42 h 53"/>
                  <a:gd name="T18" fmla="*/ 24 w 34"/>
                  <a:gd name="T19" fmla="*/ 48 h 53"/>
                  <a:gd name="T20" fmla="*/ 16 w 34"/>
                  <a:gd name="T21" fmla="*/ 53 h 53"/>
                  <a:gd name="T22" fmla="*/ 11 w 34"/>
                  <a:gd name="T23" fmla="*/ 53 h 53"/>
                  <a:gd name="T24" fmla="*/ 5 w 34"/>
                  <a:gd name="T25" fmla="*/ 48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29"/>
                    </a:lnTo>
                    <a:lnTo>
                      <a:pt x="31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Freeform 1061"/>
              <p:cNvSpPr>
                <a:spLocks noChangeArrowheads="1"/>
              </p:cNvSpPr>
              <p:nvPr/>
            </p:nvSpPr>
            <p:spPr bwMode="auto">
              <a:xfrm>
                <a:off x="2814" y="1379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7 w 15"/>
                  <a:gd name="T3" fmla="*/ 2 h 53"/>
                  <a:gd name="T4" fmla="*/ 11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1 w 15"/>
                  <a:gd name="T11" fmla="*/ 42 h 53"/>
                  <a:gd name="T12" fmla="*/ 7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7" y="2"/>
                    </a:lnTo>
                    <a:lnTo>
                      <a:pt x="11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1" y="42"/>
                    </a:lnTo>
                    <a:lnTo>
                      <a:pt x="7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1062"/>
              <p:cNvSpPr>
                <a:spLocks noChangeShapeType="1"/>
              </p:cNvSpPr>
              <p:nvPr/>
            </p:nvSpPr>
            <p:spPr bwMode="auto">
              <a:xfrm>
                <a:off x="2784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063"/>
              <p:cNvSpPr>
                <a:spLocks noChangeShapeType="1"/>
              </p:cNvSpPr>
              <p:nvPr/>
            </p:nvSpPr>
            <p:spPr bwMode="auto">
              <a:xfrm>
                <a:off x="2784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064"/>
              <p:cNvSpPr>
                <a:spLocks noChangeArrowheads="1"/>
              </p:cNvSpPr>
              <p:nvPr/>
            </p:nvSpPr>
            <p:spPr bwMode="auto">
              <a:xfrm>
                <a:off x="2851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1065"/>
              <p:cNvSpPr>
                <a:spLocks noChangeArrowheads="1"/>
              </p:cNvSpPr>
              <p:nvPr/>
            </p:nvSpPr>
            <p:spPr bwMode="auto">
              <a:xfrm>
                <a:off x="2885" y="13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1066"/>
              <p:cNvSpPr>
                <a:spLocks noChangeArrowheads="1"/>
              </p:cNvSpPr>
              <p:nvPr/>
            </p:nvSpPr>
            <p:spPr bwMode="auto">
              <a:xfrm>
                <a:off x="2854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9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9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1067"/>
              <p:cNvSpPr>
                <a:spLocks noChangeShapeType="1"/>
              </p:cNvSpPr>
              <p:nvPr/>
            </p:nvSpPr>
            <p:spPr bwMode="auto">
              <a:xfrm>
                <a:off x="29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Line 1068"/>
              <p:cNvSpPr>
                <a:spLocks noChangeShapeType="1"/>
              </p:cNvSpPr>
              <p:nvPr/>
            </p:nvSpPr>
            <p:spPr bwMode="auto">
              <a:xfrm>
                <a:off x="29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069"/>
              <p:cNvSpPr>
                <a:spLocks noChangeArrowheads="1"/>
              </p:cNvSpPr>
              <p:nvPr/>
            </p:nvSpPr>
            <p:spPr bwMode="auto">
              <a:xfrm>
                <a:off x="2919" y="1379"/>
                <a:ext cx="25" cy="21"/>
              </a:xfrm>
              <a:custGeom>
                <a:avLst/>
                <a:gdLst>
                  <a:gd name="T0" fmla="*/ 0 w 24"/>
                  <a:gd name="T1" fmla="*/ 22 h 22"/>
                  <a:gd name="T2" fmla="*/ 3 w 24"/>
                  <a:gd name="T3" fmla="*/ 11 h 22"/>
                  <a:gd name="T4" fmla="*/ 8 w 24"/>
                  <a:gd name="T5" fmla="*/ 2 h 22"/>
                  <a:gd name="T6" fmla="*/ 13 w 24"/>
                  <a:gd name="T7" fmla="*/ 0 h 22"/>
                  <a:gd name="T8" fmla="*/ 23 w 24"/>
                  <a:gd name="T9" fmla="*/ 0 h 22"/>
                  <a:gd name="T10" fmla="*/ 24 w 24"/>
                  <a:gd name="T11" fmla="*/ 2 h 22"/>
                  <a:gd name="T12" fmla="*/ 24 w 24"/>
                  <a:gd name="T13" fmla="*/ 6 h 22"/>
                  <a:gd name="T14" fmla="*/ 23 w 24"/>
                  <a:gd name="T15" fmla="*/ 11 h 22"/>
                  <a:gd name="T16" fmla="*/ 19 w 24"/>
                  <a:gd name="T17" fmla="*/ 6 h 22"/>
                  <a:gd name="T18" fmla="*/ 23 w 24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3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3" y="11"/>
                    </a:lnTo>
                    <a:lnTo>
                      <a:pt x="19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Line 1070"/>
              <p:cNvSpPr>
                <a:spLocks noChangeShapeType="1"/>
              </p:cNvSpPr>
              <p:nvPr/>
            </p:nvSpPr>
            <p:spPr bwMode="auto">
              <a:xfrm>
                <a:off x="2906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071"/>
              <p:cNvSpPr>
                <a:spLocks noChangeShapeType="1"/>
              </p:cNvSpPr>
              <p:nvPr/>
            </p:nvSpPr>
            <p:spPr bwMode="auto">
              <a:xfrm>
                <a:off x="290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072"/>
              <p:cNvSpPr>
                <a:spLocks noChangeArrowheads="1"/>
              </p:cNvSpPr>
              <p:nvPr/>
            </p:nvSpPr>
            <p:spPr bwMode="auto">
              <a:xfrm>
                <a:off x="2965" y="1379"/>
                <a:ext cx="30" cy="36"/>
              </a:xfrm>
              <a:custGeom>
                <a:avLst/>
                <a:gdLst>
                  <a:gd name="T0" fmla="*/ 10 w 28"/>
                  <a:gd name="T1" fmla="*/ 0 h 37"/>
                  <a:gd name="T2" fmla="*/ 5 w 28"/>
                  <a:gd name="T3" fmla="*/ 2 h 37"/>
                  <a:gd name="T4" fmla="*/ 2 w 28"/>
                  <a:gd name="T5" fmla="*/ 6 h 37"/>
                  <a:gd name="T6" fmla="*/ 0 w 28"/>
                  <a:gd name="T7" fmla="*/ 15 h 37"/>
                  <a:gd name="T8" fmla="*/ 0 w 28"/>
                  <a:gd name="T9" fmla="*/ 22 h 37"/>
                  <a:gd name="T10" fmla="*/ 2 w 28"/>
                  <a:gd name="T11" fmla="*/ 29 h 37"/>
                  <a:gd name="T12" fmla="*/ 5 w 28"/>
                  <a:gd name="T13" fmla="*/ 33 h 37"/>
                  <a:gd name="T14" fmla="*/ 10 w 28"/>
                  <a:gd name="T15" fmla="*/ 37 h 37"/>
                  <a:gd name="T16" fmla="*/ 16 w 28"/>
                  <a:gd name="T17" fmla="*/ 37 h 37"/>
                  <a:gd name="T18" fmla="*/ 21 w 28"/>
                  <a:gd name="T19" fmla="*/ 33 h 37"/>
                  <a:gd name="T20" fmla="*/ 24 w 28"/>
                  <a:gd name="T21" fmla="*/ 29 h 37"/>
                  <a:gd name="T22" fmla="*/ 28 w 28"/>
                  <a:gd name="T23" fmla="*/ 22 h 37"/>
                  <a:gd name="T24" fmla="*/ 28 w 28"/>
                  <a:gd name="T25" fmla="*/ 15 h 37"/>
                  <a:gd name="T26" fmla="*/ 24 w 28"/>
                  <a:gd name="T27" fmla="*/ 6 h 37"/>
                  <a:gd name="T28" fmla="*/ 21 w 28"/>
                  <a:gd name="T29" fmla="*/ 2 h 37"/>
                  <a:gd name="T30" fmla="*/ 16 w 28"/>
                  <a:gd name="T31" fmla="*/ 0 h 37"/>
                  <a:gd name="T32" fmla="*/ 10 w 2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7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24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Freeform 1073"/>
              <p:cNvSpPr>
                <a:spLocks noChangeArrowheads="1"/>
              </p:cNvSpPr>
              <p:nvPr/>
            </p:nvSpPr>
            <p:spPr bwMode="auto">
              <a:xfrm>
                <a:off x="2967" y="1381"/>
                <a:ext cx="2" cy="30"/>
              </a:xfrm>
              <a:custGeom>
                <a:avLst/>
                <a:gdLst>
                  <a:gd name="T0" fmla="*/ 3 w 3"/>
                  <a:gd name="T1" fmla="*/ 0 h 31"/>
                  <a:gd name="T2" fmla="*/ 0 w 3"/>
                  <a:gd name="T3" fmla="*/ 9 h 31"/>
                  <a:gd name="T4" fmla="*/ 0 w 3"/>
                  <a:gd name="T5" fmla="*/ 24 h 31"/>
                  <a:gd name="T6" fmla="*/ 3 w 3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3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3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Freeform 1074"/>
              <p:cNvSpPr>
                <a:spLocks noChangeArrowheads="1"/>
              </p:cNvSpPr>
              <p:nvPr/>
            </p:nvSpPr>
            <p:spPr bwMode="auto">
              <a:xfrm>
                <a:off x="2988" y="1381"/>
                <a:ext cx="2" cy="30"/>
              </a:xfrm>
              <a:custGeom>
                <a:avLst/>
                <a:gdLst>
                  <a:gd name="T0" fmla="*/ 0 w 3"/>
                  <a:gd name="T1" fmla="*/ 31 h 31"/>
                  <a:gd name="T2" fmla="*/ 3 w 3"/>
                  <a:gd name="T3" fmla="*/ 24 h 31"/>
                  <a:gd name="T4" fmla="*/ 3 w 3"/>
                  <a:gd name="T5" fmla="*/ 9 h 31"/>
                  <a:gd name="T6" fmla="*/ 0 w 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0" y="31"/>
                    </a:moveTo>
                    <a:lnTo>
                      <a:pt x="3" y="24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Freeform 1075"/>
              <p:cNvSpPr>
                <a:spLocks noChangeArrowheads="1"/>
              </p:cNvSpPr>
              <p:nvPr/>
            </p:nvSpPr>
            <p:spPr bwMode="auto">
              <a:xfrm>
                <a:off x="2991" y="1379"/>
                <a:ext cx="8" cy="5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2 h 6"/>
                  <a:gd name="T4" fmla="*/ 8 w 8"/>
                  <a:gd name="T5" fmla="*/ 0 h 6"/>
                  <a:gd name="T6" fmla="*/ 8 w 8"/>
                  <a:gd name="T7" fmla="*/ 2 h 6"/>
                  <a:gd name="T8" fmla="*/ 4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4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Freeform 1076"/>
              <p:cNvSpPr>
                <a:spLocks noChangeArrowheads="1"/>
              </p:cNvSpPr>
              <p:nvPr/>
            </p:nvSpPr>
            <p:spPr bwMode="auto">
              <a:xfrm>
                <a:off x="2961" y="1408"/>
                <a:ext cx="38" cy="38"/>
              </a:xfrm>
              <a:custGeom>
                <a:avLst/>
                <a:gdLst>
                  <a:gd name="T0" fmla="*/ 5 w 35"/>
                  <a:gd name="T1" fmla="*/ 0 h 39"/>
                  <a:gd name="T2" fmla="*/ 3 w 35"/>
                  <a:gd name="T3" fmla="*/ 4 h 39"/>
                  <a:gd name="T4" fmla="*/ 0 w 35"/>
                  <a:gd name="T5" fmla="*/ 13 h 39"/>
                  <a:gd name="T6" fmla="*/ 0 w 35"/>
                  <a:gd name="T7" fmla="*/ 15 h 39"/>
                  <a:gd name="T8" fmla="*/ 3 w 35"/>
                  <a:gd name="T9" fmla="*/ 24 h 39"/>
                  <a:gd name="T10" fmla="*/ 11 w 35"/>
                  <a:gd name="T11" fmla="*/ 30 h 39"/>
                  <a:gd name="T12" fmla="*/ 24 w 35"/>
                  <a:gd name="T13" fmla="*/ 30 h 39"/>
                  <a:gd name="T14" fmla="*/ 32 w 35"/>
                  <a:gd name="T15" fmla="*/ 35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3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11" y="30"/>
                    </a:lnTo>
                    <a:lnTo>
                      <a:pt x="24" y="30"/>
                    </a:lnTo>
                    <a:lnTo>
                      <a:pt x="32" y="35"/>
                    </a:lnTo>
                    <a:lnTo>
                      <a:pt x="35" y="3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Freeform 1077"/>
              <p:cNvSpPr>
                <a:spLocks noChangeArrowheads="1"/>
              </p:cNvSpPr>
              <p:nvPr/>
            </p:nvSpPr>
            <p:spPr bwMode="auto">
              <a:xfrm>
                <a:off x="2958" y="1423"/>
                <a:ext cx="41" cy="39"/>
              </a:xfrm>
              <a:custGeom>
                <a:avLst/>
                <a:gdLst>
                  <a:gd name="T0" fmla="*/ 3 w 38"/>
                  <a:gd name="T1" fmla="*/ 0 h 40"/>
                  <a:gd name="T2" fmla="*/ 6 w 38"/>
                  <a:gd name="T3" fmla="*/ 4 h 40"/>
                  <a:gd name="T4" fmla="*/ 14 w 38"/>
                  <a:gd name="T5" fmla="*/ 9 h 40"/>
                  <a:gd name="T6" fmla="*/ 27 w 38"/>
                  <a:gd name="T7" fmla="*/ 9 h 40"/>
                  <a:gd name="T8" fmla="*/ 35 w 38"/>
                  <a:gd name="T9" fmla="*/ 15 h 40"/>
                  <a:gd name="T10" fmla="*/ 38 w 38"/>
                  <a:gd name="T11" fmla="*/ 24 h 40"/>
                  <a:gd name="T12" fmla="*/ 38 w 38"/>
                  <a:gd name="T13" fmla="*/ 26 h 40"/>
                  <a:gd name="T14" fmla="*/ 35 w 38"/>
                  <a:gd name="T15" fmla="*/ 35 h 40"/>
                  <a:gd name="T16" fmla="*/ 27 w 38"/>
                  <a:gd name="T17" fmla="*/ 40 h 40"/>
                  <a:gd name="T18" fmla="*/ 11 w 38"/>
                  <a:gd name="T19" fmla="*/ 40 h 40"/>
                  <a:gd name="T20" fmla="*/ 3 w 38"/>
                  <a:gd name="T21" fmla="*/ 35 h 40"/>
                  <a:gd name="T22" fmla="*/ 0 w 38"/>
                  <a:gd name="T23" fmla="*/ 26 h 40"/>
                  <a:gd name="T24" fmla="*/ 0 w 38"/>
                  <a:gd name="T25" fmla="*/ 24 h 40"/>
                  <a:gd name="T26" fmla="*/ 3 w 38"/>
                  <a:gd name="T27" fmla="*/ 15 h 40"/>
                  <a:gd name="T28" fmla="*/ 11 w 38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0">
                    <a:moveTo>
                      <a:pt x="3" y="0"/>
                    </a:moveTo>
                    <a:lnTo>
                      <a:pt x="6" y="4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35" y="15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5" y="35"/>
                    </a:lnTo>
                    <a:lnTo>
                      <a:pt x="27" y="40"/>
                    </a:lnTo>
                    <a:lnTo>
                      <a:pt x="11" y="40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Line 1078"/>
              <p:cNvSpPr>
                <a:spLocks noChangeShapeType="1"/>
              </p:cNvSpPr>
              <p:nvPr/>
            </p:nvSpPr>
            <p:spPr bwMode="auto">
              <a:xfrm>
                <a:off x="302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1079"/>
              <p:cNvSpPr>
                <a:spLocks noChangeShapeType="1"/>
              </p:cNvSpPr>
              <p:nvPr/>
            </p:nvSpPr>
            <p:spPr bwMode="auto">
              <a:xfrm>
                <a:off x="302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080"/>
              <p:cNvSpPr>
                <a:spLocks noChangeArrowheads="1"/>
              </p:cNvSpPr>
              <p:nvPr/>
            </p:nvSpPr>
            <p:spPr bwMode="auto">
              <a:xfrm>
                <a:off x="302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3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3 w 25"/>
                  <a:gd name="T15" fmla="*/ 11 h 22"/>
                  <a:gd name="T16" fmla="*/ 20 w 25"/>
                  <a:gd name="T17" fmla="*/ 6 h 22"/>
                  <a:gd name="T18" fmla="*/ 23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0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1081"/>
              <p:cNvSpPr>
                <a:spLocks noChangeShapeType="1"/>
              </p:cNvSpPr>
              <p:nvPr/>
            </p:nvSpPr>
            <p:spPr bwMode="auto">
              <a:xfrm>
                <a:off x="3017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1082"/>
              <p:cNvSpPr>
                <a:spLocks noChangeShapeType="1"/>
              </p:cNvSpPr>
              <p:nvPr/>
            </p:nvSpPr>
            <p:spPr bwMode="auto">
              <a:xfrm>
                <a:off x="3017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083"/>
              <p:cNvSpPr>
                <a:spLocks noChangeArrowheads="1"/>
              </p:cNvSpPr>
              <p:nvPr/>
            </p:nvSpPr>
            <p:spPr bwMode="auto">
              <a:xfrm>
                <a:off x="3076" y="1379"/>
                <a:ext cx="37" cy="52"/>
              </a:xfrm>
              <a:custGeom>
                <a:avLst/>
                <a:gdLst>
                  <a:gd name="T0" fmla="*/ 1 w 35"/>
                  <a:gd name="T1" fmla="*/ 6 h 53"/>
                  <a:gd name="T2" fmla="*/ 1 w 35"/>
                  <a:gd name="T3" fmla="*/ 11 h 53"/>
                  <a:gd name="T4" fmla="*/ 0 w 35"/>
                  <a:gd name="T5" fmla="*/ 11 h 53"/>
                  <a:gd name="T6" fmla="*/ 0 w 35"/>
                  <a:gd name="T7" fmla="*/ 6 h 53"/>
                  <a:gd name="T8" fmla="*/ 1 w 35"/>
                  <a:gd name="T9" fmla="*/ 2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2 h 53"/>
                  <a:gd name="T16" fmla="*/ 27 w 35"/>
                  <a:gd name="T17" fmla="*/ 6 h 53"/>
                  <a:gd name="T18" fmla="*/ 30 w 35"/>
                  <a:gd name="T19" fmla="*/ 15 h 53"/>
                  <a:gd name="T20" fmla="*/ 30 w 35"/>
                  <a:gd name="T21" fmla="*/ 42 h 53"/>
                  <a:gd name="T22" fmla="*/ 32 w 35"/>
                  <a:gd name="T23" fmla="*/ 48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1" y="6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2" y="48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Freeform 1084"/>
              <p:cNvSpPr>
                <a:spLocks noChangeArrowheads="1"/>
              </p:cNvSpPr>
              <p:nvPr/>
            </p:nvSpPr>
            <p:spPr bwMode="auto">
              <a:xfrm>
                <a:off x="3105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2 w 12"/>
                  <a:gd name="T5" fmla="*/ 42 h 47"/>
                  <a:gd name="T6" fmla="*/ 8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2" y="42"/>
                    </a:lnTo>
                    <a:lnTo>
                      <a:pt x="8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Freeform 1085"/>
              <p:cNvSpPr>
                <a:spLocks noChangeArrowheads="1"/>
              </p:cNvSpPr>
              <p:nvPr/>
            </p:nvSpPr>
            <p:spPr bwMode="auto">
              <a:xfrm>
                <a:off x="307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8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5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8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5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Freeform 1086"/>
              <p:cNvSpPr>
                <a:spLocks noChangeArrowheads="1"/>
              </p:cNvSpPr>
              <p:nvPr/>
            </p:nvSpPr>
            <p:spPr bwMode="auto">
              <a:xfrm>
                <a:off x="3076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1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1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1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1087"/>
              <p:cNvSpPr>
                <a:spLocks noChangeShapeType="1"/>
              </p:cNvSpPr>
              <p:nvPr/>
            </p:nvSpPr>
            <p:spPr bwMode="auto">
              <a:xfrm>
                <a:off x="313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1088"/>
              <p:cNvSpPr>
                <a:spLocks noChangeShapeType="1"/>
              </p:cNvSpPr>
              <p:nvPr/>
            </p:nvSpPr>
            <p:spPr bwMode="auto">
              <a:xfrm>
                <a:off x="31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9"/>
              <p:cNvSpPr>
                <a:spLocks noChangeArrowheads="1"/>
              </p:cNvSpPr>
              <p:nvPr/>
            </p:nvSpPr>
            <p:spPr bwMode="auto">
              <a:xfrm>
                <a:off x="3141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6 w 31"/>
                  <a:gd name="T3" fmla="*/ 2 h 53"/>
                  <a:gd name="T4" fmla="*/ 14 w 31"/>
                  <a:gd name="T5" fmla="*/ 0 h 53"/>
                  <a:gd name="T6" fmla="*/ 21 w 31"/>
                  <a:gd name="T7" fmla="*/ 0 h 53"/>
                  <a:gd name="T8" fmla="*/ 29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Freeform 1090"/>
              <p:cNvSpPr>
                <a:spLocks noChangeArrowheads="1"/>
              </p:cNvSpPr>
              <p:nvPr/>
            </p:nvSpPr>
            <p:spPr bwMode="auto">
              <a:xfrm>
                <a:off x="316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1091"/>
              <p:cNvSpPr>
                <a:spLocks noChangeShapeType="1"/>
              </p:cNvSpPr>
              <p:nvPr/>
            </p:nvSpPr>
            <p:spPr bwMode="auto">
              <a:xfrm>
                <a:off x="3130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Line 1092"/>
              <p:cNvSpPr>
                <a:spLocks noChangeShapeType="1"/>
              </p:cNvSpPr>
              <p:nvPr/>
            </p:nvSpPr>
            <p:spPr bwMode="auto">
              <a:xfrm>
                <a:off x="313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1093"/>
              <p:cNvSpPr>
                <a:spLocks noChangeShapeType="1"/>
              </p:cNvSpPr>
              <p:nvPr/>
            </p:nvSpPr>
            <p:spPr bwMode="auto">
              <a:xfrm>
                <a:off x="31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094"/>
              <p:cNvSpPr>
                <a:spLocks noChangeArrowheads="1"/>
              </p:cNvSpPr>
              <p:nvPr/>
            </p:nvSpPr>
            <p:spPr bwMode="auto">
              <a:xfrm>
                <a:off x="3207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1 w 31"/>
                  <a:gd name="T5" fmla="*/ 48 h 53"/>
                  <a:gd name="T6" fmla="*/ 11 w 31"/>
                  <a:gd name="T7" fmla="*/ 53 h 53"/>
                  <a:gd name="T8" fmla="*/ 16 w 31"/>
                  <a:gd name="T9" fmla="*/ 53 h 53"/>
                  <a:gd name="T10" fmla="*/ 24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1" y="48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Freeform 1095"/>
              <p:cNvSpPr>
                <a:spLocks noChangeArrowheads="1"/>
              </p:cNvSpPr>
              <p:nvPr/>
            </p:nvSpPr>
            <p:spPr bwMode="auto">
              <a:xfrm>
                <a:off x="3208" y="1379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4 w 10"/>
                  <a:gd name="T5" fmla="*/ 48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Line 1096"/>
              <p:cNvSpPr>
                <a:spLocks noChangeShapeType="1"/>
              </p:cNvSpPr>
              <p:nvPr/>
            </p:nvSpPr>
            <p:spPr bwMode="auto">
              <a:xfrm>
                <a:off x="32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Line 1097"/>
              <p:cNvSpPr>
                <a:spLocks noChangeShapeType="1"/>
              </p:cNvSpPr>
              <p:nvPr/>
            </p:nvSpPr>
            <p:spPr bwMode="auto">
              <a:xfrm>
                <a:off x="324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1098"/>
              <p:cNvSpPr>
                <a:spLocks noChangeShapeType="1"/>
              </p:cNvSpPr>
              <p:nvPr/>
            </p:nvSpPr>
            <p:spPr bwMode="auto">
              <a:xfrm>
                <a:off x="3198" y="1379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Line 1099"/>
              <p:cNvSpPr>
                <a:spLocks noChangeShapeType="1"/>
              </p:cNvSpPr>
              <p:nvPr/>
            </p:nvSpPr>
            <p:spPr bwMode="auto">
              <a:xfrm>
                <a:off x="323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Line 1100"/>
              <p:cNvSpPr>
                <a:spLocks noChangeShapeType="1"/>
              </p:cNvSpPr>
              <p:nvPr/>
            </p:nvSpPr>
            <p:spPr bwMode="auto">
              <a:xfrm>
                <a:off x="3241" y="1432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1101"/>
              <p:cNvSpPr>
                <a:spLocks noChangeShapeType="1"/>
              </p:cNvSpPr>
              <p:nvPr/>
            </p:nvSpPr>
            <p:spPr bwMode="auto">
              <a:xfrm>
                <a:off x="327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Line 1102"/>
              <p:cNvSpPr>
                <a:spLocks noChangeShapeType="1"/>
              </p:cNvSpPr>
              <p:nvPr/>
            </p:nvSpPr>
            <p:spPr bwMode="auto">
              <a:xfrm>
                <a:off x="327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1103"/>
              <p:cNvSpPr>
                <a:spLocks noChangeShapeType="1"/>
              </p:cNvSpPr>
              <p:nvPr/>
            </p:nvSpPr>
            <p:spPr bwMode="auto">
              <a:xfrm>
                <a:off x="326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1104"/>
              <p:cNvSpPr>
                <a:spLocks noChangeShapeType="1"/>
              </p:cNvSpPr>
              <p:nvPr/>
            </p:nvSpPr>
            <p:spPr bwMode="auto">
              <a:xfrm>
                <a:off x="32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105"/>
              <p:cNvSpPr>
                <a:spLocks noChangeArrowheads="1"/>
              </p:cNvSpPr>
              <p:nvPr/>
            </p:nvSpPr>
            <p:spPr bwMode="auto">
              <a:xfrm>
                <a:off x="3305" y="1379"/>
                <a:ext cx="39" cy="52"/>
              </a:xfrm>
              <a:custGeom>
                <a:avLst/>
                <a:gdLst>
                  <a:gd name="T0" fmla="*/ 2 w 36"/>
                  <a:gd name="T1" fmla="*/ 6 h 53"/>
                  <a:gd name="T2" fmla="*/ 2 w 36"/>
                  <a:gd name="T3" fmla="*/ 11 h 53"/>
                  <a:gd name="T4" fmla="*/ 0 w 36"/>
                  <a:gd name="T5" fmla="*/ 11 h 53"/>
                  <a:gd name="T6" fmla="*/ 0 w 36"/>
                  <a:gd name="T7" fmla="*/ 6 h 53"/>
                  <a:gd name="T8" fmla="*/ 2 w 36"/>
                  <a:gd name="T9" fmla="*/ 2 h 53"/>
                  <a:gd name="T10" fmla="*/ 8 w 36"/>
                  <a:gd name="T11" fmla="*/ 0 h 53"/>
                  <a:gd name="T12" fmla="*/ 19 w 36"/>
                  <a:gd name="T13" fmla="*/ 0 h 53"/>
                  <a:gd name="T14" fmla="*/ 24 w 36"/>
                  <a:gd name="T15" fmla="*/ 2 h 53"/>
                  <a:gd name="T16" fmla="*/ 28 w 36"/>
                  <a:gd name="T17" fmla="*/ 6 h 53"/>
                  <a:gd name="T18" fmla="*/ 31 w 36"/>
                  <a:gd name="T19" fmla="*/ 15 h 53"/>
                  <a:gd name="T20" fmla="*/ 31 w 36"/>
                  <a:gd name="T21" fmla="*/ 42 h 53"/>
                  <a:gd name="T22" fmla="*/ 32 w 36"/>
                  <a:gd name="T23" fmla="*/ 48 h 53"/>
                  <a:gd name="T24" fmla="*/ 36 w 36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3">
                    <a:moveTo>
                      <a:pt x="2" y="6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31" y="42"/>
                    </a:lnTo>
                    <a:lnTo>
                      <a:pt x="32" y="48"/>
                    </a:lnTo>
                    <a:lnTo>
                      <a:pt x="36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Freeform 1106"/>
              <p:cNvSpPr>
                <a:spLocks noChangeArrowheads="1"/>
              </p:cNvSpPr>
              <p:nvPr/>
            </p:nvSpPr>
            <p:spPr bwMode="auto">
              <a:xfrm>
                <a:off x="3335" y="1385"/>
                <a:ext cx="11" cy="46"/>
              </a:xfrm>
              <a:custGeom>
                <a:avLst/>
                <a:gdLst>
                  <a:gd name="T0" fmla="*/ 0 w 11"/>
                  <a:gd name="T1" fmla="*/ 0 h 47"/>
                  <a:gd name="T2" fmla="*/ 0 w 11"/>
                  <a:gd name="T3" fmla="*/ 36 h 47"/>
                  <a:gd name="T4" fmla="*/ 3 w 11"/>
                  <a:gd name="T5" fmla="*/ 42 h 47"/>
                  <a:gd name="T6" fmla="*/ 8 w 11"/>
                  <a:gd name="T7" fmla="*/ 47 h 47"/>
                  <a:gd name="T8" fmla="*/ 11 w 1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Freeform 1107"/>
              <p:cNvSpPr>
                <a:spLocks noChangeArrowheads="1"/>
              </p:cNvSpPr>
              <p:nvPr/>
            </p:nvSpPr>
            <p:spPr bwMode="auto">
              <a:xfrm>
                <a:off x="330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7 w 31"/>
                  <a:gd name="T3" fmla="*/ 2 h 38"/>
                  <a:gd name="T4" fmla="*/ 11 w 31"/>
                  <a:gd name="T5" fmla="*/ 7 h 38"/>
                  <a:gd name="T6" fmla="*/ 3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3 w 31"/>
                  <a:gd name="T13" fmla="*/ 33 h 38"/>
                  <a:gd name="T14" fmla="*/ 11 w 31"/>
                  <a:gd name="T15" fmla="*/ 38 h 38"/>
                  <a:gd name="T16" fmla="*/ 19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7" y="2"/>
                    </a:lnTo>
                    <a:lnTo>
                      <a:pt x="11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11" y="38"/>
                    </a:lnTo>
                    <a:lnTo>
                      <a:pt x="19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Freeform 1108"/>
              <p:cNvSpPr>
                <a:spLocks noChangeArrowheads="1"/>
              </p:cNvSpPr>
              <p:nvPr/>
            </p:nvSpPr>
            <p:spPr bwMode="auto">
              <a:xfrm>
                <a:off x="3305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2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2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Freeform 1109"/>
              <p:cNvSpPr>
                <a:spLocks noChangeArrowheads="1"/>
              </p:cNvSpPr>
              <p:nvPr/>
            </p:nvSpPr>
            <p:spPr bwMode="auto">
              <a:xfrm>
                <a:off x="3368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4 w 23"/>
                  <a:gd name="T5" fmla="*/ 75 h 80"/>
                  <a:gd name="T6" fmla="*/ 8 w 23"/>
                  <a:gd name="T7" fmla="*/ 80 h 80"/>
                  <a:gd name="T8" fmla="*/ 13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6" name="Freeform 1110"/>
              <p:cNvSpPr>
                <a:spLocks noChangeArrowheads="1"/>
              </p:cNvSpPr>
              <p:nvPr/>
            </p:nvSpPr>
            <p:spPr bwMode="auto">
              <a:xfrm>
                <a:off x="3373" y="1352"/>
                <a:ext cx="3" cy="79"/>
              </a:xfrm>
              <a:custGeom>
                <a:avLst/>
                <a:gdLst>
                  <a:gd name="T0" fmla="*/ 0 w 4"/>
                  <a:gd name="T1" fmla="*/ 0 h 80"/>
                  <a:gd name="T2" fmla="*/ 0 w 4"/>
                  <a:gd name="T3" fmla="*/ 64 h 80"/>
                  <a:gd name="T4" fmla="*/ 1 w 4"/>
                  <a:gd name="T5" fmla="*/ 75 h 80"/>
                  <a:gd name="T6" fmla="*/ 4 w 4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0">
                    <a:moveTo>
                      <a:pt x="0" y="0"/>
                    </a:moveTo>
                    <a:lnTo>
                      <a:pt x="0" y="64"/>
                    </a:lnTo>
                    <a:lnTo>
                      <a:pt x="1" y="75"/>
                    </a:lnTo>
                    <a:lnTo>
                      <a:pt x="4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7" name="Line 1111"/>
              <p:cNvSpPr>
                <a:spLocks noChangeShapeType="1"/>
              </p:cNvSpPr>
              <p:nvPr/>
            </p:nvSpPr>
            <p:spPr bwMode="auto">
              <a:xfrm>
                <a:off x="3359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112"/>
              <p:cNvSpPr>
                <a:spLocks noChangeArrowheads="1"/>
              </p:cNvSpPr>
              <p:nvPr/>
            </p:nvSpPr>
            <p:spPr bwMode="auto">
              <a:xfrm>
                <a:off x="3411" y="1352"/>
                <a:ext cx="4" cy="6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3 h 7"/>
                  <a:gd name="T4" fmla="*/ 4 w 5"/>
                  <a:gd name="T5" fmla="*/ 7 h 7"/>
                  <a:gd name="T6" fmla="*/ 5 w 5"/>
                  <a:gd name="T7" fmla="*/ 3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Line 1113"/>
              <p:cNvSpPr>
                <a:spLocks noChangeShapeType="1"/>
              </p:cNvSpPr>
              <p:nvPr/>
            </p:nvSpPr>
            <p:spPr bwMode="auto">
              <a:xfrm>
                <a:off x="341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114"/>
              <p:cNvSpPr>
                <a:spLocks noChangeShapeType="1"/>
              </p:cNvSpPr>
              <p:nvPr/>
            </p:nvSpPr>
            <p:spPr bwMode="auto">
              <a:xfrm>
                <a:off x="34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115"/>
              <p:cNvSpPr>
                <a:spLocks noChangeShapeType="1"/>
              </p:cNvSpPr>
              <p:nvPr/>
            </p:nvSpPr>
            <p:spPr bwMode="auto">
              <a:xfrm>
                <a:off x="3405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116"/>
              <p:cNvSpPr>
                <a:spLocks noChangeShapeType="1"/>
              </p:cNvSpPr>
              <p:nvPr/>
            </p:nvSpPr>
            <p:spPr bwMode="auto">
              <a:xfrm>
                <a:off x="3405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117"/>
              <p:cNvSpPr>
                <a:spLocks noChangeArrowheads="1"/>
              </p:cNvSpPr>
              <p:nvPr/>
            </p:nvSpPr>
            <p:spPr bwMode="auto">
              <a:xfrm>
                <a:off x="3442" y="1379"/>
                <a:ext cx="42" cy="52"/>
              </a:xfrm>
              <a:custGeom>
                <a:avLst/>
                <a:gdLst>
                  <a:gd name="T0" fmla="*/ 18 w 39"/>
                  <a:gd name="T1" fmla="*/ 0 h 53"/>
                  <a:gd name="T2" fmla="*/ 8 w 39"/>
                  <a:gd name="T3" fmla="*/ 2 h 53"/>
                  <a:gd name="T4" fmla="*/ 3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3 w 39"/>
                  <a:gd name="T11" fmla="*/ 42 h 53"/>
                  <a:gd name="T12" fmla="*/ 8 w 39"/>
                  <a:gd name="T13" fmla="*/ 48 h 53"/>
                  <a:gd name="T14" fmla="*/ 18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7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7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8 w 39"/>
                  <a:gd name="T33" fmla="*/ 0 h 53"/>
                  <a:gd name="T34" fmla="*/ 11 w 39"/>
                  <a:gd name="T35" fmla="*/ 2 h 53"/>
                  <a:gd name="T36" fmla="*/ 6 w 39"/>
                  <a:gd name="T37" fmla="*/ 11 h 53"/>
                  <a:gd name="T38" fmla="*/ 3 w 39"/>
                  <a:gd name="T39" fmla="*/ 22 h 53"/>
                  <a:gd name="T40" fmla="*/ 3 w 39"/>
                  <a:gd name="T41" fmla="*/ 29 h 53"/>
                  <a:gd name="T42" fmla="*/ 6 w 39"/>
                  <a:gd name="T43" fmla="*/ 42 h 53"/>
                  <a:gd name="T44" fmla="*/ 11 w 39"/>
                  <a:gd name="T45" fmla="*/ 48 h 53"/>
                  <a:gd name="T46" fmla="*/ 18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8" y="0"/>
                    </a:move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29"/>
                    </a:lnTo>
                    <a:lnTo>
                      <a:pt x="6" y="42"/>
                    </a:lnTo>
                    <a:lnTo>
                      <a:pt x="11" y="48"/>
                    </a:lnTo>
                    <a:lnTo>
                      <a:pt x="1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Freeform 1118"/>
              <p:cNvSpPr>
                <a:spLocks noChangeArrowheads="1"/>
              </p:cNvSpPr>
              <p:nvPr/>
            </p:nvSpPr>
            <p:spPr bwMode="auto">
              <a:xfrm>
                <a:off x="3467" y="1379"/>
                <a:ext cx="14" cy="52"/>
              </a:xfrm>
              <a:custGeom>
                <a:avLst/>
                <a:gdLst>
                  <a:gd name="T0" fmla="*/ 0 w 14"/>
                  <a:gd name="T1" fmla="*/ 53 h 53"/>
                  <a:gd name="T2" fmla="*/ 6 w 14"/>
                  <a:gd name="T3" fmla="*/ 48 h 53"/>
                  <a:gd name="T4" fmla="*/ 11 w 14"/>
                  <a:gd name="T5" fmla="*/ 42 h 53"/>
                  <a:gd name="T6" fmla="*/ 14 w 14"/>
                  <a:gd name="T7" fmla="*/ 29 h 53"/>
                  <a:gd name="T8" fmla="*/ 14 w 14"/>
                  <a:gd name="T9" fmla="*/ 22 h 53"/>
                  <a:gd name="T10" fmla="*/ 11 w 14"/>
                  <a:gd name="T11" fmla="*/ 11 h 53"/>
                  <a:gd name="T12" fmla="*/ 6 w 14"/>
                  <a:gd name="T13" fmla="*/ 2 h 53"/>
                  <a:gd name="T14" fmla="*/ 0 w 14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53"/>
                    </a:moveTo>
                    <a:lnTo>
                      <a:pt x="6" y="48"/>
                    </a:lnTo>
                    <a:lnTo>
                      <a:pt x="11" y="42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Line 1119"/>
              <p:cNvSpPr>
                <a:spLocks noChangeShapeType="1"/>
              </p:cNvSpPr>
              <p:nvPr/>
            </p:nvSpPr>
            <p:spPr bwMode="auto">
              <a:xfrm>
                <a:off x="3510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120"/>
              <p:cNvSpPr>
                <a:spLocks noChangeShapeType="1"/>
              </p:cNvSpPr>
              <p:nvPr/>
            </p:nvSpPr>
            <p:spPr bwMode="auto">
              <a:xfrm>
                <a:off x="3513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1121"/>
              <p:cNvSpPr>
                <a:spLocks noChangeArrowheads="1"/>
              </p:cNvSpPr>
              <p:nvPr/>
            </p:nvSpPr>
            <p:spPr bwMode="auto">
              <a:xfrm>
                <a:off x="3513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2 h 53"/>
                  <a:gd name="T4" fmla="*/ 13 w 31"/>
                  <a:gd name="T5" fmla="*/ 0 h 53"/>
                  <a:gd name="T6" fmla="*/ 19 w 31"/>
                  <a:gd name="T7" fmla="*/ 0 h 53"/>
                  <a:gd name="T8" fmla="*/ 27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8" name="Freeform 1122"/>
              <p:cNvSpPr>
                <a:spLocks noChangeArrowheads="1"/>
              </p:cNvSpPr>
              <p:nvPr/>
            </p:nvSpPr>
            <p:spPr bwMode="auto">
              <a:xfrm>
                <a:off x="353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Line 1123"/>
              <p:cNvSpPr>
                <a:spLocks noChangeShapeType="1"/>
              </p:cNvSpPr>
              <p:nvPr/>
            </p:nvSpPr>
            <p:spPr bwMode="auto">
              <a:xfrm>
                <a:off x="350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1124"/>
              <p:cNvSpPr>
                <a:spLocks noChangeShapeType="1"/>
              </p:cNvSpPr>
              <p:nvPr/>
            </p:nvSpPr>
            <p:spPr bwMode="auto">
              <a:xfrm>
                <a:off x="3500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125"/>
              <p:cNvSpPr>
                <a:spLocks noChangeShapeType="1"/>
              </p:cNvSpPr>
              <p:nvPr/>
            </p:nvSpPr>
            <p:spPr bwMode="auto">
              <a:xfrm>
                <a:off x="3534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1126"/>
              <p:cNvSpPr>
                <a:spLocks noChangeArrowheads="1"/>
              </p:cNvSpPr>
              <p:nvPr/>
            </p:nvSpPr>
            <p:spPr bwMode="auto">
              <a:xfrm>
                <a:off x="3571" y="1337"/>
                <a:ext cx="21" cy="125"/>
              </a:xfrm>
              <a:custGeom>
                <a:avLst/>
                <a:gdLst>
                  <a:gd name="T0" fmla="*/ 0 w 20"/>
                  <a:gd name="T1" fmla="*/ 0 h 126"/>
                  <a:gd name="T2" fmla="*/ 5 w 20"/>
                  <a:gd name="T3" fmla="*/ 7 h 126"/>
                  <a:gd name="T4" fmla="*/ 12 w 20"/>
                  <a:gd name="T5" fmla="*/ 18 h 126"/>
                  <a:gd name="T6" fmla="*/ 17 w 20"/>
                  <a:gd name="T7" fmla="*/ 33 h 126"/>
                  <a:gd name="T8" fmla="*/ 20 w 20"/>
                  <a:gd name="T9" fmla="*/ 53 h 126"/>
                  <a:gd name="T10" fmla="*/ 20 w 20"/>
                  <a:gd name="T11" fmla="*/ 68 h 126"/>
                  <a:gd name="T12" fmla="*/ 17 w 20"/>
                  <a:gd name="T13" fmla="*/ 86 h 126"/>
                  <a:gd name="T14" fmla="*/ 12 w 20"/>
                  <a:gd name="T15" fmla="*/ 106 h 126"/>
                  <a:gd name="T16" fmla="*/ 5 w 20"/>
                  <a:gd name="T17" fmla="*/ 117 h 126"/>
                  <a:gd name="T18" fmla="*/ 0 w 20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26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17" y="33"/>
                    </a:lnTo>
                    <a:lnTo>
                      <a:pt x="20" y="53"/>
                    </a:lnTo>
                    <a:lnTo>
                      <a:pt x="20" y="68"/>
                    </a:lnTo>
                    <a:lnTo>
                      <a:pt x="17" y="86"/>
                    </a:lnTo>
                    <a:lnTo>
                      <a:pt x="12" y="106"/>
                    </a:lnTo>
                    <a:lnTo>
                      <a:pt x="5" y="117"/>
                    </a:lnTo>
                    <a:lnTo>
                      <a:pt x="0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Freeform 1127"/>
              <p:cNvSpPr>
                <a:spLocks noChangeArrowheads="1"/>
              </p:cNvSpPr>
              <p:nvPr/>
            </p:nvSpPr>
            <p:spPr bwMode="auto">
              <a:xfrm>
                <a:off x="3576" y="1344"/>
                <a:ext cx="12" cy="109"/>
              </a:xfrm>
              <a:custGeom>
                <a:avLst/>
                <a:gdLst>
                  <a:gd name="T0" fmla="*/ 0 w 12"/>
                  <a:gd name="T1" fmla="*/ 0 h 110"/>
                  <a:gd name="T2" fmla="*/ 7 w 12"/>
                  <a:gd name="T3" fmla="*/ 15 h 110"/>
                  <a:gd name="T4" fmla="*/ 8 w 12"/>
                  <a:gd name="T5" fmla="*/ 26 h 110"/>
                  <a:gd name="T6" fmla="*/ 12 w 12"/>
                  <a:gd name="T7" fmla="*/ 46 h 110"/>
                  <a:gd name="T8" fmla="*/ 12 w 12"/>
                  <a:gd name="T9" fmla="*/ 61 h 110"/>
                  <a:gd name="T10" fmla="*/ 8 w 12"/>
                  <a:gd name="T11" fmla="*/ 79 h 110"/>
                  <a:gd name="T12" fmla="*/ 7 w 12"/>
                  <a:gd name="T13" fmla="*/ 94 h 110"/>
                  <a:gd name="T14" fmla="*/ 0 w 12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0">
                    <a:moveTo>
                      <a:pt x="0" y="0"/>
                    </a:moveTo>
                    <a:lnTo>
                      <a:pt x="7" y="15"/>
                    </a:lnTo>
                    <a:lnTo>
                      <a:pt x="8" y="26"/>
                    </a:lnTo>
                    <a:lnTo>
                      <a:pt x="12" y="46"/>
                    </a:lnTo>
                    <a:lnTo>
                      <a:pt x="12" y="61"/>
                    </a:lnTo>
                    <a:lnTo>
                      <a:pt x="8" y="79"/>
                    </a:lnTo>
                    <a:lnTo>
                      <a:pt x="7" y="94"/>
                    </a:lnTo>
                    <a:lnTo>
                      <a:pt x="0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128"/>
              <p:cNvSpPr>
                <a:spLocks noChangeShapeType="1"/>
              </p:cNvSpPr>
              <p:nvPr/>
            </p:nvSpPr>
            <p:spPr bwMode="auto">
              <a:xfrm>
                <a:off x="1471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129"/>
              <p:cNvSpPr>
                <a:spLocks noChangeShapeType="1"/>
              </p:cNvSpPr>
              <p:nvPr/>
            </p:nvSpPr>
            <p:spPr bwMode="auto">
              <a:xfrm>
                <a:off x="1474" y="2550"/>
                <a:ext cx="18" cy="6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1130"/>
              <p:cNvSpPr>
                <a:spLocks noChangeArrowheads="1"/>
              </p:cNvSpPr>
              <p:nvPr/>
            </p:nvSpPr>
            <p:spPr bwMode="auto">
              <a:xfrm>
                <a:off x="1471" y="2550"/>
                <a:ext cx="42" cy="78"/>
              </a:xfrm>
              <a:custGeom>
                <a:avLst/>
                <a:gdLst>
                  <a:gd name="T0" fmla="*/ 0 w 39"/>
                  <a:gd name="T1" fmla="*/ 0 h 79"/>
                  <a:gd name="T2" fmla="*/ 20 w 39"/>
                  <a:gd name="T3" fmla="*/ 79 h 79"/>
                  <a:gd name="T4" fmla="*/ 39 w 39"/>
                  <a:gd name="T5" fmla="*/ 0 h 79"/>
                  <a:gd name="T6" fmla="*/ 39 w 39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9">
                    <a:moveTo>
                      <a:pt x="0" y="0"/>
                    </a:moveTo>
                    <a:lnTo>
                      <a:pt x="20" y="79"/>
                    </a:lnTo>
                    <a:lnTo>
                      <a:pt x="39" y="0"/>
                    </a:lnTo>
                    <a:lnTo>
                      <a:pt x="39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Line 1131"/>
              <p:cNvSpPr>
                <a:spLocks noChangeShapeType="1"/>
              </p:cNvSpPr>
              <p:nvPr/>
            </p:nvSpPr>
            <p:spPr bwMode="auto">
              <a:xfrm>
                <a:off x="1517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Line 1132"/>
              <p:cNvSpPr>
                <a:spLocks noChangeShapeType="1"/>
              </p:cNvSpPr>
              <p:nvPr/>
            </p:nvSpPr>
            <p:spPr bwMode="auto">
              <a:xfrm>
                <a:off x="1462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133"/>
              <p:cNvSpPr>
                <a:spLocks noChangeShapeType="1"/>
              </p:cNvSpPr>
              <p:nvPr/>
            </p:nvSpPr>
            <p:spPr bwMode="auto">
              <a:xfrm>
                <a:off x="1513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Line 1134"/>
              <p:cNvSpPr>
                <a:spLocks noChangeShapeType="1"/>
              </p:cNvSpPr>
              <p:nvPr/>
            </p:nvSpPr>
            <p:spPr bwMode="auto">
              <a:xfrm>
                <a:off x="1462" y="2629"/>
                <a:ext cx="1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Line 1135"/>
              <p:cNvSpPr>
                <a:spLocks noChangeShapeType="1"/>
              </p:cNvSpPr>
              <p:nvPr/>
            </p:nvSpPr>
            <p:spPr bwMode="auto">
              <a:xfrm>
                <a:off x="1505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1136"/>
              <p:cNvSpPr>
                <a:spLocks noChangeArrowheads="1"/>
              </p:cNvSpPr>
              <p:nvPr/>
            </p:nvSpPr>
            <p:spPr bwMode="auto">
              <a:xfrm>
                <a:off x="154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9 w 37"/>
                  <a:gd name="T11" fmla="*/ 0 h 53"/>
                  <a:gd name="T12" fmla="*/ 21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0 w 37"/>
                  <a:gd name="T19" fmla="*/ 16 h 53"/>
                  <a:gd name="T20" fmla="*/ 30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Freeform 1137"/>
              <p:cNvSpPr>
                <a:spLocks noChangeArrowheads="1"/>
              </p:cNvSpPr>
              <p:nvPr/>
            </p:nvSpPr>
            <p:spPr bwMode="auto">
              <a:xfrm>
                <a:off x="1576" y="2585"/>
                <a:ext cx="11" cy="43"/>
              </a:xfrm>
              <a:custGeom>
                <a:avLst/>
                <a:gdLst>
                  <a:gd name="T0" fmla="*/ 0 w 11"/>
                  <a:gd name="T1" fmla="*/ 0 h 44"/>
                  <a:gd name="T2" fmla="*/ 0 w 11"/>
                  <a:gd name="T3" fmla="*/ 33 h 44"/>
                  <a:gd name="T4" fmla="*/ 1 w 11"/>
                  <a:gd name="T5" fmla="*/ 42 h 44"/>
                  <a:gd name="T6" fmla="*/ 8 w 11"/>
                  <a:gd name="T7" fmla="*/ 44 h 44"/>
                  <a:gd name="T8" fmla="*/ 11 w 1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4">
                    <a:moveTo>
                      <a:pt x="0" y="0"/>
                    </a:moveTo>
                    <a:lnTo>
                      <a:pt x="0" y="33"/>
                    </a:lnTo>
                    <a:lnTo>
                      <a:pt x="1" y="42"/>
                    </a:lnTo>
                    <a:lnTo>
                      <a:pt x="8" y="44"/>
                    </a:lnTo>
                    <a:lnTo>
                      <a:pt x="11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Freeform 1138"/>
              <p:cNvSpPr>
                <a:spLocks noChangeArrowheads="1"/>
              </p:cNvSpPr>
              <p:nvPr/>
            </p:nvSpPr>
            <p:spPr bwMode="auto">
              <a:xfrm>
                <a:off x="1542" y="2592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4 h 37"/>
                  <a:gd name="T4" fmla="*/ 11 w 31"/>
                  <a:gd name="T5" fmla="*/ 9 h 37"/>
                  <a:gd name="T6" fmla="*/ 2 w 31"/>
                  <a:gd name="T7" fmla="*/ 11 h 37"/>
                  <a:gd name="T8" fmla="*/ 0 w 31"/>
                  <a:gd name="T9" fmla="*/ 20 h 37"/>
                  <a:gd name="T10" fmla="*/ 0 w 31"/>
                  <a:gd name="T11" fmla="*/ 26 h 37"/>
                  <a:gd name="T12" fmla="*/ 2 w 31"/>
                  <a:gd name="T13" fmla="*/ 35 h 37"/>
                  <a:gd name="T14" fmla="*/ 11 w 31"/>
                  <a:gd name="T15" fmla="*/ 37 h 37"/>
                  <a:gd name="T16" fmla="*/ 19 w 31"/>
                  <a:gd name="T17" fmla="*/ 37 h 37"/>
                  <a:gd name="T18" fmla="*/ 24 w 31"/>
                  <a:gd name="T19" fmla="*/ 35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4"/>
                    </a:lnTo>
                    <a:lnTo>
                      <a:pt x="11" y="9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Freeform 1139"/>
              <p:cNvSpPr>
                <a:spLocks noChangeArrowheads="1"/>
              </p:cNvSpPr>
              <p:nvPr/>
            </p:nvSpPr>
            <p:spPr bwMode="auto">
              <a:xfrm>
                <a:off x="1544" y="2601"/>
                <a:ext cx="9" cy="27"/>
              </a:xfrm>
              <a:custGeom>
                <a:avLst/>
                <a:gdLst>
                  <a:gd name="T0" fmla="*/ 9 w 9"/>
                  <a:gd name="T1" fmla="*/ 0 h 28"/>
                  <a:gd name="T2" fmla="*/ 3 w 9"/>
                  <a:gd name="T3" fmla="*/ 2 h 28"/>
                  <a:gd name="T4" fmla="*/ 0 w 9"/>
                  <a:gd name="T5" fmla="*/ 11 h 28"/>
                  <a:gd name="T6" fmla="*/ 0 w 9"/>
                  <a:gd name="T7" fmla="*/ 17 h 28"/>
                  <a:gd name="T8" fmla="*/ 3 w 9"/>
                  <a:gd name="T9" fmla="*/ 26 h 28"/>
                  <a:gd name="T10" fmla="*/ 9 w 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8">
                    <a:moveTo>
                      <a:pt x="9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9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Freeform 1140"/>
              <p:cNvSpPr>
                <a:spLocks noChangeArrowheads="1"/>
              </p:cNvSpPr>
              <p:nvPr/>
            </p:nvSpPr>
            <p:spPr bwMode="auto">
              <a:xfrm>
                <a:off x="1606" y="2576"/>
                <a:ext cx="30" cy="37"/>
              </a:xfrm>
              <a:custGeom>
                <a:avLst/>
                <a:gdLst>
                  <a:gd name="T0" fmla="*/ 12 w 28"/>
                  <a:gd name="T1" fmla="*/ 0 h 38"/>
                  <a:gd name="T2" fmla="*/ 5 w 28"/>
                  <a:gd name="T3" fmla="*/ 5 h 38"/>
                  <a:gd name="T4" fmla="*/ 4 w 28"/>
                  <a:gd name="T5" fmla="*/ 9 h 38"/>
                  <a:gd name="T6" fmla="*/ 0 w 28"/>
                  <a:gd name="T7" fmla="*/ 16 h 38"/>
                  <a:gd name="T8" fmla="*/ 0 w 28"/>
                  <a:gd name="T9" fmla="*/ 25 h 38"/>
                  <a:gd name="T10" fmla="*/ 4 w 28"/>
                  <a:gd name="T11" fmla="*/ 31 h 38"/>
                  <a:gd name="T12" fmla="*/ 5 w 28"/>
                  <a:gd name="T13" fmla="*/ 36 h 38"/>
                  <a:gd name="T14" fmla="*/ 12 w 28"/>
                  <a:gd name="T15" fmla="*/ 38 h 38"/>
                  <a:gd name="T16" fmla="*/ 17 w 28"/>
                  <a:gd name="T17" fmla="*/ 38 h 38"/>
                  <a:gd name="T18" fmla="*/ 23 w 28"/>
                  <a:gd name="T19" fmla="*/ 36 h 38"/>
                  <a:gd name="T20" fmla="*/ 25 w 28"/>
                  <a:gd name="T21" fmla="*/ 31 h 38"/>
                  <a:gd name="T22" fmla="*/ 28 w 28"/>
                  <a:gd name="T23" fmla="*/ 25 h 38"/>
                  <a:gd name="T24" fmla="*/ 28 w 28"/>
                  <a:gd name="T25" fmla="*/ 16 h 38"/>
                  <a:gd name="T26" fmla="*/ 25 w 28"/>
                  <a:gd name="T27" fmla="*/ 9 h 38"/>
                  <a:gd name="T28" fmla="*/ 23 w 28"/>
                  <a:gd name="T29" fmla="*/ 5 h 38"/>
                  <a:gd name="T30" fmla="*/ 17 w 28"/>
                  <a:gd name="T31" fmla="*/ 0 h 38"/>
                  <a:gd name="T32" fmla="*/ 12 w 28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8">
                    <a:moveTo>
                      <a:pt x="12" y="0"/>
                    </a:move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5" y="36"/>
                    </a:lnTo>
                    <a:lnTo>
                      <a:pt x="12" y="38"/>
                    </a:lnTo>
                    <a:lnTo>
                      <a:pt x="17" y="38"/>
                    </a:lnTo>
                    <a:lnTo>
                      <a:pt x="23" y="36"/>
                    </a:lnTo>
                    <a:lnTo>
                      <a:pt x="25" y="31"/>
                    </a:lnTo>
                    <a:lnTo>
                      <a:pt x="28" y="25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Freeform 1141"/>
              <p:cNvSpPr>
                <a:spLocks noChangeArrowheads="1"/>
              </p:cNvSpPr>
              <p:nvPr/>
            </p:nvSpPr>
            <p:spPr bwMode="auto">
              <a:xfrm>
                <a:off x="1610" y="2581"/>
                <a:ext cx="0" cy="30"/>
              </a:xfrm>
              <a:custGeom>
                <a:avLst/>
                <a:gdLst>
                  <a:gd name="T0" fmla="*/ 1 w 1"/>
                  <a:gd name="T1" fmla="*/ 0 h 31"/>
                  <a:gd name="T2" fmla="*/ 0 w 1"/>
                  <a:gd name="T3" fmla="*/ 6 h 31"/>
                  <a:gd name="T4" fmla="*/ 0 w 1"/>
                  <a:gd name="T5" fmla="*/ 22 h 31"/>
                  <a:gd name="T6" fmla="*/ 1 w 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1">
                    <a:moveTo>
                      <a:pt x="1" y="0"/>
                    </a:moveTo>
                    <a:lnTo>
                      <a:pt x="0" y="6"/>
                    </a:lnTo>
                    <a:lnTo>
                      <a:pt x="0" y="22"/>
                    </a:lnTo>
                    <a:lnTo>
                      <a:pt x="1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Freeform 1142"/>
              <p:cNvSpPr>
                <a:spLocks noChangeArrowheads="1"/>
              </p:cNvSpPr>
              <p:nvPr/>
            </p:nvSpPr>
            <p:spPr bwMode="auto">
              <a:xfrm>
                <a:off x="1631" y="2581"/>
                <a:ext cx="1" cy="30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22 h 31"/>
                  <a:gd name="T4" fmla="*/ 2 w 2"/>
                  <a:gd name="T5" fmla="*/ 6 h 31"/>
                  <a:gd name="T6" fmla="*/ 0 w 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lnTo>
                      <a:pt x="2" y="2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Freeform 1143"/>
              <p:cNvSpPr>
                <a:spLocks noChangeArrowheads="1"/>
              </p:cNvSpPr>
              <p:nvPr/>
            </p:nvSpPr>
            <p:spPr bwMode="auto">
              <a:xfrm>
                <a:off x="1633" y="2576"/>
                <a:ext cx="9" cy="8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5 h 9"/>
                  <a:gd name="T4" fmla="*/ 9 w 9"/>
                  <a:gd name="T5" fmla="*/ 0 h 9"/>
                  <a:gd name="T6" fmla="*/ 9 w 9"/>
                  <a:gd name="T7" fmla="*/ 5 h 9"/>
                  <a:gd name="T8" fmla="*/ 3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Freeform 1144"/>
              <p:cNvSpPr>
                <a:spLocks noChangeArrowheads="1"/>
              </p:cNvSpPr>
              <p:nvPr/>
            </p:nvSpPr>
            <p:spPr bwMode="auto">
              <a:xfrm>
                <a:off x="1602" y="2607"/>
                <a:ext cx="40" cy="37"/>
              </a:xfrm>
              <a:custGeom>
                <a:avLst/>
                <a:gdLst>
                  <a:gd name="T0" fmla="*/ 7 w 37"/>
                  <a:gd name="T1" fmla="*/ 0 h 38"/>
                  <a:gd name="T2" fmla="*/ 3 w 37"/>
                  <a:gd name="T3" fmla="*/ 5 h 38"/>
                  <a:gd name="T4" fmla="*/ 0 w 37"/>
                  <a:gd name="T5" fmla="*/ 11 h 38"/>
                  <a:gd name="T6" fmla="*/ 0 w 37"/>
                  <a:gd name="T7" fmla="*/ 16 h 38"/>
                  <a:gd name="T8" fmla="*/ 3 w 37"/>
                  <a:gd name="T9" fmla="*/ 22 h 38"/>
                  <a:gd name="T10" fmla="*/ 12 w 37"/>
                  <a:gd name="T11" fmla="*/ 31 h 38"/>
                  <a:gd name="T12" fmla="*/ 26 w 37"/>
                  <a:gd name="T13" fmla="*/ 31 h 38"/>
                  <a:gd name="T14" fmla="*/ 34 w 37"/>
                  <a:gd name="T15" fmla="*/ 33 h 38"/>
                  <a:gd name="T16" fmla="*/ 37 w 3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7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34" y="33"/>
                    </a:lnTo>
                    <a:lnTo>
                      <a:pt x="37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Freeform 1145"/>
              <p:cNvSpPr>
                <a:spLocks noChangeArrowheads="1"/>
              </p:cNvSpPr>
              <p:nvPr/>
            </p:nvSpPr>
            <p:spPr bwMode="auto">
              <a:xfrm>
                <a:off x="1599" y="2623"/>
                <a:ext cx="43" cy="36"/>
              </a:xfrm>
              <a:custGeom>
                <a:avLst/>
                <a:gdLst>
                  <a:gd name="T0" fmla="*/ 3 w 40"/>
                  <a:gd name="T1" fmla="*/ 0 h 37"/>
                  <a:gd name="T2" fmla="*/ 6 w 40"/>
                  <a:gd name="T3" fmla="*/ 4 h 37"/>
                  <a:gd name="T4" fmla="*/ 15 w 40"/>
                  <a:gd name="T5" fmla="*/ 6 h 37"/>
                  <a:gd name="T6" fmla="*/ 29 w 40"/>
                  <a:gd name="T7" fmla="*/ 6 h 37"/>
                  <a:gd name="T8" fmla="*/ 37 w 40"/>
                  <a:gd name="T9" fmla="*/ 15 h 37"/>
                  <a:gd name="T10" fmla="*/ 40 w 40"/>
                  <a:gd name="T11" fmla="*/ 22 h 37"/>
                  <a:gd name="T12" fmla="*/ 40 w 40"/>
                  <a:gd name="T13" fmla="*/ 26 h 37"/>
                  <a:gd name="T14" fmla="*/ 37 w 40"/>
                  <a:gd name="T15" fmla="*/ 33 h 37"/>
                  <a:gd name="T16" fmla="*/ 29 w 40"/>
                  <a:gd name="T17" fmla="*/ 37 h 37"/>
                  <a:gd name="T18" fmla="*/ 11 w 40"/>
                  <a:gd name="T19" fmla="*/ 37 h 37"/>
                  <a:gd name="T20" fmla="*/ 3 w 40"/>
                  <a:gd name="T21" fmla="*/ 33 h 37"/>
                  <a:gd name="T22" fmla="*/ 0 w 40"/>
                  <a:gd name="T23" fmla="*/ 26 h 37"/>
                  <a:gd name="T24" fmla="*/ 0 w 40"/>
                  <a:gd name="T25" fmla="*/ 22 h 37"/>
                  <a:gd name="T26" fmla="*/ 3 w 40"/>
                  <a:gd name="T27" fmla="*/ 15 h 37"/>
                  <a:gd name="T28" fmla="*/ 11 w 40"/>
                  <a:gd name="T2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7">
                    <a:moveTo>
                      <a:pt x="3" y="0"/>
                    </a:moveTo>
                    <a:lnTo>
                      <a:pt x="6" y="4"/>
                    </a:lnTo>
                    <a:lnTo>
                      <a:pt x="15" y="6"/>
                    </a:lnTo>
                    <a:lnTo>
                      <a:pt x="29" y="6"/>
                    </a:lnTo>
                    <a:lnTo>
                      <a:pt x="37" y="15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37" y="33"/>
                    </a:lnTo>
                    <a:lnTo>
                      <a:pt x="29" y="37"/>
                    </a:lnTo>
                    <a:lnTo>
                      <a:pt x="11" y="37"/>
                    </a:lnTo>
                    <a:lnTo>
                      <a:pt x="3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11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Line 1146"/>
              <p:cNvSpPr>
                <a:spLocks noChangeShapeType="1"/>
              </p:cNvSpPr>
              <p:nvPr/>
            </p:nvSpPr>
            <p:spPr bwMode="auto">
              <a:xfrm>
                <a:off x="1667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1147"/>
              <p:cNvSpPr>
                <a:spLocks noChangeShapeType="1"/>
              </p:cNvSpPr>
              <p:nvPr/>
            </p:nvSpPr>
            <p:spPr bwMode="auto">
              <a:xfrm>
                <a:off x="1670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148"/>
              <p:cNvSpPr>
                <a:spLocks noChangeArrowheads="1"/>
              </p:cNvSpPr>
              <p:nvPr/>
            </p:nvSpPr>
            <p:spPr bwMode="auto">
              <a:xfrm>
                <a:off x="1670" y="2576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5 h 53"/>
                  <a:gd name="T4" fmla="*/ 14 w 31"/>
                  <a:gd name="T5" fmla="*/ 0 h 53"/>
                  <a:gd name="T6" fmla="*/ 19 w 31"/>
                  <a:gd name="T7" fmla="*/ 0 h 53"/>
                  <a:gd name="T8" fmla="*/ 27 w 31"/>
                  <a:gd name="T9" fmla="*/ 5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Freeform 1149"/>
              <p:cNvSpPr>
                <a:spLocks noChangeArrowheads="1"/>
              </p:cNvSpPr>
              <p:nvPr/>
            </p:nvSpPr>
            <p:spPr bwMode="auto">
              <a:xfrm>
                <a:off x="1691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7 w 8"/>
                  <a:gd name="T3" fmla="*/ 5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7" y="5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Line 1150"/>
              <p:cNvSpPr>
                <a:spLocks noChangeShapeType="1"/>
              </p:cNvSpPr>
              <p:nvPr/>
            </p:nvSpPr>
            <p:spPr bwMode="auto">
              <a:xfrm>
                <a:off x="1657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1151"/>
              <p:cNvSpPr>
                <a:spLocks noChangeShapeType="1"/>
              </p:cNvSpPr>
              <p:nvPr/>
            </p:nvSpPr>
            <p:spPr bwMode="auto">
              <a:xfrm>
                <a:off x="1657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Line 1152"/>
              <p:cNvSpPr>
                <a:spLocks noChangeShapeType="1"/>
              </p:cNvSpPr>
              <p:nvPr/>
            </p:nvSpPr>
            <p:spPr bwMode="auto">
              <a:xfrm>
                <a:off x="169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153"/>
              <p:cNvSpPr>
                <a:spLocks noChangeArrowheads="1"/>
              </p:cNvSpPr>
              <p:nvPr/>
            </p:nvSpPr>
            <p:spPr bwMode="auto">
              <a:xfrm>
                <a:off x="1728" y="2576"/>
                <a:ext cx="39" cy="52"/>
              </a:xfrm>
              <a:custGeom>
                <a:avLst/>
                <a:gdLst>
                  <a:gd name="T0" fmla="*/ 4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3 w 36"/>
                  <a:gd name="T7" fmla="*/ 9 h 53"/>
                  <a:gd name="T8" fmla="*/ 31 w 36"/>
                  <a:gd name="T9" fmla="*/ 5 h 53"/>
                  <a:gd name="T10" fmla="*/ 25 w 36"/>
                  <a:gd name="T11" fmla="*/ 0 h 53"/>
                  <a:gd name="T12" fmla="*/ 17 w 36"/>
                  <a:gd name="T13" fmla="*/ 0 h 53"/>
                  <a:gd name="T14" fmla="*/ 8 w 36"/>
                  <a:gd name="T15" fmla="*/ 5 h 53"/>
                  <a:gd name="T16" fmla="*/ 4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4 w 36"/>
                  <a:gd name="T23" fmla="*/ 42 h 53"/>
                  <a:gd name="T24" fmla="*/ 8 w 36"/>
                  <a:gd name="T25" fmla="*/ 51 h 53"/>
                  <a:gd name="T26" fmla="*/ 17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4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1" y="5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Freeform 1154"/>
              <p:cNvSpPr>
                <a:spLocks noChangeArrowheads="1"/>
              </p:cNvSpPr>
              <p:nvPr/>
            </p:nvSpPr>
            <p:spPr bwMode="auto">
              <a:xfrm>
                <a:off x="1762" y="25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6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Freeform 1155"/>
              <p:cNvSpPr>
                <a:spLocks noChangeArrowheads="1"/>
              </p:cNvSpPr>
              <p:nvPr/>
            </p:nvSpPr>
            <p:spPr bwMode="auto">
              <a:xfrm>
                <a:off x="1733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1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1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1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Freeform 1156"/>
              <p:cNvSpPr>
                <a:spLocks noChangeArrowheads="1"/>
              </p:cNvSpPr>
              <p:nvPr/>
            </p:nvSpPr>
            <p:spPr bwMode="auto">
              <a:xfrm>
                <a:off x="1793" y="2550"/>
                <a:ext cx="23" cy="78"/>
              </a:xfrm>
              <a:custGeom>
                <a:avLst/>
                <a:gdLst>
                  <a:gd name="T0" fmla="*/ 0 w 22"/>
                  <a:gd name="T1" fmla="*/ 0 h 79"/>
                  <a:gd name="T2" fmla="*/ 0 w 22"/>
                  <a:gd name="T3" fmla="*/ 64 h 79"/>
                  <a:gd name="T4" fmla="*/ 3 w 22"/>
                  <a:gd name="T5" fmla="*/ 77 h 79"/>
                  <a:gd name="T6" fmla="*/ 8 w 22"/>
                  <a:gd name="T7" fmla="*/ 79 h 79"/>
                  <a:gd name="T8" fmla="*/ 14 w 22"/>
                  <a:gd name="T9" fmla="*/ 79 h 79"/>
                  <a:gd name="T10" fmla="*/ 19 w 22"/>
                  <a:gd name="T11" fmla="*/ 77 h 79"/>
                  <a:gd name="T12" fmla="*/ 22 w 22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8" y="79"/>
                    </a:lnTo>
                    <a:lnTo>
                      <a:pt x="14" y="79"/>
                    </a:lnTo>
                    <a:lnTo>
                      <a:pt x="19" y="77"/>
                    </a:lnTo>
                    <a:lnTo>
                      <a:pt x="22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Freeform 1157"/>
              <p:cNvSpPr>
                <a:spLocks noChangeArrowheads="1"/>
              </p:cNvSpPr>
              <p:nvPr/>
            </p:nvSpPr>
            <p:spPr bwMode="auto">
              <a:xfrm>
                <a:off x="1796" y="2550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7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Line 1158"/>
              <p:cNvSpPr>
                <a:spLocks noChangeShapeType="1"/>
              </p:cNvSpPr>
              <p:nvPr/>
            </p:nvSpPr>
            <p:spPr bwMode="auto">
              <a:xfrm>
                <a:off x="1784" y="2576"/>
                <a:ext cx="23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159"/>
              <p:cNvSpPr>
                <a:spLocks noChangeArrowheads="1"/>
              </p:cNvSpPr>
              <p:nvPr/>
            </p:nvSpPr>
            <p:spPr bwMode="auto">
              <a:xfrm>
                <a:off x="1836" y="2550"/>
                <a:ext cx="6" cy="8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4 h 9"/>
                  <a:gd name="T4" fmla="*/ 3 w 6"/>
                  <a:gd name="T5" fmla="*/ 9 h 9"/>
                  <a:gd name="T6" fmla="*/ 6 w 6"/>
                  <a:gd name="T7" fmla="*/ 4 h 9"/>
                  <a:gd name="T8" fmla="*/ 3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6" name="Line 1160"/>
              <p:cNvSpPr>
                <a:spLocks noChangeShapeType="1"/>
              </p:cNvSpPr>
              <p:nvPr/>
            </p:nvSpPr>
            <p:spPr bwMode="auto">
              <a:xfrm>
                <a:off x="1839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161"/>
              <p:cNvSpPr>
                <a:spLocks noChangeShapeType="1"/>
              </p:cNvSpPr>
              <p:nvPr/>
            </p:nvSpPr>
            <p:spPr bwMode="auto">
              <a:xfrm>
                <a:off x="184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Line 1162"/>
              <p:cNvSpPr>
                <a:spLocks noChangeShapeType="1"/>
              </p:cNvSpPr>
              <p:nvPr/>
            </p:nvSpPr>
            <p:spPr bwMode="auto">
              <a:xfrm>
                <a:off x="1830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163"/>
              <p:cNvSpPr>
                <a:spLocks noChangeShapeType="1"/>
              </p:cNvSpPr>
              <p:nvPr/>
            </p:nvSpPr>
            <p:spPr bwMode="auto">
              <a:xfrm>
                <a:off x="1830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1164"/>
              <p:cNvSpPr>
                <a:spLocks noChangeArrowheads="1"/>
              </p:cNvSpPr>
              <p:nvPr/>
            </p:nvSpPr>
            <p:spPr bwMode="auto">
              <a:xfrm>
                <a:off x="1865" y="2576"/>
                <a:ext cx="41" cy="52"/>
              </a:xfrm>
              <a:custGeom>
                <a:avLst/>
                <a:gdLst>
                  <a:gd name="T0" fmla="*/ 34 w 38"/>
                  <a:gd name="T1" fmla="*/ 11 h 53"/>
                  <a:gd name="T2" fmla="*/ 31 w 38"/>
                  <a:gd name="T3" fmla="*/ 16 h 53"/>
                  <a:gd name="T4" fmla="*/ 34 w 38"/>
                  <a:gd name="T5" fmla="*/ 20 h 53"/>
                  <a:gd name="T6" fmla="*/ 38 w 38"/>
                  <a:gd name="T7" fmla="*/ 16 h 53"/>
                  <a:gd name="T8" fmla="*/ 38 w 38"/>
                  <a:gd name="T9" fmla="*/ 11 h 53"/>
                  <a:gd name="T10" fmla="*/ 31 w 38"/>
                  <a:gd name="T11" fmla="*/ 5 h 53"/>
                  <a:gd name="T12" fmla="*/ 26 w 38"/>
                  <a:gd name="T13" fmla="*/ 0 h 53"/>
                  <a:gd name="T14" fmla="*/ 18 w 38"/>
                  <a:gd name="T15" fmla="*/ 0 h 53"/>
                  <a:gd name="T16" fmla="*/ 8 w 38"/>
                  <a:gd name="T17" fmla="*/ 5 h 53"/>
                  <a:gd name="T18" fmla="*/ 4 w 38"/>
                  <a:gd name="T19" fmla="*/ 11 h 53"/>
                  <a:gd name="T20" fmla="*/ 0 w 38"/>
                  <a:gd name="T21" fmla="*/ 25 h 53"/>
                  <a:gd name="T22" fmla="*/ 0 w 38"/>
                  <a:gd name="T23" fmla="*/ 31 h 53"/>
                  <a:gd name="T24" fmla="*/ 4 w 38"/>
                  <a:gd name="T25" fmla="*/ 42 h 53"/>
                  <a:gd name="T26" fmla="*/ 8 w 38"/>
                  <a:gd name="T27" fmla="*/ 51 h 53"/>
                  <a:gd name="T28" fmla="*/ 18 w 38"/>
                  <a:gd name="T29" fmla="*/ 53 h 53"/>
                  <a:gd name="T30" fmla="*/ 23 w 38"/>
                  <a:gd name="T31" fmla="*/ 53 h 53"/>
                  <a:gd name="T32" fmla="*/ 31 w 38"/>
                  <a:gd name="T33" fmla="*/ 51 h 53"/>
                  <a:gd name="T34" fmla="*/ 38 w 38"/>
                  <a:gd name="T35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53">
                    <a:moveTo>
                      <a:pt x="34" y="11"/>
                    </a:moveTo>
                    <a:lnTo>
                      <a:pt x="31" y="16"/>
                    </a:lnTo>
                    <a:lnTo>
                      <a:pt x="34" y="20"/>
                    </a:lnTo>
                    <a:lnTo>
                      <a:pt x="38" y="16"/>
                    </a:lnTo>
                    <a:lnTo>
                      <a:pt x="38" y="11"/>
                    </a:lnTo>
                    <a:lnTo>
                      <a:pt x="31" y="5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8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Freeform 1165"/>
              <p:cNvSpPr>
                <a:spLocks noChangeArrowheads="1"/>
              </p:cNvSpPr>
              <p:nvPr/>
            </p:nvSpPr>
            <p:spPr bwMode="auto">
              <a:xfrm>
                <a:off x="1870" y="2576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5 h 53"/>
                  <a:gd name="T4" fmla="*/ 3 w 14"/>
                  <a:gd name="T5" fmla="*/ 11 h 53"/>
                  <a:gd name="T6" fmla="*/ 0 w 14"/>
                  <a:gd name="T7" fmla="*/ 25 h 53"/>
                  <a:gd name="T8" fmla="*/ 0 w 14"/>
                  <a:gd name="T9" fmla="*/ 31 h 53"/>
                  <a:gd name="T10" fmla="*/ 3 w 14"/>
                  <a:gd name="T11" fmla="*/ 42 h 53"/>
                  <a:gd name="T12" fmla="*/ 8 w 14"/>
                  <a:gd name="T13" fmla="*/ 51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Freeform 1166"/>
              <p:cNvSpPr>
                <a:spLocks noChangeArrowheads="1"/>
              </p:cNvSpPr>
              <p:nvPr/>
            </p:nvSpPr>
            <p:spPr bwMode="auto">
              <a:xfrm>
                <a:off x="1979" y="2550"/>
                <a:ext cx="17" cy="78"/>
              </a:xfrm>
              <a:custGeom>
                <a:avLst/>
                <a:gdLst>
                  <a:gd name="T0" fmla="*/ 15 w 16"/>
                  <a:gd name="T1" fmla="*/ 4 h 79"/>
                  <a:gd name="T2" fmla="*/ 12 w 16"/>
                  <a:gd name="T3" fmla="*/ 9 h 79"/>
                  <a:gd name="T4" fmla="*/ 15 w 16"/>
                  <a:gd name="T5" fmla="*/ 11 h 79"/>
                  <a:gd name="T6" fmla="*/ 16 w 16"/>
                  <a:gd name="T7" fmla="*/ 9 h 79"/>
                  <a:gd name="T8" fmla="*/ 16 w 16"/>
                  <a:gd name="T9" fmla="*/ 4 h 79"/>
                  <a:gd name="T10" fmla="*/ 15 w 16"/>
                  <a:gd name="T11" fmla="*/ 0 h 79"/>
                  <a:gd name="T12" fmla="*/ 8 w 16"/>
                  <a:gd name="T13" fmla="*/ 0 h 79"/>
                  <a:gd name="T14" fmla="*/ 3 w 16"/>
                  <a:gd name="T15" fmla="*/ 4 h 79"/>
                  <a:gd name="T16" fmla="*/ 0 w 16"/>
                  <a:gd name="T17" fmla="*/ 11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15" y="4"/>
                    </a:moveTo>
                    <a:lnTo>
                      <a:pt x="12" y="9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Freeform 1167"/>
              <p:cNvSpPr>
                <a:spLocks noChangeArrowheads="1"/>
              </p:cNvSpPr>
              <p:nvPr/>
            </p:nvSpPr>
            <p:spPr bwMode="auto">
              <a:xfrm>
                <a:off x="1983" y="2550"/>
                <a:ext cx="4" cy="78"/>
              </a:xfrm>
              <a:custGeom>
                <a:avLst/>
                <a:gdLst>
                  <a:gd name="T0" fmla="*/ 5 w 5"/>
                  <a:gd name="T1" fmla="*/ 0 h 79"/>
                  <a:gd name="T2" fmla="*/ 2 w 5"/>
                  <a:gd name="T3" fmla="*/ 4 h 79"/>
                  <a:gd name="T4" fmla="*/ 0 w 5"/>
                  <a:gd name="T5" fmla="*/ 11 h 79"/>
                  <a:gd name="T6" fmla="*/ 0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5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Line 1168"/>
              <p:cNvSpPr>
                <a:spLocks noChangeShapeType="1"/>
              </p:cNvSpPr>
              <p:nvPr/>
            </p:nvSpPr>
            <p:spPr bwMode="auto">
              <a:xfrm>
                <a:off x="1971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Line 1169"/>
              <p:cNvSpPr>
                <a:spLocks noChangeShapeType="1"/>
              </p:cNvSpPr>
              <p:nvPr/>
            </p:nvSpPr>
            <p:spPr bwMode="auto">
              <a:xfrm>
                <a:off x="197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170"/>
              <p:cNvSpPr>
                <a:spLocks noChangeArrowheads="1"/>
              </p:cNvSpPr>
              <p:nvPr/>
            </p:nvSpPr>
            <p:spPr bwMode="auto">
              <a:xfrm>
                <a:off x="2014" y="2576"/>
                <a:ext cx="38" cy="52"/>
              </a:xfrm>
              <a:custGeom>
                <a:avLst/>
                <a:gdLst>
                  <a:gd name="T0" fmla="*/ 3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4 w 36"/>
                  <a:gd name="T7" fmla="*/ 9 h 53"/>
                  <a:gd name="T8" fmla="*/ 31 w 36"/>
                  <a:gd name="T9" fmla="*/ 5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5 h 53"/>
                  <a:gd name="T16" fmla="*/ 3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3 w 36"/>
                  <a:gd name="T23" fmla="*/ 42 h 53"/>
                  <a:gd name="T24" fmla="*/ 8 w 36"/>
                  <a:gd name="T25" fmla="*/ 51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7" name="Freeform 1171"/>
              <p:cNvSpPr>
                <a:spLocks noChangeArrowheads="1"/>
              </p:cNvSpPr>
              <p:nvPr/>
            </p:nvSpPr>
            <p:spPr bwMode="auto">
              <a:xfrm>
                <a:off x="2047" y="25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6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Freeform 1172"/>
              <p:cNvSpPr>
                <a:spLocks noChangeArrowheads="1"/>
              </p:cNvSpPr>
              <p:nvPr/>
            </p:nvSpPr>
            <p:spPr bwMode="auto">
              <a:xfrm>
                <a:off x="2017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2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2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Freeform 1173"/>
              <p:cNvSpPr>
                <a:spLocks noChangeArrowheads="1"/>
              </p:cNvSpPr>
              <p:nvPr/>
            </p:nvSpPr>
            <p:spPr bwMode="auto">
              <a:xfrm>
                <a:off x="207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10 w 37"/>
                  <a:gd name="T11" fmla="*/ 0 h 53"/>
                  <a:gd name="T12" fmla="*/ 20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1 w 37"/>
                  <a:gd name="T19" fmla="*/ 16 h 53"/>
                  <a:gd name="T20" fmla="*/ 31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1" y="16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Freeform 1174"/>
              <p:cNvSpPr>
                <a:spLocks noChangeArrowheads="1"/>
              </p:cNvSpPr>
              <p:nvPr/>
            </p:nvSpPr>
            <p:spPr bwMode="auto">
              <a:xfrm>
                <a:off x="2105" y="2585"/>
                <a:ext cx="12" cy="43"/>
              </a:xfrm>
              <a:custGeom>
                <a:avLst/>
                <a:gdLst>
                  <a:gd name="T0" fmla="*/ 0 w 12"/>
                  <a:gd name="T1" fmla="*/ 0 h 44"/>
                  <a:gd name="T2" fmla="*/ 0 w 12"/>
                  <a:gd name="T3" fmla="*/ 33 h 44"/>
                  <a:gd name="T4" fmla="*/ 2 w 12"/>
                  <a:gd name="T5" fmla="*/ 42 h 44"/>
                  <a:gd name="T6" fmla="*/ 8 w 12"/>
                  <a:gd name="T7" fmla="*/ 44 h 44"/>
                  <a:gd name="T8" fmla="*/ 12 w 1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4">
                    <a:moveTo>
                      <a:pt x="0" y="0"/>
                    </a:moveTo>
                    <a:lnTo>
                      <a:pt x="0" y="33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1" name="Freeform 1175"/>
              <p:cNvSpPr>
                <a:spLocks noChangeArrowheads="1"/>
              </p:cNvSpPr>
              <p:nvPr/>
            </p:nvSpPr>
            <p:spPr bwMode="auto">
              <a:xfrm>
                <a:off x="2072" y="2592"/>
                <a:ext cx="32" cy="36"/>
              </a:xfrm>
              <a:custGeom>
                <a:avLst/>
                <a:gdLst>
                  <a:gd name="T0" fmla="*/ 30 w 30"/>
                  <a:gd name="T1" fmla="*/ 0 h 37"/>
                  <a:gd name="T2" fmla="*/ 27 w 30"/>
                  <a:gd name="T3" fmla="*/ 4 h 37"/>
                  <a:gd name="T4" fmla="*/ 11 w 30"/>
                  <a:gd name="T5" fmla="*/ 9 h 37"/>
                  <a:gd name="T6" fmla="*/ 1 w 30"/>
                  <a:gd name="T7" fmla="*/ 11 h 37"/>
                  <a:gd name="T8" fmla="*/ 0 w 30"/>
                  <a:gd name="T9" fmla="*/ 20 h 37"/>
                  <a:gd name="T10" fmla="*/ 0 w 30"/>
                  <a:gd name="T11" fmla="*/ 26 h 37"/>
                  <a:gd name="T12" fmla="*/ 1 w 30"/>
                  <a:gd name="T13" fmla="*/ 35 h 37"/>
                  <a:gd name="T14" fmla="*/ 11 w 30"/>
                  <a:gd name="T15" fmla="*/ 37 h 37"/>
                  <a:gd name="T16" fmla="*/ 19 w 30"/>
                  <a:gd name="T17" fmla="*/ 37 h 37"/>
                  <a:gd name="T18" fmla="*/ 24 w 30"/>
                  <a:gd name="T19" fmla="*/ 35 h 37"/>
                  <a:gd name="T20" fmla="*/ 30 w 30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7" y="4"/>
                    </a:lnTo>
                    <a:lnTo>
                      <a:pt x="11" y="9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0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2" name="Freeform 1176"/>
              <p:cNvSpPr>
                <a:spLocks noChangeArrowheads="1"/>
              </p:cNvSpPr>
              <p:nvPr/>
            </p:nvSpPr>
            <p:spPr bwMode="auto">
              <a:xfrm>
                <a:off x="2074" y="2601"/>
                <a:ext cx="10" cy="27"/>
              </a:xfrm>
              <a:custGeom>
                <a:avLst/>
                <a:gdLst>
                  <a:gd name="T0" fmla="*/ 10 w 10"/>
                  <a:gd name="T1" fmla="*/ 0 h 28"/>
                  <a:gd name="T2" fmla="*/ 3 w 10"/>
                  <a:gd name="T3" fmla="*/ 2 h 28"/>
                  <a:gd name="T4" fmla="*/ 0 w 10"/>
                  <a:gd name="T5" fmla="*/ 11 h 28"/>
                  <a:gd name="T6" fmla="*/ 0 w 10"/>
                  <a:gd name="T7" fmla="*/ 17 h 28"/>
                  <a:gd name="T8" fmla="*/ 3 w 10"/>
                  <a:gd name="T9" fmla="*/ 26 h 28"/>
                  <a:gd name="T10" fmla="*/ 10 w 1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10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Freeform 1177"/>
              <p:cNvSpPr>
                <a:spLocks noChangeArrowheads="1"/>
              </p:cNvSpPr>
              <p:nvPr/>
            </p:nvSpPr>
            <p:spPr bwMode="auto">
              <a:xfrm>
                <a:off x="2139" y="2550"/>
                <a:ext cx="22" cy="78"/>
              </a:xfrm>
              <a:custGeom>
                <a:avLst/>
                <a:gdLst>
                  <a:gd name="T0" fmla="*/ 0 w 21"/>
                  <a:gd name="T1" fmla="*/ 0 h 79"/>
                  <a:gd name="T2" fmla="*/ 0 w 21"/>
                  <a:gd name="T3" fmla="*/ 64 h 79"/>
                  <a:gd name="T4" fmla="*/ 2 w 21"/>
                  <a:gd name="T5" fmla="*/ 77 h 79"/>
                  <a:gd name="T6" fmla="*/ 8 w 21"/>
                  <a:gd name="T7" fmla="*/ 79 h 79"/>
                  <a:gd name="T8" fmla="*/ 13 w 21"/>
                  <a:gd name="T9" fmla="*/ 79 h 79"/>
                  <a:gd name="T10" fmla="*/ 20 w 21"/>
                  <a:gd name="T11" fmla="*/ 77 h 79"/>
                  <a:gd name="T12" fmla="*/ 21 w 21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8" y="79"/>
                    </a:lnTo>
                    <a:lnTo>
                      <a:pt x="13" y="79"/>
                    </a:lnTo>
                    <a:lnTo>
                      <a:pt x="20" y="77"/>
                    </a:lnTo>
                    <a:lnTo>
                      <a:pt x="21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4" name="Freeform 1178"/>
              <p:cNvSpPr>
                <a:spLocks noChangeArrowheads="1"/>
              </p:cNvSpPr>
              <p:nvPr/>
            </p:nvSpPr>
            <p:spPr bwMode="auto">
              <a:xfrm>
                <a:off x="2142" y="2550"/>
                <a:ext cx="6" cy="78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64 h 79"/>
                  <a:gd name="T4" fmla="*/ 3 w 6"/>
                  <a:gd name="T5" fmla="*/ 77 h 79"/>
                  <a:gd name="T6" fmla="*/ 6 w 6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Line 1179"/>
              <p:cNvSpPr>
                <a:spLocks noChangeShapeType="1"/>
              </p:cNvSpPr>
              <p:nvPr/>
            </p:nvSpPr>
            <p:spPr bwMode="auto">
              <a:xfrm>
                <a:off x="2128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1180"/>
              <p:cNvSpPr>
                <a:spLocks noChangeArrowheads="1"/>
              </p:cNvSpPr>
              <p:nvPr/>
            </p:nvSpPr>
            <p:spPr bwMode="auto">
              <a:xfrm>
                <a:off x="2184" y="2576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51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51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51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Freeform 1181"/>
              <p:cNvSpPr>
                <a:spLocks noChangeArrowheads="1"/>
              </p:cNvSpPr>
              <p:nvPr/>
            </p:nvSpPr>
            <p:spPr bwMode="auto">
              <a:xfrm>
                <a:off x="2188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5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Line 1182"/>
              <p:cNvSpPr>
                <a:spLocks noChangeShapeType="1"/>
              </p:cNvSpPr>
              <p:nvPr/>
            </p:nvSpPr>
            <p:spPr bwMode="auto">
              <a:xfrm>
                <a:off x="2218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Line 1183"/>
              <p:cNvSpPr>
                <a:spLocks noChangeShapeType="1"/>
              </p:cNvSpPr>
              <p:nvPr/>
            </p:nvSpPr>
            <p:spPr bwMode="auto">
              <a:xfrm>
                <a:off x="222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Line 1184"/>
              <p:cNvSpPr>
                <a:spLocks noChangeShapeType="1"/>
              </p:cNvSpPr>
              <p:nvPr/>
            </p:nvSpPr>
            <p:spPr bwMode="auto">
              <a:xfrm>
                <a:off x="2175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Line 1185"/>
              <p:cNvSpPr>
                <a:spLocks noChangeShapeType="1"/>
              </p:cNvSpPr>
              <p:nvPr/>
            </p:nvSpPr>
            <p:spPr bwMode="auto">
              <a:xfrm>
                <a:off x="2209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Line 1186"/>
              <p:cNvSpPr>
                <a:spLocks noChangeShapeType="1"/>
              </p:cNvSpPr>
              <p:nvPr/>
            </p:nvSpPr>
            <p:spPr bwMode="auto">
              <a:xfrm>
                <a:off x="2218" y="262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Line 1187"/>
              <p:cNvSpPr>
                <a:spLocks noChangeShapeType="1"/>
              </p:cNvSpPr>
              <p:nvPr/>
            </p:nvSpPr>
            <p:spPr bwMode="auto">
              <a:xfrm>
                <a:off x="2251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Line 1188"/>
              <p:cNvSpPr>
                <a:spLocks noChangeShapeType="1"/>
              </p:cNvSpPr>
              <p:nvPr/>
            </p:nvSpPr>
            <p:spPr bwMode="auto">
              <a:xfrm>
                <a:off x="2255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89"/>
              <p:cNvSpPr>
                <a:spLocks noChangeArrowheads="1"/>
              </p:cNvSpPr>
              <p:nvPr/>
            </p:nvSpPr>
            <p:spPr bwMode="auto">
              <a:xfrm>
                <a:off x="2255" y="2576"/>
                <a:ext cx="28" cy="24"/>
              </a:xfrm>
              <a:custGeom>
                <a:avLst/>
                <a:gdLst>
                  <a:gd name="T0" fmla="*/ 0 w 26"/>
                  <a:gd name="T1" fmla="*/ 25 h 25"/>
                  <a:gd name="T2" fmla="*/ 3 w 26"/>
                  <a:gd name="T3" fmla="*/ 11 h 25"/>
                  <a:gd name="T4" fmla="*/ 8 w 26"/>
                  <a:gd name="T5" fmla="*/ 5 h 25"/>
                  <a:gd name="T6" fmla="*/ 14 w 26"/>
                  <a:gd name="T7" fmla="*/ 0 h 25"/>
                  <a:gd name="T8" fmla="*/ 22 w 26"/>
                  <a:gd name="T9" fmla="*/ 0 h 25"/>
                  <a:gd name="T10" fmla="*/ 26 w 26"/>
                  <a:gd name="T11" fmla="*/ 5 h 25"/>
                  <a:gd name="T12" fmla="*/ 26 w 26"/>
                  <a:gd name="T13" fmla="*/ 9 h 25"/>
                  <a:gd name="T14" fmla="*/ 22 w 26"/>
                  <a:gd name="T15" fmla="*/ 11 h 25"/>
                  <a:gd name="T16" fmla="*/ 19 w 26"/>
                  <a:gd name="T17" fmla="*/ 9 h 25"/>
                  <a:gd name="T18" fmla="*/ 22 w 26"/>
                  <a:gd name="T1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3" y="11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5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9" y="9"/>
                    </a:lnTo>
                    <a:lnTo>
                      <a:pt x="22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190"/>
              <p:cNvSpPr>
                <a:spLocks noChangeShapeType="1"/>
              </p:cNvSpPr>
              <p:nvPr/>
            </p:nvSpPr>
            <p:spPr bwMode="auto">
              <a:xfrm>
                <a:off x="2242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191"/>
              <p:cNvSpPr>
                <a:spLocks noChangeShapeType="1"/>
              </p:cNvSpPr>
              <p:nvPr/>
            </p:nvSpPr>
            <p:spPr bwMode="auto">
              <a:xfrm>
                <a:off x="2242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192"/>
              <p:cNvSpPr>
                <a:spLocks noChangeArrowheads="1"/>
              </p:cNvSpPr>
              <p:nvPr/>
            </p:nvSpPr>
            <p:spPr bwMode="auto">
              <a:xfrm>
                <a:off x="2298" y="2576"/>
                <a:ext cx="38" cy="52"/>
              </a:xfrm>
              <a:custGeom>
                <a:avLst/>
                <a:gdLst>
                  <a:gd name="T0" fmla="*/ 3 w 35"/>
                  <a:gd name="T1" fmla="*/ 25 h 53"/>
                  <a:gd name="T2" fmla="*/ 35 w 35"/>
                  <a:gd name="T3" fmla="*/ 25 h 53"/>
                  <a:gd name="T4" fmla="*/ 35 w 35"/>
                  <a:gd name="T5" fmla="*/ 16 h 53"/>
                  <a:gd name="T6" fmla="*/ 34 w 35"/>
                  <a:gd name="T7" fmla="*/ 9 h 53"/>
                  <a:gd name="T8" fmla="*/ 30 w 35"/>
                  <a:gd name="T9" fmla="*/ 5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5 h 53"/>
                  <a:gd name="T16" fmla="*/ 3 w 35"/>
                  <a:gd name="T17" fmla="*/ 11 h 53"/>
                  <a:gd name="T18" fmla="*/ 0 w 35"/>
                  <a:gd name="T19" fmla="*/ 25 h 53"/>
                  <a:gd name="T20" fmla="*/ 0 w 35"/>
                  <a:gd name="T21" fmla="*/ 31 h 53"/>
                  <a:gd name="T22" fmla="*/ 3 w 35"/>
                  <a:gd name="T23" fmla="*/ 42 h 53"/>
                  <a:gd name="T24" fmla="*/ 8 w 35"/>
                  <a:gd name="T25" fmla="*/ 51 h 53"/>
                  <a:gd name="T26" fmla="*/ 16 w 35"/>
                  <a:gd name="T27" fmla="*/ 53 h 53"/>
                  <a:gd name="T28" fmla="*/ 22 w 35"/>
                  <a:gd name="T29" fmla="*/ 53 h 53"/>
                  <a:gd name="T30" fmla="*/ 30 w 35"/>
                  <a:gd name="T31" fmla="*/ 51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5"/>
                    </a:moveTo>
                    <a:lnTo>
                      <a:pt x="35" y="25"/>
                    </a:lnTo>
                    <a:lnTo>
                      <a:pt x="35" y="16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0" y="51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Freeform 1193"/>
              <p:cNvSpPr>
                <a:spLocks noChangeArrowheads="1"/>
              </p:cNvSpPr>
              <p:nvPr/>
            </p:nvSpPr>
            <p:spPr bwMode="auto">
              <a:xfrm>
                <a:off x="2331" y="2581"/>
                <a:ext cx="3" cy="19"/>
              </a:xfrm>
              <a:custGeom>
                <a:avLst/>
                <a:gdLst>
                  <a:gd name="T0" fmla="*/ 4 w 4"/>
                  <a:gd name="T1" fmla="*/ 20 h 20"/>
                  <a:gd name="T2" fmla="*/ 4 w 4"/>
                  <a:gd name="T3" fmla="*/ 6 h 20"/>
                  <a:gd name="T4" fmla="*/ 0 w 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Freeform 1194"/>
              <p:cNvSpPr>
                <a:spLocks noChangeArrowheads="1"/>
              </p:cNvSpPr>
              <p:nvPr/>
            </p:nvSpPr>
            <p:spPr bwMode="auto">
              <a:xfrm>
                <a:off x="2302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3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3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Freeform 1195"/>
              <p:cNvSpPr>
                <a:spLocks noChangeArrowheads="1"/>
              </p:cNvSpPr>
              <p:nvPr/>
            </p:nvSpPr>
            <p:spPr bwMode="auto">
              <a:xfrm>
                <a:off x="2356" y="2576"/>
                <a:ext cx="33" cy="37"/>
              </a:xfrm>
              <a:custGeom>
                <a:avLst/>
                <a:gdLst>
                  <a:gd name="T0" fmla="*/ 28 w 31"/>
                  <a:gd name="T1" fmla="*/ 9 h 38"/>
                  <a:gd name="T2" fmla="*/ 31 w 31"/>
                  <a:gd name="T3" fmla="*/ 0 h 38"/>
                  <a:gd name="T4" fmla="*/ 31 w 31"/>
                  <a:gd name="T5" fmla="*/ 16 h 38"/>
                  <a:gd name="T6" fmla="*/ 28 w 31"/>
                  <a:gd name="T7" fmla="*/ 9 h 38"/>
                  <a:gd name="T8" fmla="*/ 24 w 31"/>
                  <a:gd name="T9" fmla="*/ 5 h 38"/>
                  <a:gd name="T10" fmla="*/ 20 w 31"/>
                  <a:gd name="T11" fmla="*/ 0 h 38"/>
                  <a:gd name="T12" fmla="*/ 8 w 31"/>
                  <a:gd name="T13" fmla="*/ 0 h 38"/>
                  <a:gd name="T14" fmla="*/ 3 w 31"/>
                  <a:gd name="T15" fmla="*/ 5 h 38"/>
                  <a:gd name="T16" fmla="*/ 0 w 31"/>
                  <a:gd name="T17" fmla="*/ 9 h 38"/>
                  <a:gd name="T18" fmla="*/ 0 w 31"/>
                  <a:gd name="T19" fmla="*/ 16 h 38"/>
                  <a:gd name="T20" fmla="*/ 3 w 31"/>
                  <a:gd name="T21" fmla="*/ 20 h 38"/>
                  <a:gd name="T22" fmla="*/ 8 w 31"/>
                  <a:gd name="T23" fmla="*/ 25 h 38"/>
                  <a:gd name="T24" fmla="*/ 23 w 31"/>
                  <a:gd name="T25" fmla="*/ 31 h 38"/>
                  <a:gd name="T26" fmla="*/ 28 w 31"/>
                  <a:gd name="T27" fmla="*/ 36 h 38"/>
                  <a:gd name="T28" fmla="*/ 31 w 31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9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lnTo>
                      <a:pt x="23" y="31"/>
                    </a:lnTo>
                    <a:lnTo>
                      <a:pt x="28" y="36"/>
                    </a:lnTo>
                    <a:lnTo>
                      <a:pt x="31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Freeform 1196"/>
              <p:cNvSpPr>
                <a:spLocks noChangeArrowheads="1"/>
              </p:cNvSpPr>
              <p:nvPr/>
            </p:nvSpPr>
            <p:spPr bwMode="auto">
              <a:xfrm>
                <a:off x="2356" y="2587"/>
                <a:ext cx="33" cy="41"/>
              </a:xfrm>
              <a:custGeom>
                <a:avLst/>
                <a:gdLst>
                  <a:gd name="T0" fmla="*/ 0 w 31"/>
                  <a:gd name="T1" fmla="*/ 0 h 42"/>
                  <a:gd name="T2" fmla="*/ 3 w 31"/>
                  <a:gd name="T3" fmla="*/ 5 h 42"/>
                  <a:gd name="T4" fmla="*/ 8 w 31"/>
                  <a:gd name="T5" fmla="*/ 9 h 42"/>
                  <a:gd name="T6" fmla="*/ 23 w 31"/>
                  <a:gd name="T7" fmla="*/ 16 h 42"/>
                  <a:gd name="T8" fmla="*/ 28 w 31"/>
                  <a:gd name="T9" fmla="*/ 20 h 42"/>
                  <a:gd name="T10" fmla="*/ 31 w 31"/>
                  <a:gd name="T11" fmla="*/ 25 h 42"/>
                  <a:gd name="T12" fmla="*/ 31 w 31"/>
                  <a:gd name="T13" fmla="*/ 36 h 42"/>
                  <a:gd name="T14" fmla="*/ 28 w 31"/>
                  <a:gd name="T15" fmla="*/ 40 h 42"/>
                  <a:gd name="T16" fmla="*/ 23 w 31"/>
                  <a:gd name="T17" fmla="*/ 42 h 42"/>
                  <a:gd name="T18" fmla="*/ 11 w 31"/>
                  <a:gd name="T19" fmla="*/ 42 h 42"/>
                  <a:gd name="T20" fmla="*/ 5 w 31"/>
                  <a:gd name="T21" fmla="*/ 40 h 42"/>
                  <a:gd name="T22" fmla="*/ 3 w 31"/>
                  <a:gd name="T23" fmla="*/ 36 h 42"/>
                  <a:gd name="T24" fmla="*/ 0 w 31"/>
                  <a:gd name="T25" fmla="*/ 27 h 42"/>
                  <a:gd name="T26" fmla="*/ 0 w 31"/>
                  <a:gd name="T27" fmla="*/ 42 h 42"/>
                  <a:gd name="T28" fmla="*/ 3 w 31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0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23" y="16"/>
                    </a:lnTo>
                    <a:lnTo>
                      <a:pt x="28" y="20"/>
                    </a:lnTo>
                    <a:lnTo>
                      <a:pt x="31" y="25"/>
                    </a:lnTo>
                    <a:lnTo>
                      <a:pt x="31" y="36"/>
                    </a:lnTo>
                    <a:lnTo>
                      <a:pt x="28" y="40"/>
                    </a:lnTo>
                    <a:lnTo>
                      <a:pt x="23" y="42"/>
                    </a:lnTo>
                    <a:lnTo>
                      <a:pt x="11" y="42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3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197"/>
              <p:cNvSpPr>
                <a:spLocks noChangeShapeType="1"/>
              </p:cNvSpPr>
              <p:nvPr/>
            </p:nvSpPr>
            <p:spPr bwMode="auto">
              <a:xfrm>
                <a:off x="1111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Line 1198"/>
              <p:cNvSpPr>
                <a:spLocks noChangeShapeType="1"/>
              </p:cNvSpPr>
              <p:nvPr/>
            </p:nvSpPr>
            <p:spPr bwMode="auto">
              <a:xfrm>
                <a:off x="1113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199"/>
              <p:cNvSpPr>
                <a:spLocks noChangeArrowheads="1"/>
              </p:cNvSpPr>
              <p:nvPr/>
            </p:nvSpPr>
            <p:spPr bwMode="auto">
              <a:xfrm>
                <a:off x="1102" y="2107"/>
                <a:ext cx="51" cy="78"/>
              </a:xfrm>
              <a:custGeom>
                <a:avLst/>
                <a:gdLst>
                  <a:gd name="T0" fmla="*/ 0 w 47"/>
                  <a:gd name="T1" fmla="*/ 0 h 79"/>
                  <a:gd name="T2" fmla="*/ 28 w 47"/>
                  <a:gd name="T3" fmla="*/ 0 h 79"/>
                  <a:gd name="T4" fmla="*/ 36 w 47"/>
                  <a:gd name="T5" fmla="*/ 2 h 79"/>
                  <a:gd name="T6" fmla="*/ 42 w 47"/>
                  <a:gd name="T7" fmla="*/ 11 h 79"/>
                  <a:gd name="T8" fmla="*/ 44 w 47"/>
                  <a:gd name="T9" fmla="*/ 17 h 79"/>
                  <a:gd name="T10" fmla="*/ 47 w 47"/>
                  <a:gd name="T11" fmla="*/ 30 h 79"/>
                  <a:gd name="T12" fmla="*/ 47 w 47"/>
                  <a:gd name="T13" fmla="*/ 48 h 79"/>
                  <a:gd name="T14" fmla="*/ 44 w 47"/>
                  <a:gd name="T15" fmla="*/ 59 h 79"/>
                  <a:gd name="T16" fmla="*/ 42 w 47"/>
                  <a:gd name="T17" fmla="*/ 68 h 79"/>
                  <a:gd name="T18" fmla="*/ 36 w 47"/>
                  <a:gd name="T19" fmla="*/ 75 h 79"/>
                  <a:gd name="T20" fmla="*/ 28 w 47"/>
                  <a:gd name="T21" fmla="*/ 79 h 79"/>
                  <a:gd name="T22" fmla="*/ 0 w 47"/>
                  <a:gd name="T2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11"/>
                    </a:lnTo>
                    <a:lnTo>
                      <a:pt x="44" y="17"/>
                    </a:lnTo>
                    <a:lnTo>
                      <a:pt x="47" y="30"/>
                    </a:lnTo>
                    <a:lnTo>
                      <a:pt x="47" y="48"/>
                    </a:lnTo>
                    <a:lnTo>
                      <a:pt x="44" y="59"/>
                    </a:lnTo>
                    <a:lnTo>
                      <a:pt x="42" y="68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Freeform 1200"/>
              <p:cNvSpPr>
                <a:spLocks noChangeArrowheads="1"/>
              </p:cNvSpPr>
              <p:nvPr/>
            </p:nvSpPr>
            <p:spPr bwMode="auto">
              <a:xfrm>
                <a:off x="1133" y="2107"/>
                <a:ext cx="16" cy="78"/>
              </a:xfrm>
              <a:custGeom>
                <a:avLst/>
                <a:gdLst>
                  <a:gd name="T0" fmla="*/ 0 w 16"/>
                  <a:gd name="T1" fmla="*/ 0 h 79"/>
                  <a:gd name="T2" fmla="*/ 5 w 16"/>
                  <a:gd name="T3" fmla="*/ 2 h 79"/>
                  <a:gd name="T4" fmla="*/ 11 w 16"/>
                  <a:gd name="T5" fmla="*/ 11 h 79"/>
                  <a:gd name="T6" fmla="*/ 14 w 16"/>
                  <a:gd name="T7" fmla="*/ 17 h 79"/>
                  <a:gd name="T8" fmla="*/ 16 w 16"/>
                  <a:gd name="T9" fmla="*/ 30 h 79"/>
                  <a:gd name="T10" fmla="*/ 16 w 16"/>
                  <a:gd name="T11" fmla="*/ 48 h 79"/>
                  <a:gd name="T12" fmla="*/ 14 w 16"/>
                  <a:gd name="T13" fmla="*/ 59 h 79"/>
                  <a:gd name="T14" fmla="*/ 11 w 16"/>
                  <a:gd name="T15" fmla="*/ 68 h 79"/>
                  <a:gd name="T16" fmla="*/ 5 w 16"/>
                  <a:gd name="T17" fmla="*/ 75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0" y="0"/>
                    </a:moveTo>
                    <a:lnTo>
                      <a:pt x="5" y="2"/>
                    </a:lnTo>
                    <a:lnTo>
                      <a:pt x="11" y="11"/>
                    </a:lnTo>
                    <a:lnTo>
                      <a:pt x="14" y="17"/>
                    </a:lnTo>
                    <a:lnTo>
                      <a:pt x="16" y="30"/>
                    </a:lnTo>
                    <a:lnTo>
                      <a:pt x="16" y="48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Freeform 1201"/>
              <p:cNvSpPr>
                <a:spLocks noChangeArrowheads="1"/>
              </p:cNvSpPr>
              <p:nvPr/>
            </p:nvSpPr>
            <p:spPr bwMode="auto">
              <a:xfrm>
                <a:off x="1173" y="2133"/>
                <a:ext cx="40" cy="52"/>
              </a:xfrm>
              <a:custGeom>
                <a:avLst/>
                <a:gdLst>
                  <a:gd name="T0" fmla="*/ 17 w 38"/>
                  <a:gd name="T1" fmla="*/ 0 h 53"/>
                  <a:gd name="T2" fmla="*/ 8 w 38"/>
                  <a:gd name="T3" fmla="*/ 4 h 53"/>
                  <a:gd name="T4" fmla="*/ 3 w 38"/>
                  <a:gd name="T5" fmla="*/ 11 h 53"/>
                  <a:gd name="T6" fmla="*/ 0 w 38"/>
                  <a:gd name="T7" fmla="*/ 22 h 53"/>
                  <a:gd name="T8" fmla="*/ 0 w 38"/>
                  <a:gd name="T9" fmla="*/ 31 h 53"/>
                  <a:gd name="T10" fmla="*/ 3 w 38"/>
                  <a:gd name="T11" fmla="*/ 42 h 53"/>
                  <a:gd name="T12" fmla="*/ 8 w 38"/>
                  <a:gd name="T13" fmla="*/ 49 h 53"/>
                  <a:gd name="T14" fmla="*/ 17 w 38"/>
                  <a:gd name="T15" fmla="*/ 53 h 53"/>
                  <a:gd name="T16" fmla="*/ 22 w 38"/>
                  <a:gd name="T17" fmla="*/ 53 h 53"/>
                  <a:gd name="T18" fmla="*/ 30 w 38"/>
                  <a:gd name="T19" fmla="*/ 49 h 53"/>
                  <a:gd name="T20" fmla="*/ 37 w 38"/>
                  <a:gd name="T21" fmla="*/ 42 h 53"/>
                  <a:gd name="T22" fmla="*/ 38 w 38"/>
                  <a:gd name="T23" fmla="*/ 31 h 53"/>
                  <a:gd name="T24" fmla="*/ 38 w 38"/>
                  <a:gd name="T25" fmla="*/ 22 h 53"/>
                  <a:gd name="T26" fmla="*/ 37 w 38"/>
                  <a:gd name="T27" fmla="*/ 11 h 53"/>
                  <a:gd name="T28" fmla="*/ 30 w 38"/>
                  <a:gd name="T29" fmla="*/ 4 h 53"/>
                  <a:gd name="T30" fmla="*/ 22 w 38"/>
                  <a:gd name="T31" fmla="*/ 0 h 53"/>
                  <a:gd name="T32" fmla="*/ 17 w 38"/>
                  <a:gd name="T33" fmla="*/ 0 h 53"/>
                  <a:gd name="T34" fmla="*/ 11 w 38"/>
                  <a:gd name="T35" fmla="*/ 4 h 53"/>
                  <a:gd name="T36" fmla="*/ 6 w 38"/>
                  <a:gd name="T37" fmla="*/ 11 h 53"/>
                  <a:gd name="T38" fmla="*/ 3 w 38"/>
                  <a:gd name="T39" fmla="*/ 22 h 53"/>
                  <a:gd name="T40" fmla="*/ 3 w 38"/>
                  <a:gd name="T41" fmla="*/ 31 h 53"/>
                  <a:gd name="T42" fmla="*/ 6 w 38"/>
                  <a:gd name="T43" fmla="*/ 42 h 53"/>
                  <a:gd name="T44" fmla="*/ 11 w 38"/>
                  <a:gd name="T45" fmla="*/ 49 h 53"/>
                  <a:gd name="T46" fmla="*/ 17 w 38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53">
                    <a:moveTo>
                      <a:pt x="17" y="0"/>
                    </a:move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0" y="49"/>
                    </a:lnTo>
                    <a:lnTo>
                      <a:pt x="37" y="42"/>
                    </a:lnTo>
                    <a:lnTo>
                      <a:pt x="38" y="31"/>
                    </a:lnTo>
                    <a:lnTo>
                      <a:pt x="38" y="22"/>
                    </a:lnTo>
                    <a:lnTo>
                      <a:pt x="37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6" y="42"/>
                    </a:lnTo>
                    <a:lnTo>
                      <a:pt x="11" y="49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Freeform 1202"/>
              <p:cNvSpPr>
                <a:spLocks noChangeArrowheads="1"/>
              </p:cNvSpPr>
              <p:nvPr/>
            </p:nvSpPr>
            <p:spPr bwMode="auto">
              <a:xfrm>
                <a:off x="1197" y="2133"/>
                <a:ext cx="15" cy="52"/>
              </a:xfrm>
              <a:custGeom>
                <a:avLst/>
                <a:gdLst>
                  <a:gd name="T0" fmla="*/ 0 w 15"/>
                  <a:gd name="T1" fmla="*/ 53 h 53"/>
                  <a:gd name="T2" fmla="*/ 5 w 15"/>
                  <a:gd name="T3" fmla="*/ 49 h 53"/>
                  <a:gd name="T4" fmla="*/ 12 w 15"/>
                  <a:gd name="T5" fmla="*/ 42 h 53"/>
                  <a:gd name="T6" fmla="*/ 15 w 15"/>
                  <a:gd name="T7" fmla="*/ 31 h 53"/>
                  <a:gd name="T8" fmla="*/ 15 w 15"/>
                  <a:gd name="T9" fmla="*/ 22 h 53"/>
                  <a:gd name="T10" fmla="*/ 12 w 15"/>
                  <a:gd name="T11" fmla="*/ 11 h 53"/>
                  <a:gd name="T12" fmla="*/ 5 w 15"/>
                  <a:gd name="T13" fmla="*/ 4 h 53"/>
                  <a:gd name="T14" fmla="*/ 0 w 1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53"/>
                    </a:moveTo>
                    <a:lnTo>
                      <a:pt x="5" y="49"/>
                    </a:lnTo>
                    <a:lnTo>
                      <a:pt x="12" y="42"/>
                    </a:lnTo>
                    <a:lnTo>
                      <a:pt x="15" y="31"/>
                    </a:lnTo>
                    <a:lnTo>
                      <a:pt x="15" y="22"/>
                    </a:lnTo>
                    <a:lnTo>
                      <a:pt x="12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Line 1203"/>
              <p:cNvSpPr>
                <a:spLocks noChangeShapeType="1"/>
              </p:cNvSpPr>
              <p:nvPr/>
            </p:nvSpPr>
            <p:spPr bwMode="auto">
              <a:xfrm>
                <a:off x="1240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204"/>
              <p:cNvSpPr>
                <a:spLocks noChangeShapeType="1"/>
              </p:cNvSpPr>
              <p:nvPr/>
            </p:nvSpPr>
            <p:spPr bwMode="auto">
              <a:xfrm>
                <a:off x="1243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205"/>
              <p:cNvSpPr>
                <a:spLocks noChangeArrowheads="1"/>
              </p:cNvSpPr>
              <p:nvPr/>
            </p:nvSpPr>
            <p:spPr bwMode="auto">
              <a:xfrm>
                <a:off x="1243" y="2133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4 h 53"/>
                  <a:gd name="T4" fmla="*/ 12 w 34"/>
                  <a:gd name="T5" fmla="*/ 0 h 53"/>
                  <a:gd name="T6" fmla="*/ 17 w 34"/>
                  <a:gd name="T7" fmla="*/ 0 h 53"/>
                  <a:gd name="T8" fmla="*/ 25 w 34"/>
                  <a:gd name="T9" fmla="*/ 4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31 h 53"/>
                  <a:gd name="T16" fmla="*/ 31 w 34"/>
                  <a:gd name="T17" fmla="*/ 42 h 53"/>
                  <a:gd name="T18" fmla="*/ 25 w 34"/>
                  <a:gd name="T19" fmla="*/ 49 h 53"/>
                  <a:gd name="T20" fmla="*/ 17 w 34"/>
                  <a:gd name="T21" fmla="*/ 53 h 53"/>
                  <a:gd name="T22" fmla="*/ 12 w 34"/>
                  <a:gd name="T23" fmla="*/ 53 h 53"/>
                  <a:gd name="T24" fmla="*/ 5 w 34"/>
                  <a:gd name="T25" fmla="*/ 49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31" y="42"/>
                    </a:lnTo>
                    <a:lnTo>
                      <a:pt x="25" y="49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5" y="49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Freeform 1206"/>
              <p:cNvSpPr>
                <a:spLocks noChangeArrowheads="1"/>
              </p:cNvSpPr>
              <p:nvPr/>
            </p:nvSpPr>
            <p:spPr bwMode="auto">
              <a:xfrm>
                <a:off x="1262" y="2133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4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49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4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49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3" name="Line 1207"/>
              <p:cNvSpPr>
                <a:spLocks noChangeShapeType="1"/>
              </p:cNvSpPr>
              <p:nvPr/>
            </p:nvSpPr>
            <p:spPr bwMode="auto">
              <a:xfrm>
                <a:off x="1231" y="2133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208"/>
              <p:cNvSpPr>
                <a:spLocks noChangeShapeType="1"/>
              </p:cNvSpPr>
              <p:nvPr/>
            </p:nvSpPr>
            <p:spPr bwMode="auto">
              <a:xfrm>
                <a:off x="1231" y="221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25" name="Line 1209"/>
            <p:cNvSpPr>
              <a:spLocks noChangeShapeType="1"/>
            </p:cNvSpPr>
            <p:nvPr/>
          </p:nvSpPr>
          <p:spPr bwMode="auto">
            <a:xfrm>
              <a:off x="1304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1210"/>
            <p:cNvSpPr>
              <a:spLocks noChangeShapeType="1"/>
            </p:cNvSpPr>
            <p:nvPr/>
          </p:nvSpPr>
          <p:spPr bwMode="auto">
            <a:xfrm>
              <a:off x="1307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211"/>
            <p:cNvSpPr>
              <a:spLocks noChangeArrowheads="1"/>
            </p:cNvSpPr>
            <p:nvPr/>
          </p:nvSpPr>
          <p:spPr bwMode="auto">
            <a:xfrm>
              <a:off x="1307" y="2133"/>
              <a:ext cx="36" cy="52"/>
            </a:xfrm>
            <a:custGeom>
              <a:avLst/>
              <a:gdLst>
                <a:gd name="T0" fmla="*/ 0 w 34"/>
                <a:gd name="T1" fmla="*/ 11 h 53"/>
                <a:gd name="T2" fmla="*/ 5 w 34"/>
                <a:gd name="T3" fmla="*/ 4 h 53"/>
                <a:gd name="T4" fmla="*/ 11 w 34"/>
                <a:gd name="T5" fmla="*/ 0 h 53"/>
                <a:gd name="T6" fmla="*/ 16 w 34"/>
                <a:gd name="T7" fmla="*/ 0 h 53"/>
                <a:gd name="T8" fmla="*/ 24 w 34"/>
                <a:gd name="T9" fmla="*/ 4 h 53"/>
                <a:gd name="T10" fmla="*/ 31 w 34"/>
                <a:gd name="T11" fmla="*/ 11 h 53"/>
                <a:gd name="T12" fmla="*/ 34 w 34"/>
                <a:gd name="T13" fmla="*/ 22 h 53"/>
                <a:gd name="T14" fmla="*/ 34 w 34"/>
                <a:gd name="T15" fmla="*/ 31 h 53"/>
                <a:gd name="T16" fmla="*/ 31 w 34"/>
                <a:gd name="T17" fmla="*/ 42 h 53"/>
                <a:gd name="T18" fmla="*/ 24 w 34"/>
                <a:gd name="T19" fmla="*/ 49 h 53"/>
                <a:gd name="T20" fmla="*/ 16 w 34"/>
                <a:gd name="T21" fmla="*/ 53 h 53"/>
                <a:gd name="T22" fmla="*/ 11 w 34"/>
                <a:gd name="T23" fmla="*/ 53 h 53"/>
                <a:gd name="T24" fmla="*/ 5 w 34"/>
                <a:gd name="T25" fmla="*/ 49 h 53"/>
                <a:gd name="T26" fmla="*/ 0 w 34"/>
                <a:gd name="T2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3">
                  <a:moveTo>
                    <a:pt x="0" y="11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1" y="11"/>
                  </a:lnTo>
                  <a:lnTo>
                    <a:pt x="34" y="22"/>
                  </a:lnTo>
                  <a:lnTo>
                    <a:pt x="34" y="31"/>
                  </a:lnTo>
                  <a:lnTo>
                    <a:pt x="31" y="42"/>
                  </a:lnTo>
                  <a:lnTo>
                    <a:pt x="24" y="49"/>
                  </a:lnTo>
                  <a:lnTo>
                    <a:pt x="16" y="53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0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8" name="Freeform 1212"/>
            <p:cNvSpPr>
              <a:spLocks noChangeArrowheads="1"/>
            </p:cNvSpPr>
            <p:nvPr/>
          </p:nvSpPr>
          <p:spPr bwMode="auto">
            <a:xfrm>
              <a:off x="1325" y="2133"/>
              <a:ext cx="16" cy="52"/>
            </a:xfrm>
            <a:custGeom>
              <a:avLst/>
              <a:gdLst>
                <a:gd name="T0" fmla="*/ 0 w 15"/>
                <a:gd name="T1" fmla="*/ 0 h 53"/>
                <a:gd name="T2" fmla="*/ 7 w 15"/>
                <a:gd name="T3" fmla="*/ 4 h 53"/>
                <a:gd name="T4" fmla="*/ 11 w 15"/>
                <a:gd name="T5" fmla="*/ 11 h 53"/>
                <a:gd name="T6" fmla="*/ 15 w 15"/>
                <a:gd name="T7" fmla="*/ 22 h 53"/>
                <a:gd name="T8" fmla="*/ 15 w 15"/>
                <a:gd name="T9" fmla="*/ 31 h 53"/>
                <a:gd name="T10" fmla="*/ 11 w 15"/>
                <a:gd name="T11" fmla="*/ 42 h 53"/>
                <a:gd name="T12" fmla="*/ 7 w 15"/>
                <a:gd name="T13" fmla="*/ 49 h 53"/>
                <a:gd name="T14" fmla="*/ 0 w 15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0"/>
                  </a:moveTo>
                  <a:lnTo>
                    <a:pt x="7" y="4"/>
                  </a:lnTo>
                  <a:lnTo>
                    <a:pt x="11" y="11"/>
                  </a:lnTo>
                  <a:lnTo>
                    <a:pt x="15" y="22"/>
                  </a:lnTo>
                  <a:lnTo>
                    <a:pt x="15" y="31"/>
                  </a:lnTo>
                  <a:lnTo>
                    <a:pt x="11" y="42"/>
                  </a:lnTo>
                  <a:lnTo>
                    <a:pt x="7" y="49"/>
                  </a:lnTo>
                  <a:lnTo>
                    <a:pt x="0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9" name="Line 1213"/>
            <p:cNvSpPr>
              <a:spLocks noChangeShapeType="1"/>
            </p:cNvSpPr>
            <p:nvPr/>
          </p:nvSpPr>
          <p:spPr bwMode="auto">
            <a:xfrm>
              <a:off x="1294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1214"/>
            <p:cNvSpPr>
              <a:spLocks noChangeShapeType="1"/>
            </p:cNvSpPr>
            <p:nvPr/>
          </p:nvSpPr>
          <p:spPr bwMode="auto">
            <a:xfrm>
              <a:off x="1294" y="221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1215"/>
            <p:cNvSpPr>
              <a:spLocks noChangeShapeType="1"/>
            </p:cNvSpPr>
            <p:nvPr/>
          </p:nvSpPr>
          <p:spPr bwMode="auto">
            <a:xfrm>
              <a:off x="1368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1216"/>
            <p:cNvSpPr>
              <a:spLocks noChangeShapeType="1"/>
            </p:cNvSpPr>
            <p:nvPr/>
          </p:nvSpPr>
          <p:spPr bwMode="auto">
            <a:xfrm>
              <a:off x="1371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1217"/>
            <p:cNvSpPr>
              <a:spLocks noChangeShapeType="1"/>
            </p:cNvSpPr>
            <p:nvPr/>
          </p:nvSpPr>
          <p:spPr bwMode="auto">
            <a:xfrm>
              <a:off x="1359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1218"/>
            <p:cNvSpPr>
              <a:spLocks noChangeShapeType="1"/>
            </p:cNvSpPr>
            <p:nvPr/>
          </p:nvSpPr>
          <p:spPr bwMode="auto">
            <a:xfrm>
              <a:off x="135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219"/>
            <p:cNvSpPr>
              <a:spLocks noChangeArrowheads="1"/>
            </p:cNvSpPr>
            <p:nvPr/>
          </p:nvSpPr>
          <p:spPr bwMode="auto">
            <a:xfrm>
              <a:off x="1396" y="2133"/>
              <a:ext cx="38" cy="52"/>
            </a:xfrm>
            <a:custGeom>
              <a:avLst/>
              <a:gdLst>
                <a:gd name="T0" fmla="*/ 3 w 36"/>
                <a:gd name="T1" fmla="*/ 22 h 53"/>
                <a:gd name="T2" fmla="*/ 36 w 36"/>
                <a:gd name="T3" fmla="*/ 22 h 53"/>
                <a:gd name="T4" fmla="*/ 36 w 36"/>
                <a:gd name="T5" fmla="*/ 15 h 53"/>
                <a:gd name="T6" fmla="*/ 34 w 36"/>
                <a:gd name="T7" fmla="*/ 7 h 53"/>
                <a:gd name="T8" fmla="*/ 31 w 36"/>
                <a:gd name="T9" fmla="*/ 4 h 53"/>
                <a:gd name="T10" fmla="*/ 26 w 36"/>
                <a:gd name="T11" fmla="*/ 0 h 53"/>
                <a:gd name="T12" fmla="*/ 16 w 36"/>
                <a:gd name="T13" fmla="*/ 0 h 53"/>
                <a:gd name="T14" fmla="*/ 8 w 36"/>
                <a:gd name="T15" fmla="*/ 4 h 53"/>
                <a:gd name="T16" fmla="*/ 3 w 36"/>
                <a:gd name="T17" fmla="*/ 11 h 53"/>
                <a:gd name="T18" fmla="*/ 0 w 36"/>
                <a:gd name="T19" fmla="*/ 22 h 53"/>
                <a:gd name="T20" fmla="*/ 0 w 36"/>
                <a:gd name="T21" fmla="*/ 31 h 53"/>
                <a:gd name="T22" fmla="*/ 3 w 36"/>
                <a:gd name="T23" fmla="*/ 42 h 53"/>
                <a:gd name="T24" fmla="*/ 8 w 36"/>
                <a:gd name="T25" fmla="*/ 49 h 53"/>
                <a:gd name="T26" fmla="*/ 16 w 36"/>
                <a:gd name="T27" fmla="*/ 53 h 53"/>
                <a:gd name="T28" fmla="*/ 23 w 36"/>
                <a:gd name="T29" fmla="*/ 53 h 53"/>
                <a:gd name="T30" fmla="*/ 31 w 36"/>
                <a:gd name="T31" fmla="*/ 49 h 53"/>
                <a:gd name="T32" fmla="*/ 36 w 36"/>
                <a:gd name="T3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3" y="22"/>
                  </a:moveTo>
                  <a:lnTo>
                    <a:pt x="36" y="22"/>
                  </a:lnTo>
                  <a:lnTo>
                    <a:pt x="36" y="15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23" y="53"/>
                  </a:lnTo>
                  <a:lnTo>
                    <a:pt x="31" y="49"/>
                  </a:lnTo>
                  <a:lnTo>
                    <a:pt x="36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6" name="Freeform 1220"/>
            <p:cNvSpPr>
              <a:spLocks noChangeArrowheads="1"/>
            </p:cNvSpPr>
            <p:nvPr/>
          </p:nvSpPr>
          <p:spPr bwMode="auto">
            <a:xfrm>
              <a:off x="1430" y="2137"/>
              <a:ext cx="2" cy="17"/>
            </a:xfrm>
            <a:custGeom>
              <a:avLst/>
              <a:gdLst>
                <a:gd name="T0" fmla="*/ 3 w 3"/>
                <a:gd name="T1" fmla="*/ 18 h 18"/>
                <a:gd name="T2" fmla="*/ 3 w 3"/>
                <a:gd name="T3" fmla="*/ 7 h 18"/>
                <a:gd name="T4" fmla="*/ 0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7" name="Freeform 1221"/>
            <p:cNvSpPr>
              <a:spLocks noChangeArrowheads="1"/>
            </p:cNvSpPr>
            <p:nvPr/>
          </p:nvSpPr>
          <p:spPr bwMode="auto">
            <a:xfrm>
              <a:off x="1399" y="2133"/>
              <a:ext cx="14" cy="52"/>
            </a:xfrm>
            <a:custGeom>
              <a:avLst/>
              <a:gdLst>
                <a:gd name="T0" fmla="*/ 13 w 13"/>
                <a:gd name="T1" fmla="*/ 0 h 53"/>
                <a:gd name="T2" fmla="*/ 8 w 13"/>
                <a:gd name="T3" fmla="*/ 4 h 53"/>
                <a:gd name="T4" fmla="*/ 2 w 13"/>
                <a:gd name="T5" fmla="*/ 11 h 53"/>
                <a:gd name="T6" fmla="*/ 0 w 13"/>
                <a:gd name="T7" fmla="*/ 22 h 53"/>
                <a:gd name="T8" fmla="*/ 0 w 13"/>
                <a:gd name="T9" fmla="*/ 31 h 53"/>
                <a:gd name="T10" fmla="*/ 2 w 13"/>
                <a:gd name="T11" fmla="*/ 42 h 53"/>
                <a:gd name="T12" fmla="*/ 8 w 13"/>
                <a:gd name="T13" fmla="*/ 49 h 53"/>
                <a:gd name="T14" fmla="*/ 13 w 1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13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9"/>
                  </a:lnTo>
                  <a:lnTo>
                    <a:pt x="13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8" name="Line 1222"/>
            <p:cNvSpPr>
              <a:spLocks noChangeShapeType="1"/>
            </p:cNvSpPr>
            <p:nvPr/>
          </p:nvSpPr>
          <p:spPr bwMode="auto">
            <a:xfrm>
              <a:off x="1460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1223"/>
            <p:cNvSpPr>
              <a:spLocks noChangeShapeType="1"/>
            </p:cNvSpPr>
            <p:nvPr/>
          </p:nvSpPr>
          <p:spPr bwMode="auto">
            <a:xfrm>
              <a:off x="146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1224"/>
            <p:cNvSpPr>
              <a:spLocks noChangeArrowheads="1"/>
            </p:cNvSpPr>
            <p:nvPr/>
          </p:nvSpPr>
          <p:spPr bwMode="auto">
            <a:xfrm>
              <a:off x="1464" y="2133"/>
              <a:ext cx="25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3 w 24"/>
                <a:gd name="T7" fmla="*/ 0 h 22"/>
                <a:gd name="T8" fmla="*/ 22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2 w 24"/>
                <a:gd name="T15" fmla="*/ 11 h 22"/>
                <a:gd name="T16" fmla="*/ 19 w 24"/>
                <a:gd name="T17" fmla="*/ 7 h 22"/>
                <a:gd name="T18" fmla="*/ 22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1"/>
                  </a:lnTo>
                  <a:lnTo>
                    <a:pt x="19" y="7"/>
                  </a:lnTo>
                  <a:lnTo>
                    <a:pt x="2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1" name="Line 1225"/>
            <p:cNvSpPr>
              <a:spLocks noChangeShapeType="1"/>
            </p:cNvSpPr>
            <p:nvPr/>
          </p:nvSpPr>
          <p:spPr bwMode="auto">
            <a:xfrm>
              <a:off x="145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Line 1226"/>
            <p:cNvSpPr>
              <a:spLocks noChangeShapeType="1"/>
            </p:cNvSpPr>
            <p:nvPr/>
          </p:nvSpPr>
          <p:spPr bwMode="auto">
            <a:xfrm>
              <a:off x="145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1227"/>
            <p:cNvSpPr>
              <a:spLocks noChangeArrowheads="1"/>
            </p:cNvSpPr>
            <p:nvPr/>
          </p:nvSpPr>
          <p:spPr bwMode="auto">
            <a:xfrm>
              <a:off x="1556" y="2133"/>
              <a:ext cx="31" cy="37"/>
            </a:xfrm>
            <a:custGeom>
              <a:avLst/>
              <a:gdLst>
                <a:gd name="T0" fmla="*/ 28 w 29"/>
                <a:gd name="T1" fmla="*/ 7 h 38"/>
                <a:gd name="T2" fmla="*/ 29 w 29"/>
                <a:gd name="T3" fmla="*/ 0 h 38"/>
                <a:gd name="T4" fmla="*/ 29 w 29"/>
                <a:gd name="T5" fmla="*/ 15 h 38"/>
                <a:gd name="T6" fmla="*/ 28 w 29"/>
                <a:gd name="T7" fmla="*/ 7 h 38"/>
                <a:gd name="T8" fmla="*/ 24 w 29"/>
                <a:gd name="T9" fmla="*/ 4 h 38"/>
                <a:gd name="T10" fmla="*/ 19 w 29"/>
                <a:gd name="T11" fmla="*/ 0 h 38"/>
                <a:gd name="T12" fmla="*/ 8 w 29"/>
                <a:gd name="T13" fmla="*/ 0 h 38"/>
                <a:gd name="T14" fmla="*/ 2 w 29"/>
                <a:gd name="T15" fmla="*/ 4 h 38"/>
                <a:gd name="T16" fmla="*/ 0 w 29"/>
                <a:gd name="T17" fmla="*/ 7 h 38"/>
                <a:gd name="T18" fmla="*/ 0 w 29"/>
                <a:gd name="T19" fmla="*/ 15 h 38"/>
                <a:gd name="T20" fmla="*/ 2 w 29"/>
                <a:gd name="T21" fmla="*/ 18 h 38"/>
                <a:gd name="T22" fmla="*/ 8 w 29"/>
                <a:gd name="T23" fmla="*/ 22 h 38"/>
                <a:gd name="T24" fmla="*/ 21 w 29"/>
                <a:gd name="T25" fmla="*/ 31 h 38"/>
                <a:gd name="T26" fmla="*/ 28 w 29"/>
                <a:gd name="T27" fmla="*/ 33 h 38"/>
                <a:gd name="T28" fmla="*/ 29 w 29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8">
                  <a:moveTo>
                    <a:pt x="28" y="7"/>
                  </a:moveTo>
                  <a:lnTo>
                    <a:pt x="29" y="0"/>
                  </a:lnTo>
                  <a:lnTo>
                    <a:pt x="29" y="15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21" y="31"/>
                  </a:lnTo>
                  <a:lnTo>
                    <a:pt x="28" y="33"/>
                  </a:lnTo>
                  <a:lnTo>
                    <a:pt x="29" y="3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" name="Freeform 1228"/>
            <p:cNvSpPr>
              <a:spLocks noChangeArrowheads="1"/>
            </p:cNvSpPr>
            <p:nvPr/>
          </p:nvSpPr>
          <p:spPr bwMode="auto">
            <a:xfrm>
              <a:off x="1556" y="2144"/>
              <a:ext cx="31" cy="41"/>
            </a:xfrm>
            <a:custGeom>
              <a:avLst/>
              <a:gdLst>
                <a:gd name="T0" fmla="*/ 0 w 29"/>
                <a:gd name="T1" fmla="*/ 0 h 42"/>
                <a:gd name="T2" fmla="*/ 2 w 29"/>
                <a:gd name="T3" fmla="*/ 4 h 42"/>
                <a:gd name="T4" fmla="*/ 8 w 29"/>
                <a:gd name="T5" fmla="*/ 7 h 42"/>
                <a:gd name="T6" fmla="*/ 21 w 29"/>
                <a:gd name="T7" fmla="*/ 15 h 42"/>
                <a:gd name="T8" fmla="*/ 28 w 29"/>
                <a:gd name="T9" fmla="*/ 20 h 42"/>
                <a:gd name="T10" fmla="*/ 29 w 29"/>
                <a:gd name="T11" fmla="*/ 22 h 42"/>
                <a:gd name="T12" fmla="*/ 29 w 29"/>
                <a:gd name="T13" fmla="*/ 33 h 42"/>
                <a:gd name="T14" fmla="*/ 28 w 29"/>
                <a:gd name="T15" fmla="*/ 38 h 42"/>
                <a:gd name="T16" fmla="*/ 21 w 29"/>
                <a:gd name="T17" fmla="*/ 42 h 42"/>
                <a:gd name="T18" fmla="*/ 10 w 29"/>
                <a:gd name="T19" fmla="*/ 42 h 42"/>
                <a:gd name="T20" fmla="*/ 5 w 29"/>
                <a:gd name="T21" fmla="*/ 38 h 42"/>
                <a:gd name="T22" fmla="*/ 2 w 29"/>
                <a:gd name="T23" fmla="*/ 33 h 42"/>
                <a:gd name="T24" fmla="*/ 0 w 29"/>
                <a:gd name="T25" fmla="*/ 27 h 42"/>
                <a:gd name="T26" fmla="*/ 0 w 29"/>
                <a:gd name="T27" fmla="*/ 42 h 42"/>
                <a:gd name="T28" fmla="*/ 2 w 29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2" y="4"/>
                  </a:lnTo>
                  <a:lnTo>
                    <a:pt x="8" y="7"/>
                  </a:lnTo>
                  <a:lnTo>
                    <a:pt x="21" y="15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29" y="33"/>
                  </a:lnTo>
                  <a:lnTo>
                    <a:pt x="28" y="38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" name="Line 1229"/>
            <p:cNvSpPr>
              <a:spLocks noChangeShapeType="1"/>
            </p:cNvSpPr>
            <p:nvPr/>
          </p:nvSpPr>
          <p:spPr bwMode="auto">
            <a:xfrm>
              <a:off x="1613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Line 1230"/>
            <p:cNvSpPr>
              <a:spLocks noChangeShapeType="1"/>
            </p:cNvSpPr>
            <p:nvPr/>
          </p:nvSpPr>
          <p:spPr bwMode="auto">
            <a:xfrm>
              <a:off x="1616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1231"/>
            <p:cNvSpPr>
              <a:spLocks noChangeArrowheads="1"/>
            </p:cNvSpPr>
            <p:nvPr/>
          </p:nvSpPr>
          <p:spPr bwMode="auto">
            <a:xfrm>
              <a:off x="1616" y="2133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Freeform 1232"/>
            <p:cNvSpPr>
              <a:spLocks noChangeArrowheads="1"/>
            </p:cNvSpPr>
            <p:nvPr/>
          </p:nvSpPr>
          <p:spPr bwMode="auto">
            <a:xfrm>
              <a:off x="1639" y="2133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4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4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" name="Line 1233"/>
            <p:cNvSpPr>
              <a:spLocks noChangeShapeType="1"/>
            </p:cNvSpPr>
            <p:nvPr/>
          </p:nvSpPr>
          <p:spPr bwMode="auto">
            <a:xfrm>
              <a:off x="1604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Line 1234"/>
            <p:cNvSpPr>
              <a:spLocks noChangeShapeType="1"/>
            </p:cNvSpPr>
            <p:nvPr/>
          </p:nvSpPr>
          <p:spPr bwMode="auto">
            <a:xfrm>
              <a:off x="1604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1235"/>
            <p:cNvSpPr>
              <a:spLocks noChangeShapeType="1"/>
            </p:cNvSpPr>
            <p:nvPr/>
          </p:nvSpPr>
          <p:spPr bwMode="auto">
            <a:xfrm>
              <a:off x="163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1236"/>
            <p:cNvSpPr>
              <a:spLocks noChangeArrowheads="1"/>
            </p:cNvSpPr>
            <p:nvPr/>
          </p:nvSpPr>
          <p:spPr bwMode="auto">
            <a:xfrm>
              <a:off x="1677" y="2107"/>
              <a:ext cx="7" cy="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2 h 6"/>
                <a:gd name="T4" fmla="*/ 4 w 7"/>
                <a:gd name="T5" fmla="*/ 6 h 6"/>
                <a:gd name="T6" fmla="*/ 7 w 7"/>
                <a:gd name="T7" fmla="*/ 2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" name="Line 1237"/>
            <p:cNvSpPr>
              <a:spLocks noChangeShapeType="1"/>
            </p:cNvSpPr>
            <p:nvPr/>
          </p:nvSpPr>
          <p:spPr bwMode="auto">
            <a:xfrm>
              <a:off x="1681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Line 1238"/>
            <p:cNvSpPr>
              <a:spLocks noChangeShapeType="1"/>
            </p:cNvSpPr>
            <p:nvPr/>
          </p:nvSpPr>
          <p:spPr bwMode="auto">
            <a:xfrm>
              <a:off x="168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Line 1239"/>
            <p:cNvSpPr>
              <a:spLocks noChangeShapeType="1"/>
            </p:cNvSpPr>
            <p:nvPr/>
          </p:nvSpPr>
          <p:spPr bwMode="auto">
            <a:xfrm>
              <a:off x="167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Line 1240"/>
            <p:cNvSpPr>
              <a:spLocks noChangeShapeType="1"/>
            </p:cNvSpPr>
            <p:nvPr/>
          </p:nvSpPr>
          <p:spPr bwMode="auto">
            <a:xfrm>
              <a:off x="167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1241"/>
            <p:cNvSpPr>
              <a:spLocks noChangeArrowheads="1"/>
            </p:cNvSpPr>
            <p:nvPr/>
          </p:nvSpPr>
          <p:spPr bwMode="auto">
            <a:xfrm>
              <a:off x="1714" y="2107"/>
              <a:ext cx="18" cy="78"/>
            </a:xfrm>
            <a:custGeom>
              <a:avLst/>
              <a:gdLst>
                <a:gd name="T0" fmla="*/ 15 w 17"/>
                <a:gd name="T1" fmla="*/ 2 h 79"/>
                <a:gd name="T2" fmla="*/ 12 w 17"/>
                <a:gd name="T3" fmla="*/ 6 h 79"/>
                <a:gd name="T4" fmla="*/ 15 w 17"/>
                <a:gd name="T5" fmla="*/ 11 h 79"/>
                <a:gd name="T6" fmla="*/ 17 w 17"/>
                <a:gd name="T7" fmla="*/ 6 h 79"/>
                <a:gd name="T8" fmla="*/ 17 w 17"/>
                <a:gd name="T9" fmla="*/ 2 h 79"/>
                <a:gd name="T10" fmla="*/ 15 w 17"/>
                <a:gd name="T11" fmla="*/ 0 h 79"/>
                <a:gd name="T12" fmla="*/ 9 w 17"/>
                <a:gd name="T13" fmla="*/ 0 h 79"/>
                <a:gd name="T14" fmla="*/ 4 w 17"/>
                <a:gd name="T15" fmla="*/ 2 h 79"/>
                <a:gd name="T16" fmla="*/ 0 w 17"/>
                <a:gd name="T17" fmla="*/ 11 h 79"/>
                <a:gd name="T18" fmla="*/ 0 w 17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9">
                  <a:moveTo>
                    <a:pt x="15" y="2"/>
                  </a:moveTo>
                  <a:lnTo>
                    <a:pt x="12" y="6"/>
                  </a:lnTo>
                  <a:lnTo>
                    <a:pt x="15" y="11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8" name="Freeform 1242"/>
            <p:cNvSpPr>
              <a:spLocks noChangeArrowheads="1"/>
            </p:cNvSpPr>
            <p:nvPr/>
          </p:nvSpPr>
          <p:spPr bwMode="auto">
            <a:xfrm>
              <a:off x="1719" y="2107"/>
              <a:ext cx="4" cy="78"/>
            </a:xfrm>
            <a:custGeom>
              <a:avLst/>
              <a:gdLst>
                <a:gd name="T0" fmla="*/ 5 w 5"/>
                <a:gd name="T1" fmla="*/ 0 h 79"/>
                <a:gd name="T2" fmla="*/ 3 w 5"/>
                <a:gd name="T3" fmla="*/ 2 h 79"/>
                <a:gd name="T4" fmla="*/ 0 w 5"/>
                <a:gd name="T5" fmla="*/ 11 h 79"/>
                <a:gd name="T6" fmla="*/ 0 w 5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9">
                  <a:moveTo>
                    <a:pt x="5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" name="Line 1243"/>
            <p:cNvSpPr>
              <a:spLocks noChangeShapeType="1"/>
            </p:cNvSpPr>
            <p:nvPr/>
          </p:nvSpPr>
          <p:spPr bwMode="auto">
            <a:xfrm>
              <a:off x="170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Line 1244"/>
            <p:cNvSpPr>
              <a:spLocks noChangeShapeType="1"/>
            </p:cNvSpPr>
            <p:nvPr/>
          </p:nvSpPr>
          <p:spPr bwMode="auto">
            <a:xfrm>
              <a:off x="1705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1245"/>
            <p:cNvSpPr>
              <a:spLocks noChangeArrowheads="1"/>
            </p:cNvSpPr>
            <p:nvPr/>
          </p:nvSpPr>
          <p:spPr bwMode="auto">
            <a:xfrm>
              <a:off x="1754" y="210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2" name="Freeform 1246"/>
            <p:cNvSpPr>
              <a:spLocks noChangeArrowheads="1"/>
            </p:cNvSpPr>
            <p:nvPr/>
          </p:nvSpPr>
          <p:spPr bwMode="auto">
            <a:xfrm>
              <a:off x="1757" y="210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Line 1247"/>
            <p:cNvSpPr>
              <a:spLocks noChangeShapeType="1"/>
            </p:cNvSpPr>
            <p:nvPr/>
          </p:nvSpPr>
          <p:spPr bwMode="auto">
            <a:xfrm>
              <a:off x="174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Line 1248"/>
            <p:cNvSpPr>
              <a:spLocks noChangeShapeType="1"/>
            </p:cNvSpPr>
            <p:nvPr/>
          </p:nvSpPr>
          <p:spPr bwMode="auto">
            <a:xfrm flipV="1">
              <a:off x="1211" y="1905"/>
              <a:ext cx="168" cy="160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1249"/>
            <p:cNvSpPr>
              <a:spLocks noChangeArrowheads="1"/>
            </p:cNvSpPr>
            <p:nvPr/>
          </p:nvSpPr>
          <p:spPr bwMode="auto">
            <a:xfrm>
              <a:off x="1359" y="1873"/>
              <a:ext cx="54" cy="65"/>
            </a:xfrm>
            <a:custGeom>
              <a:avLst/>
              <a:gdLst>
                <a:gd name="T0" fmla="*/ 31 w 50"/>
                <a:gd name="T1" fmla="*/ 66 h 66"/>
                <a:gd name="T2" fmla="*/ 0 w 50"/>
                <a:gd name="T3" fmla="*/ 9 h 66"/>
                <a:gd name="T4" fmla="*/ 50 w 50"/>
                <a:gd name="T5" fmla="*/ 0 h 66"/>
                <a:gd name="T6" fmla="*/ 31 w 50"/>
                <a:gd name="T7" fmla="*/ 66 h 66"/>
                <a:gd name="T8" fmla="*/ 31 w 5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31" y="66"/>
                  </a:moveTo>
                  <a:lnTo>
                    <a:pt x="0" y="9"/>
                  </a:lnTo>
                  <a:lnTo>
                    <a:pt x="50" y="0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6" name="Line 1250"/>
            <p:cNvSpPr>
              <a:spLocks noChangeShapeType="1"/>
            </p:cNvSpPr>
            <p:nvPr/>
          </p:nvSpPr>
          <p:spPr bwMode="auto">
            <a:xfrm flipV="1">
              <a:off x="1747" y="2139"/>
              <a:ext cx="446" cy="34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1251"/>
            <p:cNvSpPr>
              <a:spLocks noChangeArrowheads="1"/>
            </p:cNvSpPr>
            <p:nvPr/>
          </p:nvSpPr>
          <p:spPr bwMode="auto">
            <a:xfrm>
              <a:off x="2175" y="2111"/>
              <a:ext cx="54" cy="61"/>
            </a:xfrm>
            <a:custGeom>
              <a:avLst/>
              <a:gdLst>
                <a:gd name="T0" fmla="*/ 27 w 50"/>
                <a:gd name="T1" fmla="*/ 62 h 62"/>
                <a:gd name="T2" fmla="*/ 0 w 50"/>
                <a:gd name="T3" fmla="*/ 2 h 62"/>
                <a:gd name="T4" fmla="*/ 50 w 50"/>
                <a:gd name="T5" fmla="*/ 0 h 62"/>
                <a:gd name="T6" fmla="*/ 27 w 50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2">
                  <a:moveTo>
                    <a:pt x="27" y="6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" name="Line 1252"/>
            <p:cNvSpPr>
              <a:spLocks noChangeShapeType="1"/>
            </p:cNvSpPr>
            <p:nvPr/>
          </p:nvSpPr>
          <p:spPr bwMode="auto">
            <a:xfrm flipH="1">
              <a:off x="1949" y="1505"/>
              <a:ext cx="125" cy="10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1253"/>
            <p:cNvSpPr>
              <a:spLocks noChangeArrowheads="1"/>
            </p:cNvSpPr>
            <p:nvPr/>
          </p:nvSpPr>
          <p:spPr bwMode="auto">
            <a:xfrm>
              <a:off x="1911" y="1584"/>
              <a:ext cx="56" cy="63"/>
            </a:xfrm>
            <a:custGeom>
              <a:avLst/>
              <a:gdLst>
                <a:gd name="T0" fmla="*/ 23 w 52"/>
                <a:gd name="T1" fmla="*/ 0 h 64"/>
                <a:gd name="T2" fmla="*/ 52 w 52"/>
                <a:gd name="T3" fmla="*/ 57 h 64"/>
                <a:gd name="T4" fmla="*/ 0 w 52"/>
                <a:gd name="T5" fmla="*/ 64 h 64"/>
                <a:gd name="T6" fmla="*/ 23 w 52"/>
                <a:gd name="T7" fmla="*/ 0 h 64"/>
                <a:gd name="T8" fmla="*/ 23 w 5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23" y="0"/>
                  </a:moveTo>
                  <a:lnTo>
                    <a:pt x="52" y="5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0" name="Line 1254"/>
            <p:cNvSpPr>
              <a:spLocks noChangeShapeType="1"/>
            </p:cNvSpPr>
            <p:nvPr/>
          </p:nvSpPr>
          <p:spPr bwMode="auto">
            <a:xfrm flipH="1">
              <a:off x="2480" y="1950"/>
              <a:ext cx="204" cy="164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1255"/>
            <p:cNvSpPr>
              <a:spLocks noChangeArrowheads="1"/>
            </p:cNvSpPr>
            <p:nvPr/>
          </p:nvSpPr>
          <p:spPr bwMode="auto">
            <a:xfrm>
              <a:off x="2444" y="2082"/>
              <a:ext cx="56" cy="61"/>
            </a:xfrm>
            <a:custGeom>
              <a:avLst/>
              <a:gdLst>
                <a:gd name="T0" fmla="*/ 22 w 52"/>
                <a:gd name="T1" fmla="*/ 0 h 62"/>
                <a:gd name="T2" fmla="*/ 52 w 52"/>
                <a:gd name="T3" fmla="*/ 58 h 62"/>
                <a:gd name="T4" fmla="*/ 0 w 52"/>
                <a:gd name="T5" fmla="*/ 62 h 62"/>
                <a:gd name="T6" fmla="*/ 22 w 52"/>
                <a:gd name="T7" fmla="*/ 0 h 62"/>
                <a:gd name="T8" fmla="*/ 22 w 5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22" y="0"/>
                  </a:moveTo>
                  <a:lnTo>
                    <a:pt x="52" y="58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2" name="Freeform 1256"/>
            <p:cNvSpPr>
              <a:spLocks noChangeArrowheads="1"/>
            </p:cNvSpPr>
            <p:nvPr/>
          </p:nvSpPr>
          <p:spPr bwMode="auto">
            <a:xfrm>
              <a:off x="2499" y="1632"/>
              <a:ext cx="45" cy="79"/>
            </a:xfrm>
            <a:custGeom>
              <a:avLst/>
              <a:gdLst>
                <a:gd name="T0" fmla="*/ 39 w 42"/>
                <a:gd name="T1" fmla="*/ 11 h 80"/>
                <a:gd name="T2" fmla="*/ 42 w 42"/>
                <a:gd name="T3" fmla="*/ 23 h 80"/>
                <a:gd name="T4" fmla="*/ 42 w 42"/>
                <a:gd name="T5" fmla="*/ 0 h 80"/>
                <a:gd name="T6" fmla="*/ 39 w 42"/>
                <a:gd name="T7" fmla="*/ 11 h 80"/>
                <a:gd name="T8" fmla="*/ 34 w 42"/>
                <a:gd name="T9" fmla="*/ 5 h 80"/>
                <a:gd name="T10" fmla="*/ 26 w 42"/>
                <a:gd name="T11" fmla="*/ 0 h 80"/>
                <a:gd name="T12" fmla="*/ 19 w 42"/>
                <a:gd name="T13" fmla="*/ 0 h 80"/>
                <a:gd name="T14" fmla="*/ 11 w 42"/>
                <a:gd name="T15" fmla="*/ 5 h 80"/>
                <a:gd name="T16" fmla="*/ 6 w 42"/>
                <a:gd name="T17" fmla="*/ 11 h 80"/>
                <a:gd name="T18" fmla="*/ 3 w 42"/>
                <a:gd name="T19" fmla="*/ 18 h 80"/>
                <a:gd name="T20" fmla="*/ 0 w 42"/>
                <a:gd name="T21" fmla="*/ 31 h 80"/>
                <a:gd name="T22" fmla="*/ 0 w 42"/>
                <a:gd name="T23" fmla="*/ 49 h 80"/>
                <a:gd name="T24" fmla="*/ 3 w 42"/>
                <a:gd name="T25" fmla="*/ 60 h 80"/>
                <a:gd name="T26" fmla="*/ 6 w 42"/>
                <a:gd name="T27" fmla="*/ 69 h 80"/>
                <a:gd name="T28" fmla="*/ 11 w 42"/>
                <a:gd name="T29" fmla="*/ 75 h 80"/>
                <a:gd name="T30" fmla="*/ 19 w 42"/>
                <a:gd name="T31" fmla="*/ 80 h 80"/>
                <a:gd name="T32" fmla="*/ 26 w 42"/>
                <a:gd name="T33" fmla="*/ 80 h 80"/>
                <a:gd name="T34" fmla="*/ 34 w 42"/>
                <a:gd name="T35" fmla="*/ 75 h 80"/>
                <a:gd name="T36" fmla="*/ 39 w 42"/>
                <a:gd name="T37" fmla="*/ 69 h 80"/>
                <a:gd name="T38" fmla="*/ 42 w 42"/>
                <a:gd name="T3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39" y="11"/>
                  </a:moveTo>
                  <a:lnTo>
                    <a:pt x="42" y="23"/>
                  </a:lnTo>
                  <a:lnTo>
                    <a:pt x="42" y="0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6" y="69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6" y="80"/>
                  </a:lnTo>
                  <a:lnTo>
                    <a:pt x="34" y="75"/>
                  </a:lnTo>
                  <a:lnTo>
                    <a:pt x="39" y="69"/>
                  </a:lnTo>
                  <a:lnTo>
                    <a:pt x="42" y="6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3" name="Freeform 1257"/>
            <p:cNvSpPr>
              <a:spLocks noChangeArrowheads="1"/>
            </p:cNvSpPr>
            <p:nvPr/>
          </p:nvSpPr>
          <p:spPr bwMode="auto">
            <a:xfrm>
              <a:off x="2502" y="1632"/>
              <a:ext cx="16" cy="79"/>
            </a:xfrm>
            <a:custGeom>
              <a:avLst/>
              <a:gdLst>
                <a:gd name="T0" fmla="*/ 16 w 16"/>
                <a:gd name="T1" fmla="*/ 0 h 80"/>
                <a:gd name="T2" fmla="*/ 12 w 16"/>
                <a:gd name="T3" fmla="*/ 5 h 80"/>
                <a:gd name="T4" fmla="*/ 7 w 16"/>
                <a:gd name="T5" fmla="*/ 11 h 80"/>
                <a:gd name="T6" fmla="*/ 3 w 16"/>
                <a:gd name="T7" fmla="*/ 18 h 80"/>
                <a:gd name="T8" fmla="*/ 0 w 16"/>
                <a:gd name="T9" fmla="*/ 31 h 80"/>
                <a:gd name="T10" fmla="*/ 0 w 16"/>
                <a:gd name="T11" fmla="*/ 49 h 80"/>
                <a:gd name="T12" fmla="*/ 3 w 16"/>
                <a:gd name="T13" fmla="*/ 60 h 80"/>
                <a:gd name="T14" fmla="*/ 7 w 16"/>
                <a:gd name="T15" fmla="*/ 69 h 80"/>
                <a:gd name="T16" fmla="*/ 12 w 16"/>
                <a:gd name="T17" fmla="*/ 75 h 80"/>
                <a:gd name="T18" fmla="*/ 16 w 16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0">
                  <a:moveTo>
                    <a:pt x="16" y="0"/>
                  </a:moveTo>
                  <a:lnTo>
                    <a:pt x="12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7" y="69"/>
                  </a:lnTo>
                  <a:lnTo>
                    <a:pt x="12" y="75"/>
                  </a:lnTo>
                  <a:lnTo>
                    <a:pt x="16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Freeform 1258"/>
            <p:cNvSpPr>
              <a:spLocks noChangeArrowheads="1"/>
            </p:cNvSpPr>
            <p:nvPr/>
          </p:nvSpPr>
          <p:spPr bwMode="auto">
            <a:xfrm>
              <a:off x="2567" y="1659"/>
              <a:ext cx="39" cy="52"/>
            </a:xfrm>
            <a:custGeom>
              <a:avLst/>
              <a:gdLst>
                <a:gd name="T0" fmla="*/ 3 w 37"/>
                <a:gd name="T1" fmla="*/ 7 h 53"/>
                <a:gd name="T2" fmla="*/ 3 w 37"/>
                <a:gd name="T3" fmla="*/ 11 h 53"/>
                <a:gd name="T4" fmla="*/ 0 w 37"/>
                <a:gd name="T5" fmla="*/ 11 h 53"/>
                <a:gd name="T6" fmla="*/ 0 w 37"/>
                <a:gd name="T7" fmla="*/ 7 h 53"/>
                <a:gd name="T8" fmla="*/ 3 w 37"/>
                <a:gd name="T9" fmla="*/ 4 h 53"/>
                <a:gd name="T10" fmla="*/ 8 w 37"/>
                <a:gd name="T11" fmla="*/ 0 h 53"/>
                <a:gd name="T12" fmla="*/ 19 w 37"/>
                <a:gd name="T13" fmla="*/ 0 h 53"/>
                <a:gd name="T14" fmla="*/ 26 w 37"/>
                <a:gd name="T15" fmla="*/ 4 h 53"/>
                <a:gd name="T16" fmla="*/ 27 w 37"/>
                <a:gd name="T17" fmla="*/ 7 h 53"/>
                <a:gd name="T18" fmla="*/ 30 w 37"/>
                <a:gd name="T19" fmla="*/ 15 h 53"/>
                <a:gd name="T20" fmla="*/ 30 w 37"/>
                <a:gd name="T21" fmla="*/ 42 h 53"/>
                <a:gd name="T22" fmla="*/ 34 w 37"/>
                <a:gd name="T23" fmla="*/ 48 h 53"/>
                <a:gd name="T24" fmla="*/ 37 w 37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3">
                  <a:moveTo>
                    <a:pt x="3" y="7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30" y="15"/>
                  </a:lnTo>
                  <a:lnTo>
                    <a:pt x="30" y="42"/>
                  </a:lnTo>
                  <a:lnTo>
                    <a:pt x="34" y="48"/>
                  </a:lnTo>
                  <a:lnTo>
                    <a:pt x="3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Freeform 1259"/>
            <p:cNvSpPr>
              <a:spLocks noChangeArrowheads="1"/>
            </p:cNvSpPr>
            <p:nvPr/>
          </p:nvSpPr>
          <p:spPr bwMode="auto">
            <a:xfrm>
              <a:off x="2597" y="1666"/>
              <a:ext cx="12" cy="45"/>
            </a:xfrm>
            <a:custGeom>
              <a:avLst/>
              <a:gdLst>
                <a:gd name="T0" fmla="*/ 0 w 12"/>
                <a:gd name="T1" fmla="*/ 0 h 46"/>
                <a:gd name="T2" fmla="*/ 0 w 12"/>
                <a:gd name="T3" fmla="*/ 35 h 46"/>
                <a:gd name="T4" fmla="*/ 3 w 12"/>
                <a:gd name="T5" fmla="*/ 41 h 46"/>
                <a:gd name="T6" fmla="*/ 10 w 12"/>
                <a:gd name="T7" fmla="*/ 46 h 46"/>
                <a:gd name="T8" fmla="*/ 12 w 1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10" y="46"/>
                  </a:lnTo>
                  <a:lnTo>
                    <a:pt x="12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Freeform 1260"/>
            <p:cNvSpPr>
              <a:spLocks noChangeArrowheads="1"/>
            </p:cNvSpPr>
            <p:nvPr/>
          </p:nvSpPr>
          <p:spPr bwMode="auto">
            <a:xfrm>
              <a:off x="2563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30 w 31"/>
                <a:gd name="T3" fmla="*/ 3 h 38"/>
                <a:gd name="T4" fmla="*/ 12 w 31"/>
                <a:gd name="T5" fmla="*/ 7 h 38"/>
                <a:gd name="T6" fmla="*/ 4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4 w 31"/>
                <a:gd name="T13" fmla="*/ 33 h 38"/>
                <a:gd name="T14" fmla="*/ 12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30" y="3"/>
                  </a:lnTo>
                  <a:lnTo>
                    <a:pt x="12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7" name="Freeform 1261"/>
            <p:cNvSpPr>
              <a:spLocks noChangeArrowheads="1"/>
            </p:cNvSpPr>
            <p:nvPr/>
          </p:nvSpPr>
          <p:spPr bwMode="auto">
            <a:xfrm>
              <a:off x="2567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3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3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8" name="Line 1262"/>
            <p:cNvSpPr>
              <a:spLocks noChangeShapeType="1"/>
            </p:cNvSpPr>
            <p:nvPr/>
          </p:nvSpPr>
          <p:spPr bwMode="auto">
            <a:xfrm>
              <a:off x="263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1263"/>
            <p:cNvSpPr>
              <a:spLocks noChangeShapeType="1"/>
            </p:cNvSpPr>
            <p:nvPr/>
          </p:nvSpPr>
          <p:spPr bwMode="auto">
            <a:xfrm>
              <a:off x="263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1264"/>
            <p:cNvSpPr>
              <a:spLocks noChangeArrowheads="1"/>
            </p:cNvSpPr>
            <p:nvPr/>
          </p:nvSpPr>
          <p:spPr bwMode="auto">
            <a:xfrm>
              <a:off x="2634" y="1659"/>
              <a:ext cx="27" cy="21"/>
            </a:xfrm>
            <a:custGeom>
              <a:avLst/>
              <a:gdLst>
                <a:gd name="T0" fmla="*/ 0 w 26"/>
                <a:gd name="T1" fmla="*/ 22 h 22"/>
                <a:gd name="T2" fmla="*/ 3 w 26"/>
                <a:gd name="T3" fmla="*/ 11 h 22"/>
                <a:gd name="T4" fmla="*/ 8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1" name="Line 1265"/>
            <p:cNvSpPr>
              <a:spLocks noChangeShapeType="1"/>
            </p:cNvSpPr>
            <p:nvPr/>
          </p:nvSpPr>
          <p:spPr bwMode="auto">
            <a:xfrm>
              <a:off x="2622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1266"/>
            <p:cNvSpPr>
              <a:spLocks noChangeShapeType="1"/>
            </p:cNvSpPr>
            <p:nvPr/>
          </p:nvSpPr>
          <p:spPr bwMode="auto">
            <a:xfrm>
              <a:off x="2622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1267"/>
            <p:cNvSpPr>
              <a:spLocks noChangeShapeType="1"/>
            </p:cNvSpPr>
            <p:nvPr/>
          </p:nvSpPr>
          <p:spPr bwMode="auto">
            <a:xfrm>
              <a:off x="268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1268"/>
            <p:cNvSpPr>
              <a:spLocks noChangeShapeType="1"/>
            </p:cNvSpPr>
            <p:nvPr/>
          </p:nvSpPr>
          <p:spPr bwMode="auto">
            <a:xfrm>
              <a:off x="26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1269"/>
            <p:cNvSpPr>
              <a:spLocks noChangeArrowheads="1"/>
            </p:cNvSpPr>
            <p:nvPr/>
          </p:nvSpPr>
          <p:spPr bwMode="auto">
            <a:xfrm>
              <a:off x="2685" y="1659"/>
              <a:ext cx="28" cy="21"/>
            </a:xfrm>
            <a:custGeom>
              <a:avLst/>
              <a:gdLst>
                <a:gd name="T0" fmla="*/ 0 w 26"/>
                <a:gd name="T1" fmla="*/ 22 h 22"/>
                <a:gd name="T2" fmla="*/ 4 w 26"/>
                <a:gd name="T3" fmla="*/ 11 h 22"/>
                <a:gd name="T4" fmla="*/ 10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4" y="11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6" name="Line 1270"/>
            <p:cNvSpPr>
              <a:spLocks noChangeShapeType="1"/>
            </p:cNvSpPr>
            <p:nvPr/>
          </p:nvSpPr>
          <p:spPr bwMode="auto">
            <a:xfrm>
              <a:off x="2673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1271"/>
            <p:cNvSpPr>
              <a:spLocks noChangeShapeType="1"/>
            </p:cNvSpPr>
            <p:nvPr/>
          </p:nvSpPr>
          <p:spPr bwMode="auto">
            <a:xfrm>
              <a:off x="2673" y="1712"/>
              <a:ext cx="2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1272"/>
            <p:cNvSpPr>
              <a:spLocks noChangeArrowheads="1"/>
            </p:cNvSpPr>
            <p:nvPr/>
          </p:nvSpPr>
          <p:spPr bwMode="auto">
            <a:xfrm>
              <a:off x="2731" y="1632"/>
              <a:ext cx="7" cy="6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4 w 7"/>
                <a:gd name="T5" fmla="*/ 7 h 7"/>
                <a:gd name="T6" fmla="*/ 7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9" name="Line 1273"/>
            <p:cNvSpPr>
              <a:spLocks noChangeShapeType="1"/>
            </p:cNvSpPr>
            <p:nvPr/>
          </p:nvSpPr>
          <p:spPr bwMode="auto">
            <a:xfrm>
              <a:off x="2736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1274"/>
            <p:cNvSpPr>
              <a:spLocks noChangeShapeType="1"/>
            </p:cNvSpPr>
            <p:nvPr/>
          </p:nvSpPr>
          <p:spPr bwMode="auto">
            <a:xfrm>
              <a:off x="273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1275"/>
            <p:cNvSpPr>
              <a:spLocks noChangeShapeType="1"/>
            </p:cNvSpPr>
            <p:nvPr/>
          </p:nvSpPr>
          <p:spPr bwMode="auto">
            <a:xfrm>
              <a:off x="2727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1276"/>
            <p:cNvSpPr>
              <a:spLocks noChangeShapeType="1"/>
            </p:cNvSpPr>
            <p:nvPr/>
          </p:nvSpPr>
          <p:spPr bwMode="auto">
            <a:xfrm>
              <a:off x="27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1277"/>
            <p:cNvSpPr>
              <a:spLocks noChangeShapeType="1"/>
            </p:cNvSpPr>
            <p:nvPr/>
          </p:nvSpPr>
          <p:spPr bwMode="auto">
            <a:xfrm>
              <a:off x="277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1278"/>
            <p:cNvSpPr>
              <a:spLocks noChangeShapeType="1"/>
            </p:cNvSpPr>
            <p:nvPr/>
          </p:nvSpPr>
          <p:spPr bwMode="auto">
            <a:xfrm>
              <a:off x="2773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1279"/>
            <p:cNvSpPr>
              <a:spLocks noChangeArrowheads="1"/>
            </p:cNvSpPr>
            <p:nvPr/>
          </p:nvSpPr>
          <p:spPr bwMode="auto">
            <a:xfrm>
              <a:off x="2773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3 w 31"/>
                <a:gd name="T5" fmla="*/ 0 h 53"/>
                <a:gd name="T6" fmla="*/ 19 w 31"/>
                <a:gd name="T7" fmla="*/ 0 h 53"/>
                <a:gd name="T8" fmla="*/ 27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" name="Freeform 1280"/>
            <p:cNvSpPr>
              <a:spLocks noChangeArrowheads="1"/>
            </p:cNvSpPr>
            <p:nvPr/>
          </p:nvSpPr>
          <p:spPr bwMode="auto">
            <a:xfrm>
              <a:off x="279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7" name="Line 1281"/>
            <p:cNvSpPr>
              <a:spLocks noChangeShapeType="1"/>
            </p:cNvSpPr>
            <p:nvPr/>
          </p:nvSpPr>
          <p:spPr bwMode="auto">
            <a:xfrm>
              <a:off x="2760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1282"/>
            <p:cNvSpPr>
              <a:spLocks noChangeShapeType="1"/>
            </p:cNvSpPr>
            <p:nvPr/>
          </p:nvSpPr>
          <p:spPr bwMode="auto">
            <a:xfrm>
              <a:off x="2760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1283"/>
            <p:cNvSpPr>
              <a:spLocks noChangeShapeType="1"/>
            </p:cNvSpPr>
            <p:nvPr/>
          </p:nvSpPr>
          <p:spPr bwMode="auto">
            <a:xfrm>
              <a:off x="2794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1284"/>
            <p:cNvSpPr>
              <a:spLocks noChangeArrowheads="1"/>
            </p:cNvSpPr>
            <p:nvPr/>
          </p:nvSpPr>
          <p:spPr bwMode="auto">
            <a:xfrm>
              <a:off x="2833" y="1659"/>
              <a:ext cx="30" cy="36"/>
            </a:xfrm>
            <a:custGeom>
              <a:avLst/>
              <a:gdLst>
                <a:gd name="T0" fmla="*/ 11 w 28"/>
                <a:gd name="T1" fmla="*/ 0 h 37"/>
                <a:gd name="T2" fmla="*/ 5 w 28"/>
                <a:gd name="T3" fmla="*/ 4 h 37"/>
                <a:gd name="T4" fmla="*/ 3 w 28"/>
                <a:gd name="T5" fmla="*/ 7 h 37"/>
                <a:gd name="T6" fmla="*/ 0 w 28"/>
                <a:gd name="T7" fmla="*/ 15 h 37"/>
                <a:gd name="T8" fmla="*/ 0 w 28"/>
                <a:gd name="T9" fmla="*/ 22 h 37"/>
                <a:gd name="T10" fmla="*/ 3 w 28"/>
                <a:gd name="T11" fmla="*/ 31 h 37"/>
                <a:gd name="T12" fmla="*/ 5 w 28"/>
                <a:gd name="T13" fmla="*/ 33 h 37"/>
                <a:gd name="T14" fmla="*/ 11 w 28"/>
                <a:gd name="T15" fmla="*/ 37 h 37"/>
                <a:gd name="T16" fmla="*/ 16 w 28"/>
                <a:gd name="T17" fmla="*/ 37 h 37"/>
                <a:gd name="T18" fmla="*/ 23 w 28"/>
                <a:gd name="T19" fmla="*/ 33 h 37"/>
                <a:gd name="T20" fmla="*/ 26 w 28"/>
                <a:gd name="T21" fmla="*/ 31 h 37"/>
                <a:gd name="T22" fmla="*/ 28 w 28"/>
                <a:gd name="T23" fmla="*/ 22 h 37"/>
                <a:gd name="T24" fmla="*/ 28 w 28"/>
                <a:gd name="T25" fmla="*/ 15 h 37"/>
                <a:gd name="T26" fmla="*/ 26 w 28"/>
                <a:gd name="T27" fmla="*/ 7 h 37"/>
                <a:gd name="T28" fmla="*/ 23 w 28"/>
                <a:gd name="T29" fmla="*/ 4 h 37"/>
                <a:gd name="T30" fmla="*/ 16 w 28"/>
                <a:gd name="T31" fmla="*/ 0 h 37"/>
                <a:gd name="T32" fmla="*/ 11 w 2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lnTo>
                    <a:pt x="5" y="4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6" y="7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1" name="Freeform 1285"/>
            <p:cNvSpPr>
              <a:spLocks noChangeArrowheads="1"/>
            </p:cNvSpPr>
            <p:nvPr/>
          </p:nvSpPr>
          <p:spPr bwMode="auto">
            <a:xfrm>
              <a:off x="2836" y="1663"/>
              <a:ext cx="1" cy="28"/>
            </a:xfrm>
            <a:custGeom>
              <a:avLst/>
              <a:gdLst>
                <a:gd name="T0" fmla="*/ 2 w 2"/>
                <a:gd name="T1" fmla="*/ 0 h 29"/>
                <a:gd name="T2" fmla="*/ 0 w 2"/>
                <a:gd name="T3" fmla="*/ 7 h 29"/>
                <a:gd name="T4" fmla="*/ 0 w 2"/>
                <a:gd name="T5" fmla="*/ 22 h 29"/>
                <a:gd name="T6" fmla="*/ 2 w 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2" y="2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2" name="Freeform 1286"/>
            <p:cNvSpPr>
              <a:spLocks noChangeArrowheads="1"/>
            </p:cNvSpPr>
            <p:nvPr/>
          </p:nvSpPr>
          <p:spPr bwMode="auto">
            <a:xfrm>
              <a:off x="2859" y="1663"/>
              <a:ext cx="2" cy="28"/>
            </a:xfrm>
            <a:custGeom>
              <a:avLst/>
              <a:gdLst>
                <a:gd name="T0" fmla="*/ 0 w 3"/>
                <a:gd name="T1" fmla="*/ 29 h 29"/>
                <a:gd name="T2" fmla="*/ 3 w 3"/>
                <a:gd name="T3" fmla="*/ 22 h 29"/>
                <a:gd name="T4" fmla="*/ 3 w 3"/>
                <a:gd name="T5" fmla="*/ 7 h 29"/>
                <a:gd name="T6" fmla="*/ 0 w 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2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3" name="Freeform 1287"/>
            <p:cNvSpPr>
              <a:spLocks noChangeArrowheads="1"/>
            </p:cNvSpPr>
            <p:nvPr/>
          </p:nvSpPr>
          <p:spPr bwMode="auto">
            <a:xfrm>
              <a:off x="2862" y="1659"/>
              <a:ext cx="8" cy="6"/>
            </a:xfrm>
            <a:custGeom>
              <a:avLst/>
              <a:gdLst>
                <a:gd name="T0" fmla="*/ 0 w 8"/>
                <a:gd name="T1" fmla="*/ 7 h 7"/>
                <a:gd name="T2" fmla="*/ 2 w 8"/>
                <a:gd name="T3" fmla="*/ 4 h 7"/>
                <a:gd name="T4" fmla="*/ 8 w 8"/>
                <a:gd name="T5" fmla="*/ 0 h 7"/>
                <a:gd name="T6" fmla="*/ 8 w 8"/>
                <a:gd name="T7" fmla="*/ 4 h 7"/>
                <a:gd name="T8" fmla="*/ 2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4" name="Freeform 1288"/>
            <p:cNvSpPr>
              <a:spLocks noChangeArrowheads="1"/>
            </p:cNvSpPr>
            <p:nvPr/>
          </p:nvSpPr>
          <p:spPr bwMode="auto">
            <a:xfrm>
              <a:off x="2830" y="1690"/>
              <a:ext cx="39" cy="36"/>
            </a:xfrm>
            <a:custGeom>
              <a:avLst/>
              <a:gdLst>
                <a:gd name="T0" fmla="*/ 6 w 37"/>
                <a:gd name="T1" fmla="*/ 0 h 37"/>
                <a:gd name="T2" fmla="*/ 3 w 37"/>
                <a:gd name="T3" fmla="*/ 2 h 37"/>
                <a:gd name="T4" fmla="*/ 0 w 37"/>
                <a:gd name="T5" fmla="*/ 11 h 37"/>
                <a:gd name="T6" fmla="*/ 0 w 37"/>
                <a:gd name="T7" fmla="*/ 13 h 37"/>
                <a:gd name="T8" fmla="*/ 3 w 37"/>
                <a:gd name="T9" fmla="*/ 22 h 37"/>
                <a:gd name="T10" fmla="*/ 11 w 37"/>
                <a:gd name="T11" fmla="*/ 28 h 37"/>
                <a:gd name="T12" fmla="*/ 26 w 37"/>
                <a:gd name="T13" fmla="*/ 28 h 37"/>
                <a:gd name="T14" fmla="*/ 34 w 37"/>
                <a:gd name="T15" fmla="*/ 33 h 37"/>
                <a:gd name="T16" fmla="*/ 37 w 3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6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11" y="28"/>
                  </a:lnTo>
                  <a:lnTo>
                    <a:pt x="26" y="28"/>
                  </a:lnTo>
                  <a:lnTo>
                    <a:pt x="34" y="33"/>
                  </a:lnTo>
                  <a:lnTo>
                    <a:pt x="37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5" name="Freeform 1289"/>
            <p:cNvSpPr>
              <a:spLocks noChangeArrowheads="1"/>
            </p:cNvSpPr>
            <p:nvPr/>
          </p:nvSpPr>
          <p:spPr bwMode="auto">
            <a:xfrm>
              <a:off x="2828" y="1703"/>
              <a:ext cx="42" cy="39"/>
            </a:xfrm>
            <a:custGeom>
              <a:avLst/>
              <a:gdLst>
                <a:gd name="T0" fmla="*/ 2 w 39"/>
                <a:gd name="T1" fmla="*/ 0 h 40"/>
                <a:gd name="T2" fmla="*/ 5 w 39"/>
                <a:gd name="T3" fmla="*/ 4 h 40"/>
                <a:gd name="T4" fmla="*/ 13 w 39"/>
                <a:gd name="T5" fmla="*/ 9 h 40"/>
                <a:gd name="T6" fmla="*/ 28 w 39"/>
                <a:gd name="T7" fmla="*/ 9 h 40"/>
                <a:gd name="T8" fmla="*/ 36 w 39"/>
                <a:gd name="T9" fmla="*/ 15 h 40"/>
                <a:gd name="T10" fmla="*/ 39 w 39"/>
                <a:gd name="T11" fmla="*/ 24 h 40"/>
                <a:gd name="T12" fmla="*/ 39 w 39"/>
                <a:gd name="T13" fmla="*/ 29 h 40"/>
                <a:gd name="T14" fmla="*/ 36 w 39"/>
                <a:gd name="T15" fmla="*/ 35 h 40"/>
                <a:gd name="T16" fmla="*/ 28 w 39"/>
                <a:gd name="T17" fmla="*/ 40 h 40"/>
                <a:gd name="T18" fmla="*/ 10 w 39"/>
                <a:gd name="T19" fmla="*/ 40 h 40"/>
                <a:gd name="T20" fmla="*/ 2 w 39"/>
                <a:gd name="T21" fmla="*/ 35 h 40"/>
                <a:gd name="T22" fmla="*/ 0 w 39"/>
                <a:gd name="T23" fmla="*/ 29 h 40"/>
                <a:gd name="T24" fmla="*/ 0 w 39"/>
                <a:gd name="T25" fmla="*/ 24 h 40"/>
                <a:gd name="T26" fmla="*/ 2 w 39"/>
                <a:gd name="T27" fmla="*/ 15 h 40"/>
                <a:gd name="T28" fmla="*/ 10 w 39"/>
                <a:gd name="T2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0">
                  <a:moveTo>
                    <a:pt x="2" y="0"/>
                  </a:moveTo>
                  <a:lnTo>
                    <a:pt x="5" y="4"/>
                  </a:lnTo>
                  <a:lnTo>
                    <a:pt x="13" y="9"/>
                  </a:lnTo>
                  <a:lnTo>
                    <a:pt x="28" y="9"/>
                  </a:lnTo>
                  <a:lnTo>
                    <a:pt x="36" y="15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6" y="35"/>
                  </a:lnTo>
                  <a:lnTo>
                    <a:pt x="28" y="40"/>
                  </a:lnTo>
                  <a:lnTo>
                    <a:pt x="10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10" y="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6" name="Freeform 1290"/>
            <p:cNvSpPr>
              <a:spLocks noChangeArrowheads="1"/>
            </p:cNvSpPr>
            <p:nvPr/>
          </p:nvSpPr>
          <p:spPr bwMode="auto">
            <a:xfrm>
              <a:off x="2896" y="1632"/>
              <a:ext cx="22" cy="79"/>
            </a:xfrm>
            <a:custGeom>
              <a:avLst/>
              <a:gdLst>
                <a:gd name="T0" fmla="*/ 0 w 21"/>
                <a:gd name="T1" fmla="*/ 0 h 80"/>
                <a:gd name="T2" fmla="*/ 0 w 21"/>
                <a:gd name="T3" fmla="*/ 64 h 80"/>
                <a:gd name="T4" fmla="*/ 1 w 21"/>
                <a:gd name="T5" fmla="*/ 75 h 80"/>
                <a:gd name="T6" fmla="*/ 8 w 21"/>
                <a:gd name="T7" fmla="*/ 80 h 80"/>
                <a:gd name="T8" fmla="*/ 13 w 21"/>
                <a:gd name="T9" fmla="*/ 80 h 80"/>
                <a:gd name="T10" fmla="*/ 19 w 21"/>
                <a:gd name="T11" fmla="*/ 75 h 80"/>
                <a:gd name="T12" fmla="*/ 21 w 21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8" y="80"/>
                  </a:lnTo>
                  <a:lnTo>
                    <a:pt x="13" y="80"/>
                  </a:lnTo>
                  <a:lnTo>
                    <a:pt x="19" y="75"/>
                  </a:lnTo>
                  <a:lnTo>
                    <a:pt x="21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7" name="Freeform 1291"/>
            <p:cNvSpPr>
              <a:spLocks noChangeArrowheads="1"/>
            </p:cNvSpPr>
            <p:nvPr/>
          </p:nvSpPr>
          <p:spPr bwMode="auto">
            <a:xfrm>
              <a:off x="2897" y="1632"/>
              <a:ext cx="7" cy="79"/>
            </a:xfrm>
            <a:custGeom>
              <a:avLst/>
              <a:gdLst>
                <a:gd name="T0" fmla="*/ 0 w 7"/>
                <a:gd name="T1" fmla="*/ 0 h 80"/>
                <a:gd name="T2" fmla="*/ 0 w 7"/>
                <a:gd name="T3" fmla="*/ 64 h 80"/>
                <a:gd name="T4" fmla="*/ 4 w 7"/>
                <a:gd name="T5" fmla="*/ 75 h 80"/>
                <a:gd name="T6" fmla="*/ 7 w 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8" name="Line 1292"/>
            <p:cNvSpPr>
              <a:spLocks noChangeShapeType="1"/>
            </p:cNvSpPr>
            <p:nvPr/>
          </p:nvSpPr>
          <p:spPr bwMode="auto">
            <a:xfrm>
              <a:off x="2885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1293"/>
            <p:cNvSpPr>
              <a:spLocks noChangeArrowheads="1"/>
            </p:cNvSpPr>
            <p:nvPr/>
          </p:nvSpPr>
          <p:spPr bwMode="auto">
            <a:xfrm>
              <a:off x="2934" y="1659"/>
              <a:ext cx="42" cy="52"/>
            </a:xfrm>
            <a:custGeom>
              <a:avLst/>
              <a:gdLst>
                <a:gd name="T0" fmla="*/ 17 w 39"/>
                <a:gd name="T1" fmla="*/ 0 h 53"/>
                <a:gd name="T2" fmla="*/ 9 w 39"/>
                <a:gd name="T3" fmla="*/ 4 h 53"/>
                <a:gd name="T4" fmla="*/ 4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4 w 39"/>
                <a:gd name="T11" fmla="*/ 42 h 53"/>
                <a:gd name="T12" fmla="*/ 9 w 39"/>
                <a:gd name="T13" fmla="*/ 48 h 53"/>
                <a:gd name="T14" fmla="*/ 17 w 39"/>
                <a:gd name="T15" fmla="*/ 53 h 53"/>
                <a:gd name="T16" fmla="*/ 23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3 w 39"/>
                <a:gd name="T31" fmla="*/ 0 h 53"/>
                <a:gd name="T32" fmla="*/ 17 w 39"/>
                <a:gd name="T33" fmla="*/ 0 h 53"/>
                <a:gd name="T34" fmla="*/ 12 w 39"/>
                <a:gd name="T35" fmla="*/ 4 h 53"/>
                <a:gd name="T36" fmla="*/ 5 w 39"/>
                <a:gd name="T37" fmla="*/ 11 h 53"/>
                <a:gd name="T38" fmla="*/ 4 w 39"/>
                <a:gd name="T39" fmla="*/ 22 h 53"/>
                <a:gd name="T40" fmla="*/ 4 w 39"/>
                <a:gd name="T41" fmla="*/ 31 h 53"/>
                <a:gd name="T42" fmla="*/ 5 w 39"/>
                <a:gd name="T43" fmla="*/ 42 h 53"/>
                <a:gd name="T44" fmla="*/ 12 w 39"/>
                <a:gd name="T45" fmla="*/ 48 h 53"/>
                <a:gd name="T46" fmla="*/ 17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7" y="0"/>
                  </a:moveTo>
                  <a:lnTo>
                    <a:pt x="9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9" y="48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4" y="22"/>
                  </a:lnTo>
                  <a:lnTo>
                    <a:pt x="4" y="31"/>
                  </a:lnTo>
                  <a:lnTo>
                    <a:pt x="5" y="42"/>
                  </a:lnTo>
                  <a:lnTo>
                    <a:pt x="12" y="48"/>
                  </a:lnTo>
                  <a:lnTo>
                    <a:pt x="1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0" name="Freeform 1294"/>
            <p:cNvSpPr>
              <a:spLocks noChangeArrowheads="1"/>
            </p:cNvSpPr>
            <p:nvPr/>
          </p:nvSpPr>
          <p:spPr bwMode="auto">
            <a:xfrm>
              <a:off x="2959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1" name="Line 1295"/>
            <p:cNvSpPr>
              <a:spLocks noChangeShapeType="1"/>
            </p:cNvSpPr>
            <p:nvPr/>
          </p:nvSpPr>
          <p:spPr bwMode="auto">
            <a:xfrm>
              <a:off x="300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Line 1296"/>
            <p:cNvSpPr>
              <a:spLocks noChangeShapeType="1"/>
            </p:cNvSpPr>
            <p:nvPr/>
          </p:nvSpPr>
          <p:spPr bwMode="auto">
            <a:xfrm>
              <a:off x="300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1297"/>
            <p:cNvSpPr>
              <a:spLocks noChangeArrowheads="1"/>
            </p:cNvSpPr>
            <p:nvPr/>
          </p:nvSpPr>
          <p:spPr bwMode="auto">
            <a:xfrm>
              <a:off x="3004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6 w 31"/>
                <a:gd name="T3" fmla="*/ 4 h 53"/>
                <a:gd name="T4" fmla="*/ 14 w 31"/>
                <a:gd name="T5" fmla="*/ 0 h 53"/>
                <a:gd name="T6" fmla="*/ 21 w 31"/>
                <a:gd name="T7" fmla="*/ 0 h 53"/>
                <a:gd name="T8" fmla="*/ 29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Freeform 1298"/>
            <p:cNvSpPr>
              <a:spLocks noChangeArrowheads="1"/>
            </p:cNvSpPr>
            <p:nvPr/>
          </p:nvSpPr>
          <p:spPr bwMode="auto">
            <a:xfrm>
              <a:off x="3027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5" name="Line 1299"/>
            <p:cNvSpPr>
              <a:spLocks noChangeShapeType="1"/>
            </p:cNvSpPr>
            <p:nvPr/>
          </p:nvSpPr>
          <p:spPr bwMode="auto">
            <a:xfrm>
              <a:off x="2993" y="1659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Line 1300"/>
            <p:cNvSpPr>
              <a:spLocks noChangeShapeType="1"/>
            </p:cNvSpPr>
            <p:nvPr/>
          </p:nvSpPr>
          <p:spPr bwMode="auto">
            <a:xfrm>
              <a:off x="2993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Line 1301"/>
            <p:cNvSpPr>
              <a:spLocks noChangeShapeType="1"/>
            </p:cNvSpPr>
            <p:nvPr/>
          </p:nvSpPr>
          <p:spPr bwMode="auto">
            <a:xfrm>
              <a:off x="30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Line 1302"/>
            <p:cNvSpPr>
              <a:spLocks noChangeShapeType="1"/>
            </p:cNvSpPr>
            <p:nvPr/>
          </p:nvSpPr>
          <p:spPr bwMode="auto">
            <a:xfrm>
              <a:off x="311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Line 1303"/>
            <p:cNvSpPr>
              <a:spLocks noChangeShapeType="1"/>
            </p:cNvSpPr>
            <p:nvPr/>
          </p:nvSpPr>
          <p:spPr bwMode="auto">
            <a:xfrm>
              <a:off x="312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1304"/>
            <p:cNvSpPr>
              <a:spLocks noChangeArrowheads="1"/>
            </p:cNvSpPr>
            <p:nvPr/>
          </p:nvSpPr>
          <p:spPr bwMode="auto">
            <a:xfrm>
              <a:off x="3122" y="1659"/>
              <a:ext cx="26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4 w 24"/>
                <a:gd name="T7" fmla="*/ 0 h 22"/>
                <a:gd name="T8" fmla="*/ 23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3 w 24"/>
                <a:gd name="T15" fmla="*/ 11 h 22"/>
                <a:gd name="T16" fmla="*/ 19 w 24"/>
                <a:gd name="T17" fmla="*/ 7 h 22"/>
                <a:gd name="T18" fmla="*/ 23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1" name="Line 1305"/>
            <p:cNvSpPr>
              <a:spLocks noChangeShapeType="1"/>
            </p:cNvSpPr>
            <p:nvPr/>
          </p:nvSpPr>
          <p:spPr bwMode="auto">
            <a:xfrm>
              <a:off x="3108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Line 1306"/>
            <p:cNvSpPr>
              <a:spLocks noChangeShapeType="1"/>
            </p:cNvSpPr>
            <p:nvPr/>
          </p:nvSpPr>
          <p:spPr bwMode="auto">
            <a:xfrm>
              <a:off x="3108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1307"/>
            <p:cNvSpPr>
              <a:spLocks noChangeArrowheads="1"/>
            </p:cNvSpPr>
            <p:nvPr/>
          </p:nvSpPr>
          <p:spPr bwMode="auto">
            <a:xfrm>
              <a:off x="3164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3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3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2 w 39"/>
                <a:gd name="T17" fmla="*/ 53 h 53"/>
                <a:gd name="T18" fmla="*/ 31 w 39"/>
                <a:gd name="T19" fmla="*/ 48 h 53"/>
                <a:gd name="T20" fmla="*/ 35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5 w 39"/>
                <a:gd name="T27" fmla="*/ 11 h 53"/>
                <a:gd name="T28" fmla="*/ 31 w 39"/>
                <a:gd name="T29" fmla="*/ 4 h 53"/>
                <a:gd name="T30" fmla="*/ 22 w 39"/>
                <a:gd name="T31" fmla="*/ 0 h 53"/>
                <a:gd name="T32" fmla="*/ 16 w 39"/>
                <a:gd name="T33" fmla="*/ 0 h 53"/>
                <a:gd name="T34" fmla="*/ 11 w 39"/>
                <a:gd name="T35" fmla="*/ 4 h 53"/>
                <a:gd name="T36" fmla="*/ 6 w 39"/>
                <a:gd name="T37" fmla="*/ 11 h 53"/>
                <a:gd name="T38" fmla="*/ 3 w 39"/>
                <a:gd name="T39" fmla="*/ 22 h 53"/>
                <a:gd name="T40" fmla="*/ 3 w 39"/>
                <a:gd name="T41" fmla="*/ 31 h 53"/>
                <a:gd name="T42" fmla="*/ 6 w 39"/>
                <a:gd name="T43" fmla="*/ 42 h 53"/>
                <a:gd name="T44" fmla="*/ 11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31" y="48"/>
                  </a:lnTo>
                  <a:lnTo>
                    <a:pt x="35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5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6" y="11"/>
                  </a:lnTo>
                  <a:lnTo>
                    <a:pt x="3" y="22"/>
                  </a:lnTo>
                  <a:lnTo>
                    <a:pt x="3" y="31"/>
                  </a:lnTo>
                  <a:lnTo>
                    <a:pt x="6" y="42"/>
                  </a:lnTo>
                  <a:lnTo>
                    <a:pt x="11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4" name="Freeform 1308"/>
            <p:cNvSpPr>
              <a:spLocks noChangeArrowheads="1"/>
            </p:cNvSpPr>
            <p:nvPr/>
          </p:nvSpPr>
          <p:spPr bwMode="auto">
            <a:xfrm>
              <a:off x="3188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5" name="Freeform 1309"/>
            <p:cNvSpPr>
              <a:spLocks noChangeArrowheads="1"/>
            </p:cNvSpPr>
            <p:nvPr/>
          </p:nvSpPr>
          <p:spPr bwMode="auto">
            <a:xfrm>
              <a:off x="3231" y="1632"/>
              <a:ext cx="24" cy="79"/>
            </a:xfrm>
            <a:custGeom>
              <a:avLst/>
              <a:gdLst>
                <a:gd name="T0" fmla="*/ 0 w 23"/>
                <a:gd name="T1" fmla="*/ 0 h 80"/>
                <a:gd name="T2" fmla="*/ 0 w 23"/>
                <a:gd name="T3" fmla="*/ 64 h 80"/>
                <a:gd name="T4" fmla="*/ 4 w 23"/>
                <a:gd name="T5" fmla="*/ 75 h 80"/>
                <a:gd name="T6" fmla="*/ 9 w 23"/>
                <a:gd name="T7" fmla="*/ 80 h 80"/>
                <a:gd name="T8" fmla="*/ 15 w 23"/>
                <a:gd name="T9" fmla="*/ 80 h 80"/>
                <a:gd name="T10" fmla="*/ 20 w 23"/>
                <a:gd name="T11" fmla="*/ 75 h 80"/>
                <a:gd name="T12" fmla="*/ 23 w 23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5" y="80"/>
                  </a:lnTo>
                  <a:lnTo>
                    <a:pt x="20" y="75"/>
                  </a:lnTo>
                  <a:lnTo>
                    <a:pt x="23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" name="Freeform 1310"/>
            <p:cNvSpPr>
              <a:spLocks noChangeArrowheads="1"/>
            </p:cNvSpPr>
            <p:nvPr/>
          </p:nvSpPr>
          <p:spPr bwMode="auto">
            <a:xfrm>
              <a:off x="3236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1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" name="Line 1311"/>
            <p:cNvSpPr>
              <a:spLocks noChangeShapeType="1"/>
            </p:cNvSpPr>
            <p:nvPr/>
          </p:nvSpPr>
          <p:spPr bwMode="auto">
            <a:xfrm>
              <a:off x="3222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1312"/>
            <p:cNvSpPr>
              <a:spLocks noChangeArrowheads="1"/>
            </p:cNvSpPr>
            <p:nvPr/>
          </p:nvSpPr>
          <p:spPr bwMode="auto">
            <a:xfrm>
              <a:off x="3274" y="1659"/>
              <a:ext cx="39" cy="52"/>
            </a:xfrm>
            <a:custGeom>
              <a:avLst/>
              <a:gdLst>
                <a:gd name="T0" fmla="*/ 4 w 36"/>
                <a:gd name="T1" fmla="*/ 7 h 53"/>
                <a:gd name="T2" fmla="*/ 4 w 36"/>
                <a:gd name="T3" fmla="*/ 11 h 53"/>
                <a:gd name="T4" fmla="*/ 0 w 36"/>
                <a:gd name="T5" fmla="*/ 11 h 53"/>
                <a:gd name="T6" fmla="*/ 0 w 36"/>
                <a:gd name="T7" fmla="*/ 7 h 53"/>
                <a:gd name="T8" fmla="*/ 4 w 36"/>
                <a:gd name="T9" fmla="*/ 4 h 53"/>
                <a:gd name="T10" fmla="*/ 8 w 36"/>
                <a:gd name="T11" fmla="*/ 0 h 53"/>
                <a:gd name="T12" fmla="*/ 20 w 36"/>
                <a:gd name="T13" fmla="*/ 0 h 53"/>
                <a:gd name="T14" fmla="*/ 26 w 36"/>
                <a:gd name="T15" fmla="*/ 4 h 53"/>
                <a:gd name="T16" fmla="*/ 28 w 36"/>
                <a:gd name="T17" fmla="*/ 7 h 53"/>
                <a:gd name="T18" fmla="*/ 31 w 36"/>
                <a:gd name="T19" fmla="*/ 15 h 53"/>
                <a:gd name="T20" fmla="*/ 31 w 36"/>
                <a:gd name="T21" fmla="*/ 42 h 53"/>
                <a:gd name="T22" fmla="*/ 34 w 36"/>
                <a:gd name="T23" fmla="*/ 48 h 53"/>
                <a:gd name="T24" fmla="*/ 36 w 36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3">
                  <a:moveTo>
                    <a:pt x="4" y="7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1" y="15"/>
                  </a:lnTo>
                  <a:lnTo>
                    <a:pt x="31" y="42"/>
                  </a:lnTo>
                  <a:lnTo>
                    <a:pt x="34" y="48"/>
                  </a:lnTo>
                  <a:lnTo>
                    <a:pt x="3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9" name="Freeform 1313"/>
            <p:cNvSpPr>
              <a:spLocks noChangeArrowheads="1"/>
            </p:cNvSpPr>
            <p:nvPr/>
          </p:nvSpPr>
          <p:spPr bwMode="auto">
            <a:xfrm>
              <a:off x="3305" y="1666"/>
              <a:ext cx="11" cy="45"/>
            </a:xfrm>
            <a:custGeom>
              <a:avLst/>
              <a:gdLst>
                <a:gd name="T0" fmla="*/ 0 w 11"/>
                <a:gd name="T1" fmla="*/ 0 h 46"/>
                <a:gd name="T2" fmla="*/ 0 w 11"/>
                <a:gd name="T3" fmla="*/ 35 h 46"/>
                <a:gd name="T4" fmla="*/ 3 w 11"/>
                <a:gd name="T5" fmla="*/ 41 h 46"/>
                <a:gd name="T6" fmla="*/ 8 w 11"/>
                <a:gd name="T7" fmla="*/ 46 h 46"/>
                <a:gd name="T8" fmla="*/ 11 w 1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0" name="Freeform 1314"/>
            <p:cNvSpPr>
              <a:spLocks noChangeArrowheads="1"/>
            </p:cNvSpPr>
            <p:nvPr/>
          </p:nvSpPr>
          <p:spPr bwMode="auto">
            <a:xfrm>
              <a:off x="3271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29 w 31"/>
                <a:gd name="T3" fmla="*/ 3 h 38"/>
                <a:gd name="T4" fmla="*/ 11 w 31"/>
                <a:gd name="T5" fmla="*/ 7 h 38"/>
                <a:gd name="T6" fmla="*/ 3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3 w 31"/>
                <a:gd name="T13" fmla="*/ 33 h 38"/>
                <a:gd name="T14" fmla="*/ 11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29" y="3"/>
                  </a:lnTo>
                  <a:lnTo>
                    <a:pt x="11" y="7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1" name="Freeform 1315"/>
            <p:cNvSpPr>
              <a:spLocks noChangeArrowheads="1"/>
            </p:cNvSpPr>
            <p:nvPr/>
          </p:nvSpPr>
          <p:spPr bwMode="auto">
            <a:xfrm>
              <a:off x="3274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4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4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2" name="Freeform 1316"/>
            <p:cNvSpPr>
              <a:spLocks noChangeArrowheads="1"/>
            </p:cNvSpPr>
            <p:nvPr/>
          </p:nvSpPr>
          <p:spPr bwMode="auto">
            <a:xfrm>
              <a:off x="3339" y="1632"/>
              <a:ext cx="23" cy="79"/>
            </a:xfrm>
            <a:custGeom>
              <a:avLst/>
              <a:gdLst>
                <a:gd name="T0" fmla="*/ 0 w 22"/>
                <a:gd name="T1" fmla="*/ 0 h 80"/>
                <a:gd name="T2" fmla="*/ 0 w 22"/>
                <a:gd name="T3" fmla="*/ 64 h 80"/>
                <a:gd name="T4" fmla="*/ 3 w 22"/>
                <a:gd name="T5" fmla="*/ 75 h 80"/>
                <a:gd name="T6" fmla="*/ 8 w 22"/>
                <a:gd name="T7" fmla="*/ 80 h 80"/>
                <a:gd name="T8" fmla="*/ 14 w 22"/>
                <a:gd name="T9" fmla="*/ 80 h 80"/>
                <a:gd name="T10" fmla="*/ 19 w 22"/>
                <a:gd name="T11" fmla="*/ 75 h 80"/>
                <a:gd name="T12" fmla="*/ 22 w 22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8" y="80"/>
                  </a:lnTo>
                  <a:lnTo>
                    <a:pt x="14" y="80"/>
                  </a:lnTo>
                  <a:lnTo>
                    <a:pt x="19" y="75"/>
                  </a:lnTo>
                  <a:lnTo>
                    <a:pt x="22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3" name="Freeform 1317"/>
            <p:cNvSpPr>
              <a:spLocks noChangeArrowheads="1"/>
            </p:cNvSpPr>
            <p:nvPr/>
          </p:nvSpPr>
          <p:spPr bwMode="auto">
            <a:xfrm>
              <a:off x="3342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3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4" name="Line 1318"/>
            <p:cNvSpPr>
              <a:spLocks noChangeShapeType="1"/>
            </p:cNvSpPr>
            <p:nvPr/>
          </p:nvSpPr>
          <p:spPr bwMode="auto">
            <a:xfrm>
              <a:off x="3330" y="1659"/>
              <a:ext cx="23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Freeform 1319"/>
            <p:cNvSpPr>
              <a:spLocks noChangeArrowheads="1"/>
            </p:cNvSpPr>
            <p:nvPr/>
          </p:nvSpPr>
          <p:spPr bwMode="auto">
            <a:xfrm>
              <a:off x="3381" y="1632"/>
              <a:ext cx="6" cy="6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3 w 6"/>
                <a:gd name="T5" fmla="*/ 7 h 7"/>
                <a:gd name="T6" fmla="*/ 6 w 6"/>
                <a:gd name="T7" fmla="*/ 5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5"/>
                  </a:lnTo>
                  <a:lnTo>
                    <a:pt x="3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6" name="Line 1320"/>
            <p:cNvSpPr>
              <a:spLocks noChangeShapeType="1"/>
            </p:cNvSpPr>
            <p:nvPr/>
          </p:nvSpPr>
          <p:spPr bwMode="auto">
            <a:xfrm>
              <a:off x="33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Line 1321"/>
            <p:cNvSpPr>
              <a:spLocks noChangeShapeType="1"/>
            </p:cNvSpPr>
            <p:nvPr/>
          </p:nvSpPr>
          <p:spPr bwMode="auto">
            <a:xfrm>
              <a:off x="338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Line 1322"/>
            <p:cNvSpPr>
              <a:spLocks noChangeShapeType="1"/>
            </p:cNvSpPr>
            <p:nvPr/>
          </p:nvSpPr>
          <p:spPr bwMode="auto">
            <a:xfrm>
              <a:off x="3376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Line 1323"/>
            <p:cNvSpPr>
              <a:spLocks noChangeShapeType="1"/>
            </p:cNvSpPr>
            <p:nvPr/>
          </p:nvSpPr>
          <p:spPr bwMode="auto">
            <a:xfrm>
              <a:off x="3376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1324"/>
            <p:cNvSpPr>
              <a:spLocks noChangeArrowheads="1"/>
            </p:cNvSpPr>
            <p:nvPr/>
          </p:nvSpPr>
          <p:spPr bwMode="auto">
            <a:xfrm>
              <a:off x="3413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2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2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1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1 w 39"/>
                <a:gd name="T31" fmla="*/ 0 h 53"/>
                <a:gd name="T32" fmla="*/ 16 w 39"/>
                <a:gd name="T33" fmla="*/ 0 h 53"/>
                <a:gd name="T34" fmla="*/ 10 w 39"/>
                <a:gd name="T35" fmla="*/ 4 h 53"/>
                <a:gd name="T36" fmla="*/ 5 w 39"/>
                <a:gd name="T37" fmla="*/ 11 h 53"/>
                <a:gd name="T38" fmla="*/ 2 w 39"/>
                <a:gd name="T39" fmla="*/ 22 h 53"/>
                <a:gd name="T40" fmla="*/ 2 w 39"/>
                <a:gd name="T41" fmla="*/ 31 h 53"/>
                <a:gd name="T42" fmla="*/ 5 w 39"/>
                <a:gd name="T43" fmla="*/ 42 h 53"/>
                <a:gd name="T44" fmla="*/ 10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5" y="11"/>
                  </a:lnTo>
                  <a:lnTo>
                    <a:pt x="2" y="22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0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1" name="Freeform 1325"/>
            <p:cNvSpPr>
              <a:spLocks noChangeArrowheads="1"/>
            </p:cNvSpPr>
            <p:nvPr/>
          </p:nvSpPr>
          <p:spPr bwMode="auto">
            <a:xfrm>
              <a:off x="3436" y="1659"/>
              <a:ext cx="16" cy="52"/>
            </a:xfrm>
            <a:custGeom>
              <a:avLst/>
              <a:gdLst>
                <a:gd name="T0" fmla="*/ 0 w 15"/>
                <a:gd name="T1" fmla="*/ 53 h 53"/>
                <a:gd name="T2" fmla="*/ 7 w 15"/>
                <a:gd name="T3" fmla="*/ 48 h 53"/>
                <a:gd name="T4" fmla="*/ 11 w 15"/>
                <a:gd name="T5" fmla="*/ 42 h 53"/>
                <a:gd name="T6" fmla="*/ 15 w 15"/>
                <a:gd name="T7" fmla="*/ 31 h 53"/>
                <a:gd name="T8" fmla="*/ 15 w 15"/>
                <a:gd name="T9" fmla="*/ 22 h 53"/>
                <a:gd name="T10" fmla="*/ 11 w 15"/>
                <a:gd name="T11" fmla="*/ 11 h 53"/>
                <a:gd name="T12" fmla="*/ 7 w 15"/>
                <a:gd name="T13" fmla="*/ 4 h 53"/>
                <a:gd name="T14" fmla="*/ 0 w 15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53"/>
                  </a:moveTo>
                  <a:lnTo>
                    <a:pt x="7" y="48"/>
                  </a:lnTo>
                  <a:lnTo>
                    <a:pt x="11" y="42"/>
                  </a:lnTo>
                  <a:lnTo>
                    <a:pt x="15" y="31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2" name="Line 1326"/>
            <p:cNvSpPr>
              <a:spLocks noChangeShapeType="1"/>
            </p:cNvSpPr>
            <p:nvPr/>
          </p:nvSpPr>
          <p:spPr bwMode="auto">
            <a:xfrm>
              <a:off x="347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Line 1327"/>
            <p:cNvSpPr>
              <a:spLocks noChangeShapeType="1"/>
            </p:cNvSpPr>
            <p:nvPr/>
          </p:nvSpPr>
          <p:spPr bwMode="auto">
            <a:xfrm>
              <a:off x="348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1328"/>
            <p:cNvSpPr>
              <a:spLocks noChangeArrowheads="1"/>
            </p:cNvSpPr>
            <p:nvPr/>
          </p:nvSpPr>
          <p:spPr bwMode="auto">
            <a:xfrm>
              <a:off x="3482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7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5" name="Freeform 1329"/>
            <p:cNvSpPr>
              <a:spLocks noChangeArrowheads="1"/>
            </p:cNvSpPr>
            <p:nvPr/>
          </p:nvSpPr>
          <p:spPr bwMode="auto">
            <a:xfrm>
              <a:off x="350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6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6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6" name="Line 1330"/>
            <p:cNvSpPr>
              <a:spLocks noChangeShapeType="1"/>
            </p:cNvSpPr>
            <p:nvPr/>
          </p:nvSpPr>
          <p:spPr bwMode="auto">
            <a:xfrm>
              <a:off x="3470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Line 1331"/>
            <p:cNvSpPr>
              <a:spLocks noChangeShapeType="1"/>
            </p:cNvSpPr>
            <p:nvPr/>
          </p:nvSpPr>
          <p:spPr bwMode="auto">
            <a:xfrm>
              <a:off x="3470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Line 1332"/>
            <p:cNvSpPr>
              <a:spLocks noChangeShapeType="1"/>
            </p:cNvSpPr>
            <p:nvPr/>
          </p:nvSpPr>
          <p:spPr bwMode="auto">
            <a:xfrm>
              <a:off x="3504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Freeform 1333"/>
            <p:cNvSpPr>
              <a:spLocks noChangeArrowheads="1"/>
            </p:cNvSpPr>
            <p:nvPr/>
          </p:nvSpPr>
          <p:spPr bwMode="auto">
            <a:xfrm>
              <a:off x="2784" y="1897"/>
              <a:ext cx="40" cy="52"/>
            </a:xfrm>
            <a:custGeom>
              <a:avLst/>
              <a:gdLst>
                <a:gd name="T0" fmla="*/ 35 w 38"/>
                <a:gd name="T1" fmla="*/ 11 h 53"/>
                <a:gd name="T2" fmla="*/ 38 w 38"/>
                <a:gd name="T3" fmla="*/ 0 h 53"/>
                <a:gd name="T4" fmla="*/ 38 w 38"/>
                <a:gd name="T5" fmla="*/ 22 h 53"/>
                <a:gd name="T6" fmla="*/ 35 w 38"/>
                <a:gd name="T7" fmla="*/ 11 h 53"/>
                <a:gd name="T8" fmla="*/ 30 w 38"/>
                <a:gd name="T9" fmla="*/ 4 h 53"/>
                <a:gd name="T10" fmla="*/ 22 w 38"/>
                <a:gd name="T11" fmla="*/ 0 h 53"/>
                <a:gd name="T12" fmla="*/ 13 w 38"/>
                <a:gd name="T13" fmla="*/ 0 h 53"/>
                <a:gd name="T14" fmla="*/ 4 w 38"/>
                <a:gd name="T15" fmla="*/ 4 h 53"/>
                <a:gd name="T16" fmla="*/ 0 w 38"/>
                <a:gd name="T17" fmla="*/ 11 h 53"/>
                <a:gd name="T18" fmla="*/ 0 w 38"/>
                <a:gd name="T19" fmla="*/ 18 h 53"/>
                <a:gd name="T20" fmla="*/ 3 w 38"/>
                <a:gd name="T21" fmla="*/ 27 h 53"/>
                <a:gd name="T22" fmla="*/ 4 w 38"/>
                <a:gd name="T23" fmla="*/ 31 h 53"/>
                <a:gd name="T24" fmla="*/ 11 w 38"/>
                <a:gd name="T25" fmla="*/ 33 h 53"/>
                <a:gd name="T26" fmla="*/ 27 w 38"/>
                <a:gd name="T27" fmla="*/ 42 h 53"/>
                <a:gd name="T28" fmla="*/ 32 w 38"/>
                <a:gd name="T29" fmla="*/ 44 h 53"/>
                <a:gd name="T30" fmla="*/ 38 w 38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53">
                  <a:moveTo>
                    <a:pt x="35" y="11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11" y="33"/>
                  </a:lnTo>
                  <a:lnTo>
                    <a:pt x="27" y="42"/>
                  </a:lnTo>
                  <a:lnTo>
                    <a:pt x="32" y="44"/>
                  </a:lnTo>
                  <a:lnTo>
                    <a:pt x="3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" name="Freeform 1334"/>
            <p:cNvSpPr>
              <a:spLocks noChangeArrowheads="1"/>
            </p:cNvSpPr>
            <p:nvPr/>
          </p:nvSpPr>
          <p:spPr bwMode="auto">
            <a:xfrm>
              <a:off x="2784" y="1915"/>
              <a:ext cx="40" cy="60"/>
            </a:xfrm>
            <a:custGeom>
              <a:avLst/>
              <a:gdLst>
                <a:gd name="T0" fmla="*/ 0 w 38"/>
                <a:gd name="T1" fmla="*/ 0 h 61"/>
                <a:gd name="T2" fmla="*/ 4 w 38"/>
                <a:gd name="T3" fmla="*/ 9 h 61"/>
                <a:gd name="T4" fmla="*/ 11 w 38"/>
                <a:gd name="T5" fmla="*/ 13 h 61"/>
                <a:gd name="T6" fmla="*/ 27 w 38"/>
                <a:gd name="T7" fmla="*/ 20 h 61"/>
                <a:gd name="T8" fmla="*/ 32 w 38"/>
                <a:gd name="T9" fmla="*/ 24 h 61"/>
                <a:gd name="T10" fmla="*/ 35 w 38"/>
                <a:gd name="T11" fmla="*/ 26 h 61"/>
                <a:gd name="T12" fmla="*/ 38 w 38"/>
                <a:gd name="T13" fmla="*/ 35 h 61"/>
                <a:gd name="T14" fmla="*/ 38 w 38"/>
                <a:gd name="T15" fmla="*/ 50 h 61"/>
                <a:gd name="T16" fmla="*/ 32 w 38"/>
                <a:gd name="T17" fmla="*/ 57 h 61"/>
                <a:gd name="T18" fmla="*/ 24 w 38"/>
                <a:gd name="T19" fmla="*/ 61 h 61"/>
                <a:gd name="T20" fmla="*/ 16 w 38"/>
                <a:gd name="T21" fmla="*/ 61 h 61"/>
                <a:gd name="T22" fmla="*/ 8 w 38"/>
                <a:gd name="T23" fmla="*/ 57 h 61"/>
                <a:gd name="T24" fmla="*/ 3 w 38"/>
                <a:gd name="T25" fmla="*/ 50 h 61"/>
                <a:gd name="T26" fmla="*/ 0 w 38"/>
                <a:gd name="T27" fmla="*/ 39 h 61"/>
                <a:gd name="T28" fmla="*/ 0 w 38"/>
                <a:gd name="T29" fmla="*/ 61 h 61"/>
                <a:gd name="T30" fmla="*/ 3 w 38"/>
                <a:gd name="T3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1">
                  <a:moveTo>
                    <a:pt x="0" y="0"/>
                  </a:moveTo>
                  <a:lnTo>
                    <a:pt x="4" y="9"/>
                  </a:lnTo>
                  <a:lnTo>
                    <a:pt x="11" y="13"/>
                  </a:lnTo>
                  <a:lnTo>
                    <a:pt x="27" y="20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8" y="35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4" y="61"/>
                  </a:lnTo>
                  <a:lnTo>
                    <a:pt x="16" y="61"/>
                  </a:lnTo>
                  <a:lnTo>
                    <a:pt x="8" y="57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3" y="5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" name="Freeform 1335"/>
            <p:cNvSpPr>
              <a:spLocks noChangeArrowheads="1"/>
            </p:cNvSpPr>
            <p:nvPr/>
          </p:nvSpPr>
          <p:spPr bwMode="auto">
            <a:xfrm>
              <a:off x="2851" y="1924"/>
              <a:ext cx="33" cy="51"/>
            </a:xfrm>
            <a:custGeom>
              <a:avLst/>
              <a:gdLst>
                <a:gd name="T0" fmla="*/ 0 w 31"/>
                <a:gd name="T1" fmla="*/ 0 h 52"/>
                <a:gd name="T2" fmla="*/ 0 w 31"/>
                <a:gd name="T3" fmla="*/ 41 h 52"/>
                <a:gd name="T4" fmla="*/ 2 w 31"/>
                <a:gd name="T5" fmla="*/ 48 h 52"/>
                <a:gd name="T6" fmla="*/ 12 w 31"/>
                <a:gd name="T7" fmla="*/ 52 h 52"/>
                <a:gd name="T8" fmla="*/ 16 w 31"/>
                <a:gd name="T9" fmla="*/ 52 h 52"/>
                <a:gd name="T10" fmla="*/ 25 w 31"/>
                <a:gd name="T11" fmla="*/ 48 h 52"/>
                <a:gd name="T12" fmla="*/ 31 w 31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lnTo>
                    <a:pt x="0" y="41"/>
                  </a:lnTo>
                  <a:lnTo>
                    <a:pt x="2" y="48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5" y="48"/>
                  </a:lnTo>
                  <a:lnTo>
                    <a:pt x="31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" name="Freeform 1336"/>
            <p:cNvSpPr>
              <a:spLocks noChangeArrowheads="1"/>
            </p:cNvSpPr>
            <p:nvPr/>
          </p:nvSpPr>
          <p:spPr bwMode="auto">
            <a:xfrm>
              <a:off x="2853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0 w 10"/>
                <a:gd name="T3" fmla="*/ 41 h 52"/>
                <a:gd name="T4" fmla="*/ 3 w 10"/>
                <a:gd name="T5" fmla="*/ 48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0" y="41"/>
                  </a:lnTo>
                  <a:lnTo>
                    <a:pt x="3" y="48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" name="Line 1337"/>
            <p:cNvSpPr>
              <a:spLocks noChangeShapeType="1"/>
            </p:cNvSpPr>
            <p:nvPr/>
          </p:nvSpPr>
          <p:spPr bwMode="auto">
            <a:xfrm>
              <a:off x="2885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Line 1338"/>
            <p:cNvSpPr>
              <a:spLocks noChangeShapeType="1"/>
            </p:cNvSpPr>
            <p:nvPr/>
          </p:nvSpPr>
          <p:spPr bwMode="auto">
            <a:xfrm>
              <a:off x="2887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Line 1339"/>
            <p:cNvSpPr>
              <a:spLocks noChangeShapeType="1"/>
            </p:cNvSpPr>
            <p:nvPr/>
          </p:nvSpPr>
          <p:spPr bwMode="auto">
            <a:xfrm>
              <a:off x="2842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Line 1340"/>
            <p:cNvSpPr>
              <a:spLocks noChangeShapeType="1"/>
            </p:cNvSpPr>
            <p:nvPr/>
          </p:nvSpPr>
          <p:spPr bwMode="auto">
            <a:xfrm>
              <a:off x="2876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Line 1341"/>
            <p:cNvSpPr>
              <a:spLocks noChangeShapeType="1"/>
            </p:cNvSpPr>
            <p:nvPr/>
          </p:nvSpPr>
          <p:spPr bwMode="auto">
            <a:xfrm>
              <a:off x="2885" y="1976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Line 1342"/>
            <p:cNvSpPr>
              <a:spLocks noChangeShapeType="1"/>
            </p:cNvSpPr>
            <p:nvPr/>
          </p:nvSpPr>
          <p:spPr bwMode="auto">
            <a:xfrm>
              <a:off x="2919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Line 1343"/>
            <p:cNvSpPr>
              <a:spLocks noChangeShapeType="1"/>
            </p:cNvSpPr>
            <p:nvPr/>
          </p:nvSpPr>
          <p:spPr bwMode="auto">
            <a:xfrm>
              <a:off x="2920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Freeform 1344"/>
            <p:cNvSpPr>
              <a:spLocks noChangeArrowheads="1"/>
            </p:cNvSpPr>
            <p:nvPr/>
          </p:nvSpPr>
          <p:spPr bwMode="auto">
            <a:xfrm>
              <a:off x="2920" y="1924"/>
              <a:ext cx="33" cy="51"/>
            </a:xfrm>
            <a:custGeom>
              <a:avLst/>
              <a:gdLst>
                <a:gd name="T0" fmla="*/ 0 w 31"/>
                <a:gd name="T1" fmla="*/ 11 h 52"/>
                <a:gd name="T2" fmla="*/ 7 w 31"/>
                <a:gd name="T3" fmla="*/ 4 h 52"/>
                <a:gd name="T4" fmla="*/ 15 w 31"/>
                <a:gd name="T5" fmla="*/ 0 h 52"/>
                <a:gd name="T6" fmla="*/ 20 w 31"/>
                <a:gd name="T7" fmla="*/ 0 h 52"/>
                <a:gd name="T8" fmla="*/ 30 w 31"/>
                <a:gd name="T9" fmla="*/ 4 h 52"/>
                <a:gd name="T10" fmla="*/ 31 w 31"/>
                <a:gd name="T11" fmla="*/ 11 h 52"/>
                <a:gd name="T12" fmla="*/ 31 w 3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4"/>
                  </a:lnTo>
                  <a:lnTo>
                    <a:pt x="31" y="11"/>
                  </a:lnTo>
                  <a:lnTo>
                    <a:pt x="31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1" name="Freeform 1345"/>
            <p:cNvSpPr>
              <a:spLocks noChangeArrowheads="1"/>
            </p:cNvSpPr>
            <p:nvPr/>
          </p:nvSpPr>
          <p:spPr bwMode="auto">
            <a:xfrm>
              <a:off x="2942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6 w 10"/>
                <a:gd name="T3" fmla="*/ 4 h 52"/>
                <a:gd name="T4" fmla="*/ 10 w 10"/>
                <a:gd name="T5" fmla="*/ 11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6" y="4"/>
                  </a:lnTo>
                  <a:lnTo>
                    <a:pt x="10" y="11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2" name="Line 1346"/>
            <p:cNvSpPr>
              <a:spLocks noChangeShapeType="1"/>
            </p:cNvSpPr>
            <p:nvPr/>
          </p:nvSpPr>
          <p:spPr bwMode="auto">
            <a:xfrm>
              <a:off x="2908" y="1924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" name="Line 1347"/>
            <p:cNvSpPr>
              <a:spLocks noChangeShapeType="1"/>
            </p:cNvSpPr>
            <p:nvPr/>
          </p:nvSpPr>
          <p:spPr bwMode="auto">
            <a:xfrm>
              <a:off x="2908" y="197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" name="Line 1348"/>
            <p:cNvSpPr>
              <a:spLocks noChangeShapeType="1"/>
            </p:cNvSpPr>
            <p:nvPr/>
          </p:nvSpPr>
          <p:spPr bwMode="auto">
            <a:xfrm>
              <a:off x="2942" y="197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" name="Freeform 1349"/>
            <p:cNvSpPr>
              <a:spLocks noChangeArrowheads="1"/>
            </p:cNvSpPr>
            <p:nvPr/>
          </p:nvSpPr>
          <p:spPr bwMode="auto">
            <a:xfrm>
              <a:off x="2979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6 w 31"/>
                <a:gd name="T9" fmla="*/ 4 h 37"/>
                <a:gd name="T10" fmla="*/ 19 w 31"/>
                <a:gd name="T11" fmla="*/ 0 h 37"/>
                <a:gd name="T12" fmla="*/ 8 w 31"/>
                <a:gd name="T13" fmla="*/ 0 h 37"/>
                <a:gd name="T14" fmla="*/ 3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3 w 31"/>
                <a:gd name="T21" fmla="*/ 17 h 37"/>
                <a:gd name="T22" fmla="*/ 8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6" name="Freeform 1350"/>
            <p:cNvSpPr>
              <a:spLocks noChangeArrowheads="1"/>
            </p:cNvSpPr>
            <p:nvPr/>
          </p:nvSpPr>
          <p:spPr bwMode="auto">
            <a:xfrm>
              <a:off x="2979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3 w 31"/>
                <a:gd name="T3" fmla="*/ 4 h 41"/>
                <a:gd name="T4" fmla="*/ 8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1 w 31"/>
                <a:gd name="T19" fmla="*/ 41 h 41"/>
                <a:gd name="T20" fmla="*/ 7 w 31"/>
                <a:gd name="T21" fmla="*/ 37 h 41"/>
                <a:gd name="T22" fmla="*/ 3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3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" y="4"/>
                  </a:lnTo>
                  <a:lnTo>
                    <a:pt x="8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7" name="Line 1351"/>
            <p:cNvSpPr>
              <a:spLocks noChangeShapeType="1"/>
            </p:cNvSpPr>
            <p:nvPr/>
          </p:nvSpPr>
          <p:spPr bwMode="auto">
            <a:xfrm>
              <a:off x="3038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" name="Line 1352"/>
            <p:cNvSpPr>
              <a:spLocks noChangeShapeType="1"/>
            </p:cNvSpPr>
            <p:nvPr/>
          </p:nvSpPr>
          <p:spPr bwMode="auto">
            <a:xfrm>
              <a:off x="3041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1353"/>
            <p:cNvSpPr>
              <a:spLocks noChangeArrowheads="1"/>
            </p:cNvSpPr>
            <p:nvPr/>
          </p:nvSpPr>
          <p:spPr bwMode="auto">
            <a:xfrm>
              <a:off x="3041" y="1924"/>
              <a:ext cx="34" cy="51"/>
            </a:xfrm>
            <a:custGeom>
              <a:avLst/>
              <a:gdLst>
                <a:gd name="T0" fmla="*/ 0 w 32"/>
                <a:gd name="T1" fmla="*/ 11 h 52"/>
                <a:gd name="T2" fmla="*/ 5 w 32"/>
                <a:gd name="T3" fmla="*/ 4 h 52"/>
                <a:gd name="T4" fmla="*/ 10 w 32"/>
                <a:gd name="T5" fmla="*/ 0 h 52"/>
                <a:gd name="T6" fmla="*/ 16 w 32"/>
                <a:gd name="T7" fmla="*/ 0 h 52"/>
                <a:gd name="T8" fmla="*/ 24 w 32"/>
                <a:gd name="T9" fmla="*/ 4 h 52"/>
                <a:gd name="T10" fmla="*/ 29 w 32"/>
                <a:gd name="T11" fmla="*/ 11 h 52"/>
                <a:gd name="T12" fmla="*/ 32 w 32"/>
                <a:gd name="T13" fmla="*/ 22 h 52"/>
                <a:gd name="T14" fmla="*/ 32 w 32"/>
                <a:gd name="T15" fmla="*/ 30 h 52"/>
                <a:gd name="T16" fmla="*/ 29 w 32"/>
                <a:gd name="T17" fmla="*/ 41 h 52"/>
                <a:gd name="T18" fmla="*/ 24 w 32"/>
                <a:gd name="T19" fmla="*/ 48 h 52"/>
                <a:gd name="T20" fmla="*/ 16 w 32"/>
                <a:gd name="T21" fmla="*/ 52 h 52"/>
                <a:gd name="T22" fmla="*/ 10 w 32"/>
                <a:gd name="T23" fmla="*/ 52 h 52"/>
                <a:gd name="T24" fmla="*/ 5 w 32"/>
                <a:gd name="T25" fmla="*/ 48 h 52"/>
                <a:gd name="T26" fmla="*/ 0 w 32"/>
                <a:gd name="T2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2">
                  <a:moveTo>
                    <a:pt x="0" y="11"/>
                  </a:move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29" y="41"/>
                  </a:lnTo>
                  <a:lnTo>
                    <a:pt x="24" y="48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5" y="48"/>
                  </a:lnTo>
                  <a:lnTo>
                    <a:pt x="0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0" name="Freeform 1354"/>
            <p:cNvSpPr>
              <a:spLocks noChangeArrowheads="1"/>
            </p:cNvSpPr>
            <p:nvPr/>
          </p:nvSpPr>
          <p:spPr bwMode="auto">
            <a:xfrm>
              <a:off x="3059" y="1924"/>
              <a:ext cx="13" cy="51"/>
            </a:xfrm>
            <a:custGeom>
              <a:avLst/>
              <a:gdLst>
                <a:gd name="T0" fmla="*/ 0 w 13"/>
                <a:gd name="T1" fmla="*/ 0 h 52"/>
                <a:gd name="T2" fmla="*/ 5 w 13"/>
                <a:gd name="T3" fmla="*/ 4 h 52"/>
                <a:gd name="T4" fmla="*/ 11 w 13"/>
                <a:gd name="T5" fmla="*/ 11 h 52"/>
                <a:gd name="T6" fmla="*/ 13 w 13"/>
                <a:gd name="T7" fmla="*/ 22 h 52"/>
                <a:gd name="T8" fmla="*/ 13 w 13"/>
                <a:gd name="T9" fmla="*/ 30 h 52"/>
                <a:gd name="T10" fmla="*/ 11 w 13"/>
                <a:gd name="T11" fmla="*/ 41 h 52"/>
                <a:gd name="T12" fmla="*/ 5 w 13"/>
                <a:gd name="T13" fmla="*/ 48 h 52"/>
                <a:gd name="T14" fmla="*/ 0 w 1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2">
                  <a:moveTo>
                    <a:pt x="0" y="0"/>
                  </a:moveTo>
                  <a:lnTo>
                    <a:pt x="5" y="4"/>
                  </a:lnTo>
                  <a:lnTo>
                    <a:pt x="11" y="11"/>
                  </a:lnTo>
                  <a:lnTo>
                    <a:pt x="13" y="22"/>
                  </a:lnTo>
                  <a:lnTo>
                    <a:pt x="13" y="30"/>
                  </a:lnTo>
                  <a:lnTo>
                    <a:pt x="11" y="41"/>
                  </a:lnTo>
                  <a:lnTo>
                    <a:pt x="5" y="48"/>
                  </a:lnTo>
                  <a:lnTo>
                    <a:pt x="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1" name="Line 1355"/>
            <p:cNvSpPr>
              <a:spLocks noChangeShapeType="1"/>
            </p:cNvSpPr>
            <p:nvPr/>
          </p:nvSpPr>
          <p:spPr bwMode="auto">
            <a:xfrm>
              <a:off x="3028" y="1924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Line 1356"/>
            <p:cNvSpPr>
              <a:spLocks noChangeShapeType="1"/>
            </p:cNvSpPr>
            <p:nvPr/>
          </p:nvSpPr>
          <p:spPr bwMode="auto">
            <a:xfrm>
              <a:off x="3028" y="200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Freeform 1357"/>
            <p:cNvSpPr>
              <a:spLocks noChangeArrowheads="1"/>
            </p:cNvSpPr>
            <p:nvPr/>
          </p:nvSpPr>
          <p:spPr bwMode="auto">
            <a:xfrm>
              <a:off x="3094" y="1924"/>
              <a:ext cx="44" cy="51"/>
            </a:xfrm>
            <a:custGeom>
              <a:avLst/>
              <a:gdLst>
                <a:gd name="T0" fmla="*/ 18 w 41"/>
                <a:gd name="T1" fmla="*/ 0 h 52"/>
                <a:gd name="T2" fmla="*/ 10 w 41"/>
                <a:gd name="T3" fmla="*/ 4 h 52"/>
                <a:gd name="T4" fmla="*/ 4 w 41"/>
                <a:gd name="T5" fmla="*/ 11 h 52"/>
                <a:gd name="T6" fmla="*/ 0 w 41"/>
                <a:gd name="T7" fmla="*/ 22 h 52"/>
                <a:gd name="T8" fmla="*/ 0 w 41"/>
                <a:gd name="T9" fmla="*/ 30 h 52"/>
                <a:gd name="T10" fmla="*/ 4 w 41"/>
                <a:gd name="T11" fmla="*/ 41 h 52"/>
                <a:gd name="T12" fmla="*/ 10 w 41"/>
                <a:gd name="T13" fmla="*/ 48 h 52"/>
                <a:gd name="T14" fmla="*/ 18 w 41"/>
                <a:gd name="T15" fmla="*/ 52 h 52"/>
                <a:gd name="T16" fmla="*/ 23 w 41"/>
                <a:gd name="T17" fmla="*/ 52 h 52"/>
                <a:gd name="T18" fmla="*/ 31 w 41"/>
                <a:gd name="T19" fmla="*/ 48 h 52"/>
                <a:gd name="T20" fmla="*/ 38 w 41"/>
                <a:gd name="T21" fmla="*/ 41 h 52"/>
                <a:gd name="T22" fmla="*/ 41 w 41"/>
                <a:gd name="T23" fmla="*/ 30 h 52"/>
                <a:gd name="T24" fmla="*/ 41 w 41"/>
                <a:gd name="T25" fmla="*/ 22 h 52"/>
                <a:gd name="T26" fmla="*/ 38 w 41"/>
                <a:gd name="T27" fmla="*/ 11 h 52"/>
                <a:gd name="T28" fmla="*/ 31 w 41"/>
                <a:gd name="T29" fmla="*/ 4 h 52"/>
                <a:gd name="T30" fmla="*/ 23 w 41"/>
                <a:gd name="T31" fmla="*/ 0 h 52"/>
                <a:gd name="T32" fmla="*/ 18 w 41"/>
                <a:gd name="T33" fmla="*/ 0 h 52"/>
                <a:gd name="T34" fmla="*/ 12 w 41"/>
                <a:gd name="T35" fmla="*/ 4 h 52"/>
                <a:gd name="T36" fmla="*/ 7 w 41"/>
                <a:gd name="T37" fmla="*/ 11 h 52"/>
                <a:gd name="T38" fmla="*/ 4 w 41"/>
                <a:gd name="T39" fmla="*/ 22 h 52"/>
                <a:gd name="T40" fmla="*/ 4 w 41"/>
                <a:gd name="T41" fmla="*/ 30 h 52"/>
                <a:gd name="T42" fmla="*/ 7 w 41"/>
                <a:gd name="T43" fmla="*/ 41 h 52"/>
                <a:gd name="T44" fmla="*/ 12 w 41"/>
                <a:gd name="T45" fmla="*/ 48 h 52"/>
                <a:gd name="T46" fmla="*/ 18 w 4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52">
                  <a:moveTo>
                    <a:pt x="18" y="0"/>
                  </a:moveTo>
                  <a:lnTo>
                    <a:pt x="10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3" y="52"/>
                  </a:lnTo>
                  <a:lnTo>
                    <a:pt x="31" y="48"/>
                  </a:lnTo>
                  <a:lnTo>
                    <a:pt x="38" y="41"/>
                  </a:lnTo>
                  <a:lnTo>
                    <a:pt x="41" y="30"/>
                  </a:lnTo>
                  <a:lnTo>
                    <a:pt x="41" y="22"/>
                  </a:lnTo>
                  <a:lnTo>
                    <a:pt x="38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7" y="11"/>
                  </a:lnTo>
                  <a:lnTo>
                    <a:pt x="4" y="22"/>
                  </a:lnTo>
                  <a:lnTo>
                    <a:pt x="4" y="30"/>
                  </a:lnTo>
                  <a:lnTo>
                    <a:pt x="7" y="41"/>
                  </a:lnTo>
                  <a:lnTo>
                    <a:pt x="12" y="48"/>
                  </a:lnTo>
                  <a:lnTo>
                    <a:pt x="18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4" name="Freeform 1358"/>
            <p:cNvSpPr>
              <a:spLocks noChangeArrowheads="1"/>
            </p:cNvSpPr>
            <p:nvPr/>
          </p:nvSpPr>
          <p:spPr bwMode="auto">
            <a:xfrm>
              <a:off x="3119" y="1924"/>
              <a:ext cx="15" cy="51"/>
            </a:xfrm>
            <a:custGeom>
              <a:avLst/>
              <a:gdLst>
                <a:gd name="T0" fmla="*/ 0 w 15"/>
                <a:gd name="T1" fmla="*/ 52 h 52"/>
                <a:gd name="T2" fmla="*/ 7 w 15"/>
                <a:gd name="T3" fmla="*/ 48 h 52"/>
                <a:gd name="T4" fmla="*/ 12 w 15"/>
                <a:gd name="T5" fmla="*/ 41 h 52"/>
                <a:gd name="T6" fmla="*/ 15 w 15"/>
                <a:gd name="T7" fmla="*/ 30 h 52"/>
                <a:gd name="T8" fmla="*/ 15 w 15"/>
                <a:gd name="T9" fmla="*/ 22 h 52"/>
                <a:gd name="T10" fmla="*/ 12 w 15"/>
                <a:gd name="T11" fmla="*/ 11 h 52"/>
                <a:gd name="T12" fmla="*/ 7 w 15"/>
                <a:gd name="T13" fmla="*/ 4 h 52"/>
                <a:gd name="T14" fmla="*/ 0 w 1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2">
                  <a:moveTo>
                    <a:pt x="0" y="52"/>
                  </a:moveTo>
                  <a:lnTo>
                    <a:pt x="7" y="48"/>
                  </a:lnTo>
                  <a:lnTo>
                    <a:pt x="12" y="41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5" name="Freeform 1359"/>
            <p:cNvSpPr>
              <a:spLocks noChangeArrowheads="1"/>
            </p:cNvSpPr>
            <p:nvPr/>
          </p:nvSpPr>
          <p:spPr bwMode="auto">
            <a:xfrm>
              <a:off x="3162" y="189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6" name="Freeform 1360"/>
            <p:cNvSpPr>
              <a:spLocks noChangeArrowheads="1"/>
            </p:cNvSpPr>
            <p:nvPr/>
          </p:nvSpPr>
          <p:spPr bwMode="auto">
            <a:xfrm>
              <a:off x="3165" y="189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7" name="Line 1361"/>
            <p:cNvSpPr>
              <a:spLocks noChangeShapeType="1"/>
            </p:cNvSpPr>
            <p:nvPr/>
          </p:nvSpPr>
          <p:spPr bwMode="auto">
            <a:xfrm>
              <a:off x="3153" y="1924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Freeform 1362"/>
            <p:cNvSpPr>
              <a:spLocks noChangeArrowheads="1"/>
            </p:cNvSpPr>
            <p:nvPr/>
          </p:nvSpPr>
          <p:spPr bwMode="auto">
            <a:xfrm>
              <a:off x="3203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5 w 31"/>
                <a:gd name="T9" fmla="*/ 4 h 37"/>
                <a:gd name="T10" fmla="*/ 20 w 31"/>
                <a:gd name="T11" fmla="*/ 0 h 37"/>
                <a:gd name="T12" fmla="*/ 9 w 31"/>
                <a:gd name="T13" fmla="*/ 0 h 37"/>
                <a:gd name="T14" fmla="*/ 2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2 w 31"/>
                <a:gd name="T21" fmla="*/ 17 h 37"/>
                <a:gd name="T22" fmla="*/ 9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9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9" name="Freeform 1363"/>
            <p:cNvSpPr>
              <a:spLocks noChangeArrowheads="1"/>
            </p:cNvSpPr>
            <p:nvPr/>
          </p:nvSpPr>
          <p:spPr bwMode="auto">
            <a:xfrm>
              <a:off x="3203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2 w 31"/>
                <a:gd name="T3" fmla="*/ 4 h 41"/>
                <a:gd name="T4" fmla="*/ 9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2 w 31"/>
                <a:gd name="T19" fmla="*/ 41 h 41"/>
                <a:gd name="T20" fmla="*/ 5 w 31"/>
                <a:gd name="T21" fmla="*/ 37 h 41"/>
                <a:gd name="T22" fmla="*/ 2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2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2" y="4"/>
                  </a:lnTo>
                  <a:lnTo>
                    <a:pt x="9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2" y="41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Vývoj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Sekulární změny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Hvězdy na MS obvykle rotují rychleji – Slunce v minulosti zřejmě podobné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Magnetické brždění („magnetic arms“) -- efektivní poloměr Slunce magnetizovaným větrem větší – efektivnější ztráty momentu hybnosti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Rotace jádra by se zpomalovat tímto mechanismem neměla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Jak rotuje jádro?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 cyklem aktivity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Severo-jižní asymetrie – polokoule s míň aktivitou rotuje rychleji (Maxwellův tensor)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Změna profilu na více rigidní v době maxima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urychlování lokálními povrchovými magnetickými oblastmi</a:t>
            </a:r>
          </a:p>
          <a:p>
            <a:pPr marL="744460" indent="-285721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endParaRPr lang="en-US" sz="2400"/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Torzní oscilace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80392" y="3779837"/>
            <a:ext cx="8280400" cy="3563938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Pásy rychlejší (pomalejší) rotace (o cca 10 m/s), migrující k rovníku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Aktivní oblasti na rozhraní pomalého a rychlého pásu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Druhá větev – migrace k pólu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Původ 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Nejasný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(</a:t>
            </a:r>
            <a:r>
              <a:rPr lang="cs-CZ" dirty="0" err="1"/>
              <a:t>Spruit</a:t>
            </a:r>
            <a:r>
              <a:rPr lang="cs-CZ" dirty="0"/>
              <a:t> 2003, </a:t>
            </a:r>
            <a:r>
              <a:rPr lang="cs-CZ" dirty="0" err="1"/>
              <a:t>Rempel</a:t>
            </a:r>
            <a:r>
              <a:rPr lang="cs-CZ" dirty="0"/>
              <a:t> 2006) Pás aktivity je o cca 5 K chladnější – vtok hmoty do pásu – vznik torzních oscilací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00164"/>
            <a:ext cx="845978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na povrchu – lokální helioseismologie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90700"/>
            <a:ext cx="7920038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7190</TotalTime>
  <Words>565</Words>
  <Application>Microsoft Macintosh PowerPoint</Application>
  <PresentationFormat>Custom</PresentationFormat>
  <Paragraphs>93</Paragraphs>
  <Slides>17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Century Gothic</vt:lpstr>
      <vt:lpstr>Lucida Grande</vt:lpstr>
      <vt:lpstr>Lucida Grande CE</vt:lpstr>
      <vt:lpstr>Symbol</vt:lpstr>
      <vt:lpstr>Times New Roman</vt:lpstr>
      <vt:lpstr>Verdana</vt:lpstr>
      <vt:lpstr>Wingdings</vt:lpstr>
      <vt:lpstr>Wingdings 2</vt:lpstr>
      <vt:lpstr>Perception</vt:lpstr>
      <vt:lpstr>1_Perception</vt:lpstr>
      <vt:lpstr>Rotace Slunce, souřadnice</vt:lpstr>
      <vt:lpstr>Sluneční rotace</vt:lpstr>
      <vt:lpstr>Helioseismický profil rotace</vt:lpstr>
      <vt:lpstr>Pozorování vs. simulace</vt:lpstr>
      <vt:lpstr>Odchylky od parabolického fitu</vt:lpstr>
      <vt:lpstr>Různé metody = různé výsledky</vt:lpstr>
      <vt:lpstr>Vývoj</vt:lpstr>
      <vt:lpstr>Torzní oscilace</vt:lpstr>
      <vt:lpstr>Torzní oscilace na povrchu – lokální helioseismologie</vt:lpstr>
      <vt:lpstr>Torzní oscilace helioseismicky</vt:lpstr>
      <vt:lpstr>Oscilace v tachoklině</vt:lpstr>
      <vt:lpstr>Meridionální cirkulace</vt:lpstr>
      <vt:lpstr>Meridionální tok v průběhu cyklu</vt:lpstr>
      <vt:lpstr>Meridionální tok – cyklické změny</vt:lpstr>
      <vt:lpstr>Rossbyho vlny</vt:lpstr>
      <vt:lpstr>Numerická simulace</vt:lpstr>
      <vt:lpstr>Souřadnice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Rotace Slunce, souřadnice</dc:title>
  <dc:subject/>
  <dc:creator/>
  <cp:keywords/>
  <dc:description/>
  <cp:lastModifiedBy>Michal Švanda</cp:lastModifiedBy>
  <cp:revision>87</cp:revision>
  <cp:lastPrinted>1601-01-01T00:00:00Z</cp:lastPrinted>
  <dcterms:created xsi:type="dcterms:W3CDTF">2008-02-03T23:36:30Z</dcterms:created>
  <dcterms:modified xsi:type="dcterms:W3CDTF">2022-03-15T08:57:26Z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