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6" r:id="rId1"/>
  </p:sldMasterIdLst>
  <p:notesMasterIdLst>
    <p:notesMasterId r:id="rId24"/>
  </p:notesMasterIdLst>
  <p:sldIdLst>
    <p:sldId id="256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</p:sldIdLst>
  <p:sldSz cx="10080625" cy="7559675"/>
  <p:notesSz cx="7559675" cy="10691813"/>
  <p:defaultTextStyle>
    <a:defPPr>
      <a:defRPr lang="en-GB"/>
    </a:defPPr>
    <a:lvl1pPr algn="l" defTabSz="449216" rtl="0" fontAlgn="base" hangingPunct="0">
      <a:lnSpc>
        <a:spcPct val="9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742873" indent="-285721" algn="l" defTabSz="449216" rtl="0" fontAlgn="base" hangingPunct="0">
      <a:lnSpc>
        <a:spcPct val="9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1142881" indent="-228576" algn="l" defTabSz="449216" rtl="0" fontAlgn="base" hangingPunct="0">
      <a:lnSpc>
        <a:spcPct val="9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600034" indent="-228576" algn="l" defTabSz="449216" rtl="0" fontAlgn="base" hangingPunct="0">
      <a:lnSpc>
        <a:spcPct val="9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2057187" indent="-228576" algn="l" defTabSz="449216" rtl="0" fontAlgn="base" hangingPunct="0">
      <a:lnSpc>
        <a:spcPct val="9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5763" algn="l" defTabSz="457152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2916" algn="l" defTabSz="457152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068" algn="l" defTabSz="457152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221" algn="l" defTabSz="457152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/>
    <p:restoredTop sz="94718"/>
  </p:normalViewPr>
  <p:slideViewPr>
    <p:cSldViewPr>
      <p:cViewPr varScale="1">
        <p:scale>
          <a:sx n="106" d="100"/>
          <a:sy n="106" d="100"/>
        </p:scale>
        <p:origin x="1304" y="176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2362" cy="369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4462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258739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873" indent="-285721" algn="l" defTabSz="4492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2881" indent="-228576" algn="l" defTabSz="4492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034" indent="-228576" algn="l" defTabSz="4492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187" indent="-228576" algn="l" defTabSz="4492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5763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1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505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270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373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475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577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680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782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885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987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089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192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451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294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397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499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553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656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758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861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963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065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168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78045"/>
            <a:ext cx="9828609" cy="967638"/>
          </a:xfrm>
        </p:spPr>
        <p:txBody>
          <a:bodyPr/>
          <a:lstStyle>
            <a:lvl1pPr>
              <a:defRPr b="1" i="0">
                <a:latin typeface="Lucida Grande CE"/>
                <a:cs typeface="Lucida Grande CE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8062" y="3345033"/>
            <a:ext cx="8820547" cy="4214642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22509" tIns="100783" rIns="302352" bIns="100783" rtlCol="0" anchor="t" anchorCtr="0">
            <a:normAutofit/>
          </a:bodyPr>
          <a:lstStyle>
            <a:lvl1pPr marL="0" indent="0" algn="l" defTabSz="1007838" rtl="0" eaLnBrk="1" latinLnBrk="0" hangingPunct="1">
              <a:spcBef>
                <a:spcPts val="2205"/>
              </a:spcBef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50126" y="1388424"/>
            <a:ext cx="3778485" cy="5506001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503920" indent="0">
              <a:buNone/>
              <a:defRPr sz="3100"/>
            </a:lvl2pPr>
            <a:lvl3pPr marL="1007838" indent="0">
              <a:buNone/>
              <a:defRPr sz="2600"/>
            </a:lvl3pPr>
            <a:lvl4pPr marL="1511758" indent="0">
              <a:buNone/>
              <a:defRPr sz="2200"/>
            </a:lvl4pPr>
            <a:lvl5pPr marL="2015677" indent="0">
              <a:buNone/>
              <a:defRPr sz="2200"/>
            </a:lvl5pPr>
            <a:lvl6pPr marL="2519597" indent="0">
              <a:buNone/>
              <a:defRPr sz="2200"/>
            </a:lvl6pPr>
            <a:lvl7pPr marL="3023515" indent="0">
              <a:buNone/>
              <a:defRPr sz="2200"/>
            </a:lvl7pPr>
            <a:lvl8pPr marL="3527435" indent="0">
              <a:buNone/>
              <a:defRPr sz="2200"/>
            </a:lvl8pPr>
            <a:lvl9pPr marL="4031354" indent="0">
              <a:buNone/>
              <a:defRPr sz="22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8062" y="1388423"/>
            <a:ext cx="5040313" cy="551608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22509" tIns="302352" rIns="302352" bIns="302352" rtlCol="0" anchor="t" anchorCtr="0">
            <a:normAutofit/>
          </a:bodyPr>
          <a:lstStyle>
            <a:lvl1pPr marL="0" indent="0"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marL="0" lvl="0" indent="0" algn="l" defTabSz="1007838" rtl="0" eaLnBrk="1" latinLnBrk="0" hangingPunct="1">
              <a:spcBef>
                <a:spcPts val="2205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3786"/>
            <a:ext cx="9828609" cy="1007957"/>
          </a:xfrm>
          <a:solidFill>
            <a:schemeClr val="tx2"/>
          </a:solidFill>
        </p:spPr>
        <p:txBody>
          <a:bodyPr vert="horz" lIns="1310190" tIns="50392" rIns="302352" bIns="50392" rtlCol="0" anchor="ctr">
            <a:normAutofit/>
          </a:bodyPr>
          <a:lstStyle>
            <a:lvl1pPr marL="0" indent="0" algn="l" defTabSz="1007838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Lucida Grande CE"/>
                <a:ea typeface="+mj-ea"/>
                <a:cs typeface="Lucida Grande CE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35805"/>
            <a:ext cx="9828609" cy="967638"/>
          </a:xfrm>
        </p:spPr>
        <p:txBody>
          <a:bodyPr tIns="151175" bIns="151175" anchor="b" anchorCtr="0">
            <a:norm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8062" y="5514117"/>
            <a:ext cx="8820547" cy="204556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2509" tIns="151175" rIns="302352" bIns="151175" rtlCol="0" anchor="t" anchorCtr="0">
            <a:normAutofit/>
          </a:bodyPr>
          <a:lstStyle>
            <a:lvl1pPr marL="0" indent="0" algn="l" defTabSz="1007838" rtl="0" eaLnBrk="1" latinLnBrk="0" hangingPunct="1">
              <a:spcBef>
                <a:spcPts val="331"/>
              </a:spcBef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Lucida Grande CE"/>
                <a:ea typeface="+mn-ea"/>
                <a:cs typeface="Lucida Grande CE"/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22063" y="1245124"/>
            <a:ext cx="8806546" cy="328593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35805"/>
            <a:ext cx="9828609" cy="967638"/>
          </a:xfrm>
        </p:spPr>
        <p:txBody>
          <a:bodyPr tIns="151175" bIns="151175" anchor="b" anchorCtr="0">
            <a:norm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8062" y="5514117"/>
            <a:ext cx="8820547" cy="204556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2509" tIns="151175" rIns="302352" bIns="151175" rtlCol="0" anchor="t" anchorCtr="0">
            <a:normAutofit/>
          </a:bodyPr>
          <a:lstStyle>
            <a:lvl1pPr marL="0" indent="0" algn="l" defTabSz="1007838" rtl="0" eaLnBrk="1" latinLnBrk="0" hangingPunct="1">
              <a:spcBef>
                <a:spcPts val="331"/>
              </a:spcBef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Lucida Grande CE"/>
                <a:ea typeface="+mn-ea"/>
                <a:cs typeface="Lucida Grande CE"/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22063" y="1245124"/>
            <a:ext cx="4395153" cy="328593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433458" y="1245124"/>
            <a:ext cx="4395153" cy="328593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35805"/>
            <a:ext cx="9828609" cy="967638"/>
          </a:xfrm>
        </p:spPr>
        <p:txBody>
          <a:bodyPr tIns="151175" bIns="151175" anchor="b" anchorCtr="0">
            <a:norm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8062" y="5514117"/>
            <a:ext cx="8820547" cy="204556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2509" tIns="151175" rIns="302352" bIns="151175" rtlCol="0" anchor="t" anchorCtr="0">
            <a:normAutofit/>
          </a:bodyPr>
          <a:lstStyle>
            <a:lvl1pPr marL="0" indent="0" algn="l" defTabSz="1007838" rtl="0" eaLnBrk="1" latinLnBrk="0" hangingPunct="1">
              <a:spcBef>
                <a:spcPts val="331"/>
              </a:spcBef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Lucida Grande CE"/>
                <a:ea typeface="+mn-ea"/>
                <a:cs typeface="Lucida Grande CE"/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22063" y="1245124"/>
            <a:ext cx="7278211" cy="328593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8316516" y="1245123"/>
            <a:ext cx="1512094" cy="163289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316516" y="2898172"/>
            <a:ext cx="1512094" cy="163289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1675" y="539751"/>
            <a:ext cx="4846638" cy="812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5971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725" y="360364"/>
            <a:ext cx="8458200" cy="5381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720726" y="1331913"/>
            <a:ext cx="4062413" cy="575786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5538" y="1331913"/>
            <a:ext cx="4064000" cy="5757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5634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725" y="360364"/>
            <a:ext cx="8458200" cy="5381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20726" y="1331913"/>
            <a:ext cx="4062413" cy="5757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935538" y="1331913"/>
            <a:ext cx="4064000" cy="5757862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65102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539611"/>
            <a:ext cx="9828609" cy="10079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8062" y="6551718"/>
            <a:ext cx="8820547" cy="100795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2509" tIns="100783" rIns="302352" bIns="100783" rtlCol="0" anchor="t" anchorCtr="0"/>
          <a:lstStyle>
            <a:lvl1pPr marL="0" indent="0" algn="l" defTabSz="1007838" rtl="0" eaLnBrk="1" latinLnBrk="0" hangingPunct="1">
              <a:spcBef>
                <a:spcPts val="331"/>
              </a:spcBef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Lucida Grande CE"/>
                <a:ea typeface="+mn-ea"/>
                <a:cs typeface="Lucida Grande CE"/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22063" y="1245123"/>
            <a:ext cx="8806546" cy="428381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27847"/>
            <a:ext cx="9828609" cy="2519892"/>
          </a:xfrm>
          <a:solidFill>
            <a:schemeClr val="tx2"/>
          </a:solidFill>
        </p:spPr>
        <p:txBody>
          <a:bodyPr vert="horz" lIns="1310190" tIns="50392" rIns="302352" bIns="50392" rtlCol="0" anchor="b" anchorCtr="0">
            <a:normAutofit/>
          </a:bodyPr>
          <a:lstStyle>
            <a:lvl1pPr marL="0" indent="0" algn="l" defTabSz="1007838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Lucida Grande CE"/>
                <a:ea typeface="+mj-ea"/>
                <a:cs typeface="Lucida Grande CE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8062" y="6045765"/>
            <a:ext cx="8820547" cy="856763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22509" tIns="100783" rIns="302352" bIns="100783" rtlCol="0" anchor="ctr" anchorCtr="0">
            <a:normAutofit/>
          </a:bodyPr>
          <a:lstStyle>
            <a:lvl1pPr marL="0" indent="0" algn="l" defTabSz="1007838" rtl="0" eaLnBrk="1" latinLnBrk="0" hangingPunct="1">
              <a:spcBef>
                <a:spcPts val="331"/>
              </a:spcBef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Lucida Grande CE"/>
                <a:ea typeface="+mn-ea"/>
                <a:cs typeface="Lucida Grande CE"/>
              </a:defRPr>
            </a:lvl1pPr>
            <a:lvl2pPr marL="5039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5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3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2076" y="1492555"/>
            <a:ext cx="3931444" cy="542664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 marL="2265888" indent="-379689">
              <a:defRPr sz="2000"/>
            </a:lvl6pPr>
            <a:lvl7pPr marL="2265888" indent="-379689">
              <a:defRPr sz="2000"/>
            </a:lvl7pPr>
            <a:lvl8pPr marL="2265888" indent="-379689">
              <a:defRPr sz="2000"/>
            </a:lvl8pPr>
            <a:lvl9pPr marL="2265888" indent="-379689"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74799" y="1492555"/>
            <a:ext cx="3931444" cy="542664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 marL="2265888" indent="-379689">
              <a:defRPr sz="2000"/>
            </a:lvl6pPr>
            <a:lvl7pPr marL="2265888" indent="-379689">
              <a:defRPr sz="2000"/>
            </a:lvl7pPr>
            <a:lvl8pPr marL="2265888" indent="-379689">
              <a:defRPr sz="2000"/>
            </a:lvl8pPr>
            <a:lvl9pPr marL="2265888" indent="-379689"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5370" y="1333273"/>
            <a:ext cx="3931444" cy="967708"/>
          </a:xfrm>
        </p:spPr>
        <p:txBody>
          <a:bodyPr anchor="b">
            <a:noAutofit/>
          </a:bodyPr>
          <a:lstStyle>
            <a:lvl1pPr marL="0" indent="0">
              <a:buNone/>
              <a:defRPr sz="2600" b="0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5370" y="2591723"/>
            <a:ext cx="3931444" cy="43274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 marL="2265888" indent="-379689">
              <a:defRPr sz="1800"/>
            </a:lvl6pPr>
            <a:lvl7pPr marL="2265888" indent="-379689">
              <a:defRPr sz="1800"/>
            </a:lvl7pPr>
            <a:lvl8pPr marL="2265888" indent="-379689">
              <a:defRPr sz="1800"/>
            </a:lvl8pPr>
            <a:lvl9pPr marL="2265888" indent="-379689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74799" y="1333273"/>
            <a:ext cx="3931444" cy="967708"/>
          </a:xfrm>
        </p:spPr>
        <p:txBody>
          <a:bodyPr anchor="b">
            <a:noAutofit/>
          </a:bodyPr>
          <a:lstStyle>
            <a:lvl1pPr marL="0" indent="0">
              <a:buNone/>
              <a:defRPr sz="2600" b="0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74799" y="2591723"/>
            <a:ext cx="3931444" cy="43274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 marL="2265888" indent="-379689">
              <a:defRPr sz="1800"/>
            </a:lvl6pPr>
            <a:lvl7pPr marL="2265888" indent="-379689">
              <a:defRPr sz="1800"/>
            </a:lvl7pPr>
            <a:lvl8pPr marL="2265888" indent="-379689">
              <a:defRPr sz="1800"/>
            </a:lvl8pPr>
            <a:lvl9pPr marL="2265888" indent="-379689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36178" y="2391853"/>
            <a:ext cx="3729831" cy="1750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775605" y="2391853"/>
            <a:ext cx="3729831" cy="1750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4799" y="1365285"/>
            <a:ext cx="3931444" cy="555391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 marL="2265888" indent="-379689">
              <a:defRPr sz="2200"/>
            </a:lvl6pPr>
            <a:lvl7pPr marL="2265888" indent="-379689">
              <a:defRPr sz="2200"/>
            </a:lvl7pPr>
            <a:lvl8pPr marL="2265888" indent="-379689">
              <a:defRPr sz="2200"/>
            </a:lvl8pPr>
            <a:lvl9pPr marL="2265888" indent="-379689"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3237" y="1365285"/>
            <a:ext cx="3931444" cy="5539219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22509" tIns="302352" rIns="302352" bIns="302352" rtlCol="0" anchor="t" anchorCtr="0">
            <a:normAutofit/>
          </a:bodyPr>
          <a:lstStyle>
            <a:lvl1pPr marL="0" indent="0" algn="l" defTabSz="1007838" rtl="0" eaLnBrk="1" latinLnBrk="0" hangingPunct="1">
              <a:spcBef>
                <a:spcPts val="2205"/>
              </a:spcBef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3786"/>
            <a:ext cx="9828609" cy="1007957"/>
          </a:xfrm>
          <a:solidFill>
            <a:schemeClr val="tx2"/>
          </a:solidFill>
        </p:spPr>
        <p:txBody>
          <a:bodyPr vert="horz" lIns="1310190" tIns="50392" rIns="302352" bIns="50392" rtlCol="0" anchor="ctr">
            <a:normAutofit/>
          </a:bodyPr>
          <a:lstStyle>
            <a:lvl1pPr marL="0" indent="0" algn="l" defTabSz="1007838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Lucida Grande CE"/>
                <a:ea typeface="+mj-ea"/>
                <a:cs typeface="Lucida Grande CE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8575" y="1423135"/>
            <a:ext cx="8390021" cy="5484334"/>
          </a:xfrm>
          <a:prstGeom prst="rect">
            <a:avLst/>
          </a:prstGeom>
        </p:spPr>
        <p:txBody>
          <a:bodyPr vert="horz" lIns="100783" tIns="50392" rIns="100783" bIns="5039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90249" y="7241190"/>
            <a:ext cx="504031" cy="402483"/>
          </a:xfrm>
          <a:prstGeom prst="rect">
            <a:avLst/>
          </a:prstGeom>
        </p:spPr>
        <p:txBody>
          <a:bodyPr vert="horz" lIns="100783" tIns="50392" rIns="100783" bIns="50392" rtlCol="0" anchor="ctr"/>
          <a:lstStyle>
            <a:lvl1pPr algn="ct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08064" y="0"/>
            <a:ext cx="8818797" cy="20159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008064" y="7358085"/>
            <a:ext cx="8818797" cy="20159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62844"/>
            <a:ext cx="9826860" cy="1007957"/>
          </a:xfrm>
          <a:prstGeom prst="rect">
            <a:avLst/>
          </a:prstGeom>
          <a:solidFill>
            <a:schemeClr val="tx2"/>
          </a:solidFill>
        </p:spPr>
        <p:txBody>
          <a:bodyPr vert="horz" lIns="1310190" tIns="50392" rIns="302352" bIns="50392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</p:sldLayoutIdLst>
  <p:txStyles>
    <p:titleStyle>
      <a:lvl1pPr marL="0" indent="0" algn="l" defTabSz="1007838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Lucida Grande CE"/>
          <a:ea typeface="+mj-ea"/>
          <a:cs typeface="Lucida Grande CE"/>
        </a:defRPr>
      </a:lvl1pPr>
    </p:titleStyle>
    <p:bodyStyle>
      <a:lvl1pPr marL="377940" indent="-377940" algn="l" defTabSz="1007838" rtl="0" eaLnBrk="1" latinLnBrk="0" hangingPunct="1">
        <a:spcBef>
          <a:spcPts val="2205"/>
        </a:spcBef>
        <a:buClr>
          <a:schemeClr val="accent1"/>
        </a:buClr>
        <a:buFont typeface="Wingdings 2" pitchFamily="18" charset="2"/>
        <a:buChar char=""/>
        <a:defRPr sz="22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755879" indent="-370940" algn="l" defTabSz="1007838" rtl="0" eaLnBrk="1" latinLnBrk="0" hangingPunct="1">
        <a:spcBef>
          <a:spcPts val="661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2pPr>
      <a:lvl3pPr marL="1140818" indent="-384939" algn="l" defTabSz="1007838" rtl="0" eaLnBrk="1" latinLnBrk="0" hangingPunct="1">
        <a:spcBef>
          <a:spcPts val="661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3pPr>
      <a:lvl4pPr marL="1511758" indent="-370940" algn="l" defTabSz="1007838" rtl="0" eaLnBrk="1" latinLnBrk="0" hangingPunct="1">
        <a:spcBef>
          <a:spcPts val="661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4pPr>
      <a:lvl5pPr marL="1896697" indent="-384939" algn="l" defTabSz="1007838" rtl="0" eaLnBrk="1" latinLnBrk="0" hangingPunct="1">
        <a:spcBef>
          <a:spcPts val="661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5pPr>
      <a:lvl6pPr marL="2265888" indent="-379689" algn="l" defTabSz="1007838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20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643827" indent="-379689" algn="l" defTabSz="1007838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20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023515" indent="-379689" algn="l" defTabSz="1007838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20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403205" indent="-379689" algn="l" defTabSz="1007838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20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3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5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67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59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1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3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354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/Users/svanda/data/auuk/vyuka/slunecni%20fyzika/LS2021-2022/09_Magnetismus/vynorovani.mpg" TargetMode="External"/><Relationship Id="rId1" Type="http://schemas.microsoft.com/office/2007/relationships/media" Target="file:////Users/svanda/data/auuk/vyuka/slunecni%20fyzika/LS2021-2022/09_Magnetismus/vynorovani.mpg" TargetMode="External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/Users/svanda/data/auuk/vyuka/slunecni%20fyzika/LS2021-2022/09_Magnetismus/jemne_struktury.mpg" TargetMode="External"/><Relationship Id="rId1" Type="http://schemas.microsoft.com/office/2007/relationships/media" Target="file:////Users/svanda/data/auuk/vyuka/slunecni%20fyzika/LS2021-2022/09_Magnetismus/jemne_struktury.mpg" TargetMode="External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/Users/svanda/data/auuk/vyuka/slunecni%20fyzika/LS2021-2022/09_Magnetismus/Intensity_1024.mpeg" TargetMode="External"/><Relationship Id="rId1" Type="http://schemas.microsoft.com/office/2007/relationships/media" Target="file:////Users/svanda/data/auuk/vyuka/slunecni%20fyzika/LS2021-2022/09_Magnetismus/Intensity_1024.mpeg" TargetMode="External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/Users/svanda/data/auuk/vyuka/slunecni%20fyzika/LS2021-2022/09_Magnetismus/Bz_B_1024.mpeg" TargetMode="External"/><Relationship Id="rId1" Type="http://schemas.microsoft.com/office/2007/relationships/media" Target="file:////Users/svanda/data/auuk/vyuka/slunecni%20fyzika/LS2021-2022/09_Magnetismus/Bz_B_1024.mpeg" TargetMode="External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</a:tabLst>
              <a:defRPr/>
            </a:pPr>
            <a:r>
              <a:rPr lang="en-US" dirty="0" err="1"/>
              <a:t>Sluneční</a:t>
            </a:r>
            <a:r>
              <a:rPr lang="en-US" dirty="0"/>
              <a:t> </a:t>
            </a:r>
            <a:r>
              <a:rPr lang="en-US" dirty="0" err="1"/>
              <a:t>magnetismus</a:t>
            </a:r>
            <a:r>
              <a:rPr lang="en-US" dirty="0"/>
              <a:t> II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latin typeface="Lucida Grande CE"/>
                <a:cs typeface="Lucida Grande CE"/>
              </a:rPr>
              <a:t> </a:t>
            </a:r>
          </a:p>
          <a:p>
            <a:pPr algn="ctr"/>
            <a:endParaRPr lang="en-US" sz="3600" b="1" dirty="0">
              <a:latin typeface="Lucida Grande CE"/>
              <a:cs typeface="Lucida Grande CE"/>
            </a:endParaRPr>
          </a:p>
          <a:p>
            <a:pPr algn="ctr"/>
            <a:endParaRPr lang="en-US" dirty="0">
              <a:latin typeface="Lucida Grande CE"/>
              <a:cs typeface="Lucida Grande CE"/>
            </a:endParaRPr>
          </a:p>
          <a:p>
            <a:endParaRPr lang="en-US" dirty="0"/>
          </a:p>
          <a:p>
            <a:pPr algn="r"/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 fontScale="90000"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McIntoshova klasifikace slunečních skvrn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962" y="1403573"/>
            <a:ext cx="5638512" cy="5891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 fontScale="90000"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Morfologická klasifikace aktivních oblastí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>
                <a:cs typeface="Arial" charset="0"/>
              </a:rPr>
              <a:t>α – unipolární skupina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>
                <a:cs typeface="Arial" charset="0"/>
              </a:rPr>
              <a:t>β – skupina mající obě polarity, jež jsou oddělené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>
                <a:cs typeface="Arial" charset="0"/>
              </a:rPr>
              <a:t>γ – skupina, kde jsou obě polarity rozděleny tak nepravidelně, že znemožňují klasifikaci jako β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>
                <a:cs typeface="Arial" charset="0"/>
              </a:rPr>
              <a:t>β-γ – bipolární skupina, kde k oddělení polarit nestačí jedna nepřerušená linie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>
                <a:cs typeface="Arial" charset="0"/>
              </a:rPr>
              <a:t>δ – dvě umbry v jedné penumbře vzdálené méně než 2º mají opačné polarity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>
                <a:cs typeface="Arial" charset="0"/>
              </a:rPr>
              <a:t>β-δ – skupina klasifikovaná jako β obsahující jednu nebo více δ skvrn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>
                <a:cs typeface="Arial" charset="0"/>
              </a:rPr>
              <a:t>β-γ-δ – skupina klasifikovaná jako β-γ obsahující jednu nebo více δ skvrn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>
                <a:cs typeface="Arial" charset="0"/>
              </a:rPr>
              <a:t>γ-δ – skupina klasifikovaná jako γ obsahující jednu nebo více δ skvrn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Velkorozměrová struktura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Umbra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Temná jádra, mezi nimi často světelné mosty, hlouběji ve fotosféře (až o 1000 km) – Wilsonova deprese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Silnější magnetické pole (až 6000 G), pole je víceméně vertikální k fotosféře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Penumbra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Vláknitá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Pole slabší (~1500 G), více skloněné k fotosféře (~70 stupňů vůči normále)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Moat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Tok od penumbry ven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Evershedův jev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Systematický tok (~4 km/s) v penumbře radiálně ze skvrny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Formace skvrn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863848" y="1331913"/>
            <a:ext cx="3240088" cy="5761037"/>
          </a:xfrm>
        </p:spPr>
        <p:txBody>
          <a:bodyPr/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</a:tabLst>
              <a:defRPr/>
            </a:pPr>
            <a:r>
              <a:rPr lang="cs-CZ" dirty="0"/>
              <a:t>Fragmenty, z nichž skvrna vzniká – jsou k sobě tlačeny </a:t>
            </a:r>
            <a:r>
              <a:rPr lang="cs-CZ" dirty="0" err="1"/>
              <a:t>supergranulemi</a:t>
            </a:r>
            <a:endParaRPr lang="cs-CZ" dirty="0"/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</a:tabLst>
              <a:defRPr/>
            </a:pPr>
            <a:r>
              <a:rPr lang="cs-CZ" dirty="0"/>
              <a:t>Udržují si identitu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</a:tabLst>
              <a:defRPr/>
            </a:pPr>
            <a:r>
              <a:rPr lang="cs-CZ" dirty="0"/>
              <a:t>Rozpad opět po fragmentech</a:t>
            </a:r>
          </a:p>
          <a:p>
            <a:pPr marL="323816" indent="-322230">
              <a:buClrTx/>
              <a:buNone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</a:tabLst>
              <a:defRPr/>
            </a:pPr>
            <a:endParaRPr lang="cs-CZ" dirty="0"/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</a:tabLst>
              <a:defRPr/>
            </a:pPr>
            <a:r>
              <a:rPr lang="cs-CZ" dirty="0"/>
              <a:t>Samotné vynořování – </a:t>
            </a:r>
            <a:r>
              <a:rPr lang="cs-CZ" dirty="0" err="1">
                <a:cs typeface="Arial" charset="0"/>
              </a:rPr>
              <a:t>Ω</a:t>
            </a:r>
            <a:r>
              <a:rPr lang="cs-CZ" dirty="0">
                <a:cs typeface="Arial" charset="0"/>
              </a:rPr>
              <a:t> </a:t>
            </a:r>
            <a:r>
              <a:rPr lang="cs-CZ" dirty="0" err="1">
                <a:cs typeface="Arial" charset="0"/>
              </a:rPr>
              <a:t>loop</a:t>
            </a:r>
            <a:endParaRPr lang="cs-CZ" dirty="0">
              <a:cs typeface="Arial" charset="0"/>
            </a:endParaRP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</a:tabLst>
              <a:defRPr/>
            </a:pPr>
            <a:r>
              <a:rPr lang="cs-CZ" dirty="0">
                <a:cs typeface="Arial" charset="0"/>
              </a:rPr>
              <a:t>Dynamická </a:t>
            </a:r>
            <a:r>
              <a:rPr lang="cs-CZ" dirty="0" err="1">
                <a:cs typeface="Arial" charset="0"/>
              </a:rPr>
              <a:t>diskonexe</a:t>
            </a:r>
            <a:r>
              <a:rPr lang="cs-CZ" dirty="0">
                <a:cs typeface="Arial" charset="0"/>
              </a:rPr>
              <a:t> od kořenů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1271588"/>
            <a:ext cx="4060825" cy="324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88" y="4319588"/>
            <a:ext cx="3714750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Vynořování magnetického pole</a:t>
            </a:r>
          </a:p>
        </p:txBody>
      </p:sp>
      <p:pic>
        <p:nvPicPr>
          <p:cNvPr id="35842" name="vynorovani.mpeg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260476"/>
            <a:ext cx="7308850" cy="5846763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58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584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Jemná struktura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Umbrální body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Většinou nerozlišené – v histogramu není typická velikost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Formují se na hranicích fragmentů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Zřejmě degenerované granule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Světelné mosty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Slabší pole, skloněnější než v umbře (jeskyně)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Často granulární struktura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Penumbrální filamenty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V podstatě stále neznámá tloušťka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Tmavé (více skloněné) a světlé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Penumbrální zrna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Tvoří jasné filamenty, radiální pohyby (uvnitř do umbry, vně do klidné fotosféry)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Jemná struktura v pohybu</a:t>
            </a:r>
          </a:p>
        </p:txBody>
      </p:sp>
      <p:pic>
        <p:nvPicPr>
          <p:cNvPr id="37890" name="jemne_struktury.mpeg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1223964"/>
            <a:ext cx="8777288" cy="5800724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8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78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0"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7890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 fontScale="90000"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Jemná struktura sluneční skvrny – obrázek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088" y="1384302"/>
            <a:ext cx="6491288" cy="549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 fontScale="90000"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Polarimetrická pozorování slunečních skvrn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91840" y="1331913"/>
            <a:ext cx="2339975" cy="5761037"/>
          </a:xfrm>
        </p:spPr>
        <p:txBody>
          <a:bodyPr/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</a:tabLst>
              <a:defRPr/>
            </a:pPr>
            <a:r>
              <a:rPr lang="cs-CZ" dirty="0" err="1"/>
              <a:t>Stokes</a:t>
            </a:r>
            <a:endParaRPr lang="cs-CZ" dirty="0"/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</a:tabLst>
              <a:defRPr/>
            </a:pPr>
            <a:r>
              <a:rPr lang="cs-CZ" dirty="0"/>
              <a:t>I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</a:tabLst>
              <a:defRPr/>
            </a:pPr>
            <a:r>
              <a:rPr lang="cs-CZ" dirty="0" err="1"/>
              <a:t>Q</a:t>
            </a:r>
            <a:endParaRPr lang="cs-CZ" dirty="0"/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</a:tabLst>
              <a:defRPr/>
            </a:pPr>
            <a:r>
              <a:rPr lang="cs-CZ" dirty="0"/>
              <a:t>U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</a:tabLst>
              <a:defRPr/>
            </a:pPr>
            <a:r>
              <a:rPr lang="cs-CZ" dirty="0"/>
              <a:t>V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238" y="1150938"/>
            <a:ext cx="6153150" cy="611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Modely slunečních skvrn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dirty="0"/>
              <a:t>Jednolitá trubice (</a:t>
            </a:r>
            <a:r>
              <a:rPr lang="cs-CZ" dirty="0" err="1"/>
              <a:t>magnetokonvekce</a:t>
            </a:r>
            <a:r>
              <a:rPr lang="cs-CZ" dirty="0"/>
              <a:t>)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dirty="0"/>
              <a:t>Svazkový model (</a:t>
            </a:r>
            <a:r>
              <a:rPr lang="cs-CZ"/>
              <a:t>spagheti</a:t>
            </a:r>
            <a:r>
              <a:rPr lang="cs-CZ" dirty="0"/>
              <a:t>)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dirty="0"/>
              <a:t>Mezi nimi nelze rozhodnout na základě fotosférických pozorování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3527426"/>
            <a:ext cx="6480175" cy="342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Magnetická pole na Slunci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Pozorována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Ve fotosféře (skvrny, knoty, fakule, póry, jasné body)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V chromosféře (vláknitá struktura, plage, spikule, protuberance)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V koróně (protuberance, paprsková struktura)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Obecně 3-D struktura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Vývoj v čase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Vznik, vývoj a rozpad skvrn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Dynamika malorozměrových magnetických polí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Erupce, vývoj protuberancí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Pozorovací metody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Zeemanův jev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Hanleho jev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(Spektro)polarimetrie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Magnetokonvektivní model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idx="1"/>
          </p:nvPr>
        </p:nvSpPr>
        <p:spPr>
          <a:xfrm>
            <a:off x="1228575" y="1423135"/>
            <a:ext cx="4603825" cy="5484334"/>
          </a:xfrm>
        </p:spPr>
        <p:txBody>
          <a:bodyPr/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</a:tabLst>
              <a:defRPr/>
            </a:pPr>
            <a:r>
              <a:rPr lang="cs-CZ" dirty="0"/>
              <a:t>Jednoduchá trubice, důsledek řešení MHD rovnic v konvektivním prostředí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</a:tabLst>
              <a:defRPr/>
            </a:pPr>
            <a:r>
              <a:rPr lang="cs-CZ" dirty="0"/>
              <a:t>Též vysvětluje dění v umbře i penumbře jako důsledek degenerované granulace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429125"/>
            <a:ext cx="5514975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063" y="1187451"/>
            <a:ext cx="3271838" cy="611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Rempel et al.</a:t>
            </a:r>
          </a:p>
        </p:txBody>
      </p:sp>
      <p:pic>
        <p:nvPicPr>
          <p:cNvPr id="43010" name="Intensity_1024.mpeg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1873250"/>
            <a:ext cx="8359775" cy="4179888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0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30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0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3010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Rempel et al.</a:t>
            </a:r>
          </a:p>
        </p:txBody>
      </p:sp>
      <p:pic>
        <p:nvPicPr>
          <p:cNvPr id="44034" name="Bz_B_1024.mpeg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1611313"/>
            <a:ext cx="8359775" cy="4702175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40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403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 fontScale="90000"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Pozorovací důkazy magnetických trubic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Skvrny – velké tlusté trubice se silným polem &lt;6000 Gaussů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Póry – slabší trubice, </a:t>
            </a:r>
            <a:r>
              <a:rPr lang="cs-CZ" i="1"/>
              <a:t>B </a:t>
            </a:r>
            <a:r>
              <a:rPr lang="cs-CZ"/>
              <a:t>~ 1500 G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Magnetické knoty – neviditelné v bílém světle, viditelné ve spektrogramech kvůli rozšíření Zeemanem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Malé magnetické elementy – CH-pásy v G-bandu (430 nm)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Pohyby v intergranulárních prostorech 0,5–5 km/s, velikosti 150–600 km, v oblastech koncentrovaných magnetických polí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Fakule – v oblastech koncentrovaného magnetického pole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Důsledek deprese mg. pole – „evakuovaná“ oblast, pohled na „horké stěny“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Magnetické knoty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19832" y="1331913"/>
            <a:ext cx="4040188" cy="5759450"/>
          </a:xfrm>
        </p:spPr>
        <p:txBody>
          <a:bodyPr/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  <a:defRPr/>
            </a:pPr>
            <a:r>
              <a:rPr lang="cs-CZ" dirty="0"/>
              <a:t>V okolí skvrn, neviditelné ve V, </a:t>
            </a:r>
            <a:r>
              <a:rPr lang="cs-CZ" dirty="0" err="1"/>
              <a:t>zeemanovské</a:t>
            </a:r>
            <a:r>
              <a:rPr lang="cs-CZ" dirty="0"/>
              <a:t> pole v IR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  <a:defRPr/>
            </a:pPr>
            <a:r>
              <a:rPr lang="cs-CZ" dirty="0"/>
              <a:t>Opačná polarita než skvrna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  <a:defRPr/>
            </a:pPr>
            <a:r>
              <a:rPr lang="cs-CZ" dirty="0"/>
              <a:t>Celkově srovnatelný tok jako skvrna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  <a:defRPr/>
            </a:pPr>
            <a:r>
              <a:rPr lang="cs-CZ" dirty="0"/>
              <a:t>Pozorují se toky dolů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  <a:defRPr/>
            </a:pPr>
            <a:r>
              <a:rPr lang="cs-CZ" dirty="0">
                <a:cs typeface="Arial" charset="0"/>
              </a:rPr>
              <a:t>? zpět se ponořující trubice ze svazku tvořící skvrnu?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5" y="1765301"/>
            <a:ext cx="4040188" cy="489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Vracející se svazky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584325"/>
            <a:ext cx="7232650" cy="5040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Sluneční skvrna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63" y="1541464"/>
            <a:ext cx="7315200" cy="5118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Malé magnetické elementy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1341438"/>
            <a:ext cx="66675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 fontScale="90000"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Zjasnění magnetických elementů v G-bandu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684410" y="1331913"/>
            <a:ext cx="3779838" cy="5761037"/>
          </a:xfrm>
        </p:spPr>
        <p:txBody>
          <a:bodyPr/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  <a:defRPr/>
            </a:pPr>
            <a:r>
              <a:rPr lang="cs-CZ" dirty="0"/>
              <a:t>V magnetických oblastech dochází k rozpadu molekul CH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  <a:defRPr/>
            </a:pPr>
            <a:r>
              <a:rPr lang="cs-CZ" dirty="0"/>
              <a:t>Vyšší teplota (vyšší rychlost disociace)</a:t>
            </a:r>
          </a:p>
          <a:p>
            <a:pPr marL="1295265" lvl="2" indent="-215878">
              <a:buSzPct val="45000"/>
              <a:buFont typeface="Wingdings" charset="0"/>
              <a:buChar char="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  <a:defRPr/>
            </a:pPr>
            <a:r>
              <a:rPr lang="cs-CZ" dirty="0"/>
              <a:t>Je důsledkem podélného ohřevu téměř transparentního vnitřku trubice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  <a:defRPr/>
            </a:pPr>
            <a:r>
              <a:rPr lang="cs-CZ" dirty="0"/>
              <a:t>Nižší hustota (méně asociativních kolizí)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  <a:defRPr/>
            </a:pPr>
            <a:r>
              <a:rPr lang="cs-CZ" dirty="0"/>
              <a:t>Nižší koncentrace CH </a:t>
            </a:r>
            <a:r>
              <a:rPr lang="cs-CZ" dirty="0">
                <a:cs typeface="Arial" charset="0"/>
              </a:rPr>
              <a:t>→</a:t>
            </a:r>
            <a:r>
              <a:rPr lang="cs-CZ" dirty="0"/>
              <a:t> nižší absorpce v pásu molekuly </a:t>
            </a:r>
            <a:r>
              <a:rPr lang="cs-CZ" dirty="0">
                <a:cs typeface="Arial" charset="0"/>
              </a:rPr>
              <a:t>→</a:t>
            </a:r>
            <a:r>
              <a:rPr lang="cs-CZ" dirty="0"/>
              <a:t> relativní zjasnění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1" y="1439864"/>
            <a:ext cx="4602163" cy="430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5892800" y="4411662"/>
            <a:ext cx="2916713" cy="463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9991" tIns="71177" rIns="89991" bIns="46795">
            <a:spAutoFit/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5pPr>
            <a:lvl6pPr marL="25146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6pPr>
            <a:lvl7pPr marL="29718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7pPr>
            <a:lvl8pPr marL="34290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8pPr>
            <a:lvl9pPr marL="38862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9pPr>
          </a:lstStyle>
          <a:p>
            <a:pPr hangingPunct="1">
              <a:defRPr/>
            </a:pPr>
            <a:r>
              <a:rPr lang="en-US"/>
              <a:t>Silné magnetické pole</a:t>
            </a:r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 flipH="1" flipV="1">
            <a:off x="6621464" y="3670300"/>
            <a:ext cx="434975" cy="579438"/>
          </a:xfrm>
          <a:prstGeom prst="lin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0" tIns="45716" rIns="91430" bIns="45716"/>
          <a:lstStyle/>
          <a:p>
            <a:pPr>
              <a:defRPr/>
            </a:pPr>
            <a:endParaRPr lang="en-US">
              <a:cs typeface="方正明體" charset="0"/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4978400" y="1582738"/>
            <a:ext cx="2967809" cy="463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9991" tIns="71177" rIns="89991" bIns="46795">
            <a:spAutoFit/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5pPr>
            <a:lvl6pPr marL="25146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6pPr>
            <a:lvl7pPr marL="29718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7pPr>
            <a:lvl8pPr marL="34290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8pPr>
            <a:lvl9pPr marL="38862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9pPr>
          </a:lstStyle>
          <a:p>
            <a:pPr hangingPunct="1">
              <a:defRPr/>
            </a:pPr>
            <a:r>
              <a:rPr lang="en-US"/>
              <a:t>Slabé magnetické pole</a:t>
            </a:r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>
            <a:off x="6262688" y="2159000"/>
            <a:ext cx="433388" cy="792163"/>
          </a:xfrm>
          <a:prstGeom prst="lin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0" tIns="45716" rIns="91430" bIns="45716"/>
          <a:lstStyle/>
          <a:p>
            <a:pPr>
              <a:defRPr/>
            </a:pPr>
            <a:endParaRPr lang="en-US">
              <a:cs typeface="方正明體" charset="0"/>
            </a:endParaRPr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 flipV="1">
            <a:off x="7704138" y="5794375"/>
            <a:ext cx="1588" cy="361949"/>
          </a:xfrm>
          <a:prstGeom prst="line">
            <a:avLst/>
          </a:prstGeom>
          <a:noFill/>
          <a:ln w="9360" cap="flat">
            <a:solidFill>
              <a:srgbClr val="FF33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0" tIns="45716" rIns="91430" bIns="45716"/>
          <a:lstStyle/>
          <a:p>
            <a:pPr>
              <a:defRPr/>
            </a:pPr>
            <a:endParaRPr lang="en-US">
              <a:cs typeface="方正明體" charset="0"/>
            </a:endParaRP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5499100" y="6300787"/>
            <a:ext cx="3541634" cy="463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9991" tIns="71177" rIns="89991" bIns="46795">
            <a:spAutoFit/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5pPr>
            <a:lvl6pPr marL="25146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6pPr>
            <a:lvl7pPr marL="29718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7pPr>
            <a:lvl8pPr marL="34290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8pPr>
            <a:lvl9pPr marL="38862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9pPr>
          </a:lstStyle>
          <a:p>
            <a:pPr hangingPunct="1">
              <a:defRPr/>
            </a:pPr>
            <a:r>
              <a:rPr lang="en-US">
                <a:solidFill>
                  <a:srgbClr val="FF3300"/>
                </a:solidFill>
              </a:rPr>
              <a:t>Hloubka formování pásu 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Fakule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4" y="1565275"/>
            <a:ext cx="5400675" cy="5454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5040314"/>
            <a:ext cx="3600450" cy="213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1439863"/>
            <a:ext cx="2138363" cy="5759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muj_standard.potx</Template>
  <TotalTime>5913</TotalTime>
  <Words>617</Words>
  <Application>Microsoft Macintosh PowerPoint</Application>
  <PresentationFormat>Custom</PresentationFormat>
  <Paragraphs>106</Paragraphs>
  <Slides>22</Slides>
  <Notes>22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Century Gothic</vt:lpstr>
      <vt:lpstr>Lucida Grande CE</vt:lpstr>
      <vt:lpstr>Symbol</vt:lpstr>
      <vt:lpstr>Times New Roman</vt:lpstr>
      <vt:lpstr>Wingdings</vt:lpstr>
      <vt:lpstr>Wingdings 2</vt:lpstr>
      <vt:lpstr>Perception</vt:lpstr>
      <vt:lpstr>Sluneční magnetismus II</vt:lpstr>
      <vt:lpstr>Magnetická pole na Slunci</vt:lpstr>
      <vt:lpstr>Pozorovací důkazy magnetických trubic</vt:lpstr>
      <vt:lpstr>Magnetické knoty</vt:lpstr>
      <vt:lpstr>Vracející se svazky</vt:lpstr>
      <vt:lpstr>Sluneční skvrna</vt:lpstr>
      <vt:lpstr>Malé magnetické elementy</vt:lpstr>
      <vt:lpstr>Zjasnění magnetických elementů v G-bandu</vt:lpstr>
      <vt:lpstr>Fakule</vt:lpstr>
      <vt:lpstr>McIntoshova klasifikace slunečních skvrn</vt:lpstr>
      <vt:lpstr>Morfologická klasifikace aktivních oblastí</vt:lpstr>
      <vt:lpstr>Velkorozměrová struktura</vt:lpstr>
      <vt:lpstr>Formace skvrn</vt:lpstr>
      <vt:lpstr>Vynořování magnetického pole</vt:lpstr>
      <vt:lpstr>Jemná struktura</vt:lpstr>
      <vt:lpstr>Jemná struktura v pohybu</vt:lpstr>
      <vt:lpstr>Jemná struktura sluneční skvrny – obrázek</vt:lpstr>
      <vt:lpstr>Polarimetrická pozorování slunečních skvrn</vt:lpstr>
      <vt:lpstr>Modely slunečních skvrn</vt:lpstr>
      <vt:lpstr>Magnetokonvektivní model</vt:lpstr>
      <vt:lpstr>Rempel et al.</vt:lpstr>
      <vt:lpstr>Rempel et al.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Sluneční magnetismus</dc:title>
  <dc:subject/>
  <dc:creator/>
  <cp:keywords/>
  <dc:description/>
  <cp:lastModifiedBy>Michal Švanda</cp:lastModifiedBy>
  <cp:revision>111</cp:revision>
  <cp:lastPrinted>1601-01-01T00:00:00Z</cp:lastPrinted>
  <dcterms:created xsi:type="dcterms:W3CDTF">2008-02-03T23:36:30Z</dcterms:created>
  <dcterms:modified xsi:type="dcterms:W3CDTF">2022-04-13T11:51:51Z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