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8" r:id="rId3"/>
    <p:sldId id="336" r:id="rId4"/>
    <p:sldId id="346" r:id="rId5"/>
    <p:sldId id="335" r:id="rId6"/>
    <p:sldId id="337" r:id="rId7"/>
    <p:sldId id="338" r:id="rId8"/>
    <p:sldId id="339" r:id="rId9"/>
    <p:sldId id="340" r:id="rId10"/>
    <p:sldId id="341" r:id="rId11"/>
    <p:sldId id="342" r:id="rId12"/>
    <p:sldId id="321" r:id="rId13"/>
    <p:sldId id="317" r:id="rId14"/>
    <p:sldId id="332" r:id="rId15"/>
    <p:sldId id="322" r:id="rId16"/>
    <p:sldId id="344" r:id="rId17"/>
    <p:sldId id="323" r:id="rId18"/>
    <p:sldId id="324" r:id="rId19"/>
    <p:sldId id="333" r:id="rId20"/>
    <p:sldId id="325" r:id="rId21"/>
    <p:sldId id="334" r:id="rId22"/>
    <p:sldId id="343" r:id="rId23"/>
    <p:sldId id="347" r:id="rId24"/>
    <p:sldId id="32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88169" autoAdjust="0"/>
  </p:normalViewPr>
  <p:slideViewPr>
    <p:cSldViewPr snapToGrid="0" snapToObjects="1">
      <p:cViewPr varScale="1">
        <p:scale>
          <a:sx n="108" d="100"/>
          <a:sy n="108" d="100"/>
        </p:scale>
        <p:origin x="15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/>
              <a:t>Vnitřní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a </a:t>
            </a:r>
            <a:r>
              <a:rPr lang="en-US" dirty="0" err="1"/>
              <a:t>vývoj</a:t>
            </a:r>
            <a:r>
              <a:rPr lang="en-US" dirty="0"/>
              <a:t> </a:t>
            </a:r>
            <a:r>
              <a:rPr lang="en-US" dirty="0" err="1"/>
              <a:t>Slunce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24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NAST001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endParaRPr lang="en-US" dirty="0"/>
          </a:p>
          <a:p>
            <a:pPr algn="r"/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9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921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Pohyb Slunce po H-R diagramu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 err="1"/>
              <a:t>Sackmann</a:t>
            </a:r>
            <a:r>
              <a:rPr lang="cs-CZ" dirty="0"/>
              <a:t>, I. J. (1993)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P-A před MS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A-E MS, B současné Slunce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H-J heliový záblesk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I-J před horizontální větví rudých obrů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Čtverečky – záblesky slupek He na AGB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MS ještě cca 6,4 </a:t>
            </a:r>
            <a:r>
              <a:rPr lang="cs-CZ" dirty="0" err="1"/>
              <a:t>Gy</a:t>
            </a:r>
            <a:r>
              <a:rPr lang="cs-CZ" dirty="0"/>
              <a:t> (celkově 11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RGB 0,6 </a:t>
            </a:r>
            <a:r>
              <a:rPr lang="cs-CZ" dirty="0" err="1"/>
              <a:t>Gy</a:t>
            </a:r>
            <a:endParaRPr lang="cs-CZ" dirty="0"/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AGB 0,1204 </a:t>
            </a:r>
            <a:r>
              <a:rPr lang="cs-CZ" dirty="0" err="1"/>
              <a:t>Gy</a:t>
            </a: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" b="37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17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Nejlepší</a:t>
            </a:r>
            <a:r>
              <a:rPr lang="en-US" dirty="0"/>
              <a:t> </a:t>
            </a:r>
            <a:r>
              <a:rPr lang="en-US" dirty="0" err="1"/>
              <a:t>sluneční</a:t>
            </a:r>
            <a:r>
              <a:rPr lang="en-US" dirty="0"/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1354019"/>
            <a:ext cx="1864992" cy="4922956"/>
          </a:xfrm>
        </p:spPr>
        <p:txBody>
          <a:bodyPr/>
          <a:lstStyle/>
          <a:p>
            <a:r>
              <a:rPr lang="en-US" dirty="0"/>
              <a:t>Sled </a:t>
            </a:r>
            <a:r>
              <a:rPr lang="en-US" dirty="0" err="1"/>
              <a:t>statických</a:t>
            </a:r>
            <a:r>
              <a:rPr lang="en-US" dirty="0"/>
              <a:t> </a:t>
            </a:r>
            <a:r>
              <a:rPr lang="en-US" dirty="0" err="1"/>
              <a:t>modelů</a:t>
            </a:r>
            <a:r>
              <a:rPr lang="en-US" dirty="0"/>
              <a:t>,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nimiž</a:t>
            </a:r>
            <a:r>
              <a:rPr lang="en-US" dirty="0"/>
              <a:t> se (</a:t>
            </a:r>
            <a:r>
              <a:rPr lang="en-US" dirty="0" err="1"/>
              <a:t>skokem</a:t>
            </a:r>
            <a:r>
              <a:rPr lang="en-US" dirty="0"/>
              <a:t>) </a:t>
            </a:r>
            <a:r>
              <a:rPr lang="en-US" dirty="0" err="1"/>
              <a:t>změní</a:t>
            </a:r>
            <a:r>
              <a:rPr lang="en-US" dirty="0"/>
              <a:t> </a:t>
            </a:r>
            <a:r>
              <a:rPr lang="en-US" dirty="0" err="1"/>
              <a:t>chemické</a:t>
            </a:r>
            <a:r>
              <a:rPr lang="en-US" dirty="0"/>
              <a:t> </a:t>
            </a:r>
            <a:r>
              <a:rPr lang="en-US" dirty="0" err="1"/>
              <a:t>složení</a:t>
            </a:r>
            <a:endParaRPr lang="en-US" dirty="0"/>
          </a:p>
          <a:p>
            <a:r>
              <a:rPr lang="en-US" dirty="0" err="1"/>
              <a:t>Časový</a:t>
            </a:r>
            <a:r>
              <a:rPr lang="en-US" dirty="0"/>
              <a:t> </a:t>
            </a:r>
            <a:r>
              <a:rPr lang="en-US" dirty="0" err="1"/>
              <a:t>skok</a:t>
            </a:r>
            <a:r>
              <a:rPr lang="en-US" dirty="0"/>
              <a:t>: </a:t>
            </a:r>
            <a:r>
              <a:rPr lang="en-US" dirty="0" err="1"/>
              <a:t>miliony</a:t>
            </a:r>
            <a:r>
              <a:rPr lang="en-US" dirty="0"/>
              <a:t> let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297" r="4253"/>
          <a:stretch/>
        </p:blipFill>
        <p:spPr>
          <a:xfrm>
            <a:off x="3111008" y="1354019"/>
            <a:ext cx="5808206" cy="4922956"/>
          </a:xfrm>
        </p:spPr>
      </p:pic>
    </p:spTree>
    <p:extLst>
      <p:ext uri="{BB962C8B-B14F-4D97-AF65-F5344CB8AC3E}">
        <p14:creationId xmlns:p14="http://schemas.microsoft.com/office/powerpoint/2010/main" val="151105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Slunce</a:t>
            </a:r>
            <a:r>
              <a:rPr lang="en-US" dirty="0"/>
              <a:t> se </a:t>
            </a:r>
            <a:r>
              <a:rPr lang="en-US" dirty="0" err="1"/>
              <a:t>rodí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vznikají</a:t>
            </a:r>
            <a:r>
              <a:rPr lang="en-US" dirty="0"/>
              <a:t> </a:t>
            </a:r>
            <a:r>
              <a:rPr lang="en-US" dirty="0" err="1"/>
              <a:t>gravitačním</a:t>
            </a:r>
            <a:r>
              <a:rPr lang="en-US" dirty="0"/>
              <a:t> </a:t>
            </a:r>
            <a:r>
              <a:rPr lang="en-US" dirty="0" err="1"/>
              <a:t>kolapsem</a:t>
            </a:r>
            <a:r>
              <a:rPr lang="en-US" dirty="0"/>
              <a:t> (</a:t>
            </a:r>
            <a:r>
              <a:rPr lang="en-US" dirty="0" err="1"/>
              <a:t>samovolným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indukovaným</a:t>
            </a:r>
            <a:r>
              <a:rPr lang="en-US" dirty="0"/>
              <a:t>) </a:t>
            </a:r>
            <a:r>
              <a:rPr lang="en-US" dirty="0" err="1"/>
              <a:t>obřího</a:t>
            </a:r>
            <a:r>
              <a:rPr lang="en-US" dirty="0"/>
              <a:t> </a:t>
            </a:r>
            <a:r>
              <a:rPr lang="en-US" dirty="0" err="1"/>
              <a:t>molekulového</a:t>
            </a:r>
            <a:r>
              <a:rPr lang="en-US" dirty="0"/>
              <a:t> </a:t>
            </a:r>
            <a:r>
              <a:rPr lang="en-US" dirty="0" err="1"/>
              <a:t>oblaku</a:t>
            </a:r>
            <a:endParaRPr lang="en-US" dirty="0"/>
          </a:p>
          <a:p>
            <a:pPr lvl="1"/>
            <a:r>
              <a:rPr lang="en-US" dirty="0"/>
              <a:t>M ~ 6×10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dirty="0" err="1"/>
              <a:t>Sluncí</a:t>
            </a:r>
            <a:endParaRPr lang="en-US" dirty="0"/>
          </a:p>
          <a:p>
            <a:pPr lvl="1"/>
            <a:r>
              <a:rPr lang="en-US" dirty="0"/>
              <a:t>R ~ 100 </a:t>
            </a:r>
            <a:r>
              <a:rPr lang="en-US" dirty="0" err="1"/>
              <a:t>ly</a:t>
            </a:r>
            <a:endParaRPr lang="en-US" dirty="0"/>
          </a:p>
          <a:p>
            <a:pPr lvl="1"/>
            <a:r>
              <a:rPr lang="en-US" dirty="0" err="1"/>
              <a:t>ρ</a:t>
            </a:r>
            <a:r>
              <a:rPr lang="en-US" dirty="0"/>
              <a:t> ~ 100 cm</a:t>
            </a:r>
            <a:r>
              <a:rPr lang="en-US" baseline="30000" dirty="0"/>
              <a:t>-3</a:t>
            </a:r>
          </a:p>
          <a:p>
            <a:r>
              <a:rPr lang="en-US" dirty="0" err="1"/>
              <a:t>Kolaps</a:t>
            </a:r>
            <a:r>
              <a:rPr lang="en-US" dirty="0"/>
              <a:t> </a:t>
            </a:r>
            <a:r>
              <a:rPr lang="en-US" dirty="0" err="1"/>
              <a:t>hierarchický</a:t>
            </a:r>
            <a:r>
              <a:rPr lang="en-US" dirty="0"/>
              <a:t>, </a:t>
            </a:r>
            <a:r>
              <a:rPr lang="en-US" i="1" dirty="0"/>
              <a:t>globule</a:t>
            </a:r>
            <a:r>
              <a:rPr lang="en-US" dirty="0"/>
              <a:t> </a:t>
            </a:r>
            <a:r>
              <a:rPr lang="en-US" dirty="0" err="1"/>
              <a:t>hmotnosti</a:t>
            </a:r>
            <a:r>
              <a:rPr lang="en-US" dirty="0"/>
              <a:t> </a:t>
            </a:r>
            <a:r>
              <a:rPr lang="en-US" dirty="0" err="1"/>
              <a:t>hvězdné</a:t>
            </a:r>
            <a:endParaRPr lang="en-US" dirty="0"/>
          </a:p>
          <a:p>
            <a:r>
              <a:rPr lang="en-US" dirty="0" err="1"/>
              <a:t>Rychlá</a:t>
            </a:r>
            <a:r>
              <a:rPr lang="en-US" dirty="0"/>
              <a:t> (~10 000 let) </a:t>
            </a:r>
            <a:r>
              <a:rPr lang="en-US" dirty="0" err="1"/>
              <a:t>počáteční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,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ustavení</a:t>
            </a:r>
            <a:r>
              <a:rPr lang="en-US" dirty="0"/>
              <a:t> </a:t>
            </a:r>
            <a:r>
              <a:rPr lang="en-US" dirty="0" err="1"/>
              <a:t>rovnováhy</a:t>
            </a:r>
            <a:r>
              <a:rPr lang="en-US" dirty="0"/>
              <a:t>,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kolaps</a:t>
            </a:r>
            <a:r>
              <a:rPr lang="en-US" dirty="0"/>
              <a:t> </a:t>
            </a:r>
            <a:r>
              <a:rPr lang="en-US" dirty="0" err="1"/>
              <a:t>řídí</a:t>
            </a:r>
            <a:r>
              <a:rPr lang="en-US" dirty="0"/>
              <a:t> </a:t>
            </a:r>
            <a:r>
              <a:rPr lang="en-US" dirty="0" err="1"/>
              <a:t>prach</a:t>
            </a:r>
            <a:r>
              <a:rPr lang="en-US" dirty="0"/>
              <a:t> (60-100 K), </a:t>
            </a:r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</a:t>
            </a:r>
            <a:r>
              <a:rPr lang="en-US" dirty="0" err="1"/>
              <a:t>roste</a:t>
            </a:r>
            <a:endParaRPr lang="en-US" dirty="0"/>
          </a:p>
          <a:p>
            <a:r>
              <a:rPr lang="en-US" dirty="0" err="1"/>
              <a:t>Hustota</a:t>
            </a:r>
            <a:r>
              <a:rPr lang="en-US" dirty="0"/>
              <a:t> 10</a:t>
            </a:r>
            <a:r>
              <a:rPr lang="en-US" baseline="30000" dirty="0"/>
              <a:t>-10</a:t>
            </a:r>
            <a:r>
              <a:rPr lang="en-US" dirty="0"/>
              <a:t> kg/m</a:t>
            </a:r>
            <a:r>
              <a:rPr lang="en-US" baseline="30000" dirty="0"/>
              <a:t>3</a:t>
            </a:r>
            <a:r>
              <a:rPr lang="en-US" dirty="0"/>
              <a:t>, </a:t>
            </a:r>
            <a:r>
              <a:rPr lang="en-US" dirty="0" err="1"/>
              <a:t>stomiliardkrát</a:t>
            </a:r>
            <a:r>
              <a:rPr lang="en-US" dirty="0"/>
              <a:t> </a:t>
            </a:r>
            <a:r>
              <a:rPr lang="en-US" dirty="0" err="1"/>
              <a:t>původní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533" r="34543"/>
          <a:stretch/>
        </p:blipFill>
        <p:spPr/>
      </p:pic>
    </p:spTree>
    <p:extLst>
      <p:ext uri="{BB962C8B-B14F-4D97-AF65-F5344CB8AC3E}">
        <p14:creationId xmlns:p14="http://schemas.microsoft.com/office/powerpoint/2010/main" val="3502418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Protohvězda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Překročení</a:t>
            </a:r>
            <a:r>
              <a:rPr lang="en-US" dirty="0"/>
              <a:t> </a:t>
            </a:r>
            <a:r>
              <a:rPr lang="en-US" dirty="0" err="1"/>
              <a:t>hranice</a:t>
            </a:r>
            <a:r>
              <a:rPr lang="en-US" dirty="0"/>
              <a:t> 2000 K, </a:t>
            </a:r>
            <a:r>
              <a:rPr lang="en-US" dirty="0" err="1"/>
              <a:t>rozpad</a:t>
            </a:r>
            <a:r>
              <a:rPr lang="en-US" dirty="0"/>
              <a:t> </a:t>
            </a:r>
            <a:r>
              <a:rPr lang="en-US" dirty="0" err="1"/>
              <a:t>molekul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a </a:t>
            </a:r>
            <a:r>
              <a:rPr lang="en-US" dirty="0" err="1"/>
              <a:t>záhy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ionizace</a:t>
            </a:r>
            <a:r>
              <a:rPr lang="en-US" dirty="0"/>
              <a:t> – </a:t>
            </a:r>
            <a:r>
              <a:rPr lang="en-US" dirty="0" err="1"/>
              <a:t>spotřebuje</a:t>
            </a:r>
            <a:r>
              <a:rPr lang="en-US" dirty="0"/>
              <a:t> se </a:t>
            </a:r>
            <a:r>
              <a:rPr lang="en-US" dirty="0" err="1"/>
              <a:t>energie</a:t>
            </a:r>
            <a:r>
              <a:rPr lang="en-US" dirty="0"/>
              <a:t>, </a:t>
            </a:r>
            <a:r>
              <a:rPr lang="en-US" dirty="0" err="1"/>
              <a:t>následuje</a:t>
            </a:r>
            <a:r>
              <a:rPr lang="en-US" dirty="0"/>
              <a:t> </a:t>
            </a:r>
            <a:r>
              <a:rPr lang="en-US" dirty="0" err="1"/>
              <a:t>rychlý</a:t>
            </a:r>
            <a:r>
              <a:rPr lang="en-US" dirty="0"/>
              <a:t> </a:t>
            </a:r>
            <a:r>
              <a:rPr lang="en-US" dirty="0" err="1"/>
              <a:t>kolaps</a:t>
            </a:r>
            <a:endParaRPr lang="en-US" dirty="0"/>
          </a:p>
          <a:p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hustota</a:t>
            </a:r>
            <a:r>
              <a:rPr lang="en-US" dirty="0"/>
              <a:t> </a:t>
            </a:r>
            <a:r>
              <a:rPr lang="en-US" dirty="0" err="1"/>
              <a:t>nyní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10</a:t>
            </a:r>
            <a:r>
              <a:rPr lang="en-US" baseline="30000" dirty="0"/>
              <a:t>-5</a:t>
            </a:r>
            <a:r>
              <a:rPr lang="en-US" dirty="0"/>
              <a:t> kg/m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 err="1"/>
              <a:t>Dočasná</a:t>
            </a:r>
            <a:r>
              <a:rPr lang="en-US" dirty="0"/>
              <a:t> </a:t>
            </a:r>
            <a:r>
              <a:rPr lang="en-US" dirty="0" err="1"/>
              <a:t>hydrostatická</a:t>
            </a:r>
            <a:r>
              <a:rPr lang="en-US" dirty="0"/>
              <a:t> </a:t>
            </a:r>
            <a:r>
              <a:rPr lang="en-US" dirty="0" err="1"/>
              <a:t>rovnováha</a:t>
            </a:r>
            <a:endParaRPr lang="en-US" dirty="0"/>
          </a:p>
          <a:p>
            <a:r>
              <a:rPr lang="en-US" dirty="0" err="1"/>
              <a:t>Akrece</a:t>
            </a:r>
            <a:r>
              <a:rPr lang="en-US" dirty="0"/>
              <a:t> z </a:t>
            </a:r>
            <a:r>
              <a:rPr lang="en-US" dirty="0" err="1"/>
              <a:t>disku</a:t>
            </a:r>
            <a:endParaRPr lang="en-US" dirty="0"/>
          </a:p>
          <a:p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1 MK, </a:t>
            </a:r>
            <a:r>
              <a:rPr lang="en-US" dirty="0" err="1"/>
              <a:t>krátká</a:t>
            </a:r>
            <a:r>
              <a:rPr lang="en-US" dirty="0"/>
              <a:t> (</a:t>
            </a:r>
            <a:r>
              <a:rPr lang="en-US" dirty="0" err="1"/>
              <a:t>jen</a:t>
            </a:r>
            <a:r>
              <a:rPr lang="en-US" dirty="0"/>
              <a:t> </a:t>
            </a:r>
            <a:r>
              <a:rPr lang="en-US" dirty="0" err="1"/>
              <a:t>pár</a:t>
            </a:r>
            <a:r>
              <a:rPr lang="en-US" dirty="0"/>
              <a:t> </a:t>
            </a:r>
            <a:r>
              <a:rPr lang="en-US" dirty="0" err="1"/>
              <a:t>milionů</a:t>
            </a:r>
            <a:r>
              <a:rPr lang="en-US" dirty="0"/>
              <a:t> let) 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deuteria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839" r="22839"/>
          <a:stretch>
            <a:fillRect/>
          </a:stretch>
        </p:blipFill>
        <p:spPr>
          <a:xfrm>
            <a:off x="5148263" y="1354138"/>
            <a:ext cx="3565525" cy="4922837"/>
          </a:xfrm>
        </p:spPr>
      </p:pic>
    </p:spTree>
    <p:extLst>
      <p:ext uri="{BB962C8B-B14F-4D97-AF65-F5344CB8AC3E}">
        <p14:creationId xmlns:p14="http://schemas.microsoft.com/office/powerpoint/2010/main" val="310481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puberta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  <a:r>
              <a:rPr lang="en-US" i="1" dirty="0"/>
              <a:t>T </a:t>
            </a:r>
            <a:r>
              <a:rPr lang="en-US" i="1" dirty="0" err="1"/>
              <a:t>Tauri</a:t>
            </a:r>
            <a:endParaRPr lang="en-US" i="1" dirty="0"/>
          </a:p>
          <a:p>
            <a:pPr lvl="1"/>
            <a:r>
              <a:rPr lang="en-US" dirty="0" err="1"/>
              <a:t>Chladné</a:t>
            </a:r>
            <a:r>
              <a:rPr lang="en-US" dirty="0"/>
              <a:t> (2000-4000 K) </a:t>
            </a:r>
            <a:r>
              <a:rPr lang="en-US" dirty="0" err="1"/>
              <a:t>obří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ohřívané</a:t>
            </a:r>
            <a:r>
              <a:rPr lang="en-US" dirty="0"/>
              <a:t> </a:t>
            </a:r>
            <a:r>
              <a:rPr lang="en-US" dirty="0" err="1"/>
              <a:t>gravitační</a:t>
            </a:r>
            <a:r>
              <a:rPr lang="en-US" dirty="0"/>
              <a:t> </a:t>
            </a:r>
            <a:r>
              <a:rPr lang="en-US" dirty="0" err="1"/>
              <a:t>kontrakcí</a:t>
            </a:r>
            <a:endParaRPr lang="en-US" dirty="0"/>
          </a:p>
          <a:p>
            <a:pPr lvl="1"/>
            <a:r>
              <a:rPr lang="en-US" dirty="0" err="1"/>
              <a:t>Plně</a:t>
            </a:r>
            <a:r>
              <a:rPr lang="en-US" dirty="0"/>
              <a:t> </a:t>
            </a:r>
            <a:r>
              <a:rPr lang="en-US" dirty="0" err="1"/>
              <a:t>konvektivní</a:t>
            </a:r>
            <a:endParaRPr lang="en-US" dirty="0"/>
          </a:p>
          <a:p>
            <a:pPr lvl="1"/>
            <a:r>
              <a:rPr lang="en-US" dirty="0" err="1"/>
              <a:t>Rychle</a:t>
            </a:r>
            <a:r>
              <a:rPr lang="en-US" dirty="0"/>
              <a:t> </a:t>
            </a:r>
            <a:r>
              <a:rPr lang="en-US" dirty="0" err="1"/>
              <a:t>rotují</a:t>
            </a:r>
            <a:endParaRPr lang="en-US" dirty="0"/>
          </a:p>
          <a:p>
            <a:pPr lvl="1"/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silná</a:t>
            </a:r>
            <a:r>
              <a:rPr lang="en-US" dirty="0"/>
              <a:t> </a:t>
            </a:r>
            <a:r>
              <a:rPr lang="en-US" dirty="0" err="1"/>
              <a:t>magnetická</a:t>
            </a:r>
            <a:r>
              <a:rPr lang="en-US" dirty="0"/>
              <a:t> pole</a:t>
            </a:r>
          </a:p>
          <a:p>
            <a:pPr lvl="2"/>
            <a:r>
              <a:rPr lang="en-US" dirty="0" err="1"/>
              <a:t>Obří</a:t>
            </a:r>
            <a:r>
              <a:rPr lang="en-US" dirty="0"/>
              <a:t> </a:t>
            </a:r>
            <a:r>
              <a:rPr lang="en-US" dirty="0" err="1"/>
              <a:t>skvrny</a:t>
            </a:r>
            <a:endParaRPr lang="en-US" dirty="0"/>
          </a:p>
          <a:p>
            <a:pPr lvl="2"/>
            <a:r>
              <a:rPr lang="en-US" dirty="0" err="1"/>
              <a:t>Supererupce</a:t>
            </a:r>
            <a:endParaRPr lang="en-US" dirty="0"/>
          </a:p>
          <a:p>
            <a:pPr lvl="2"/>
            <a:r>
              <a:rPr lang="en-US" dirty="0" err="1"/>
              <a:t>Silný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vítr</a:t>
            </a:r>
            <a:endParaRPr lang="en-US" dirty="0"/>
          </a:p>
          <a:p>
            <a:pPr lvl="1"/>
            <a:r>
              <a:rPr lang="en-US" dirty="0" err="1"/>
              <a:t>Naprosto</a:t>
            </a:r>
            <a:r>
              <a:rPr lang="en-US" dirty="0"/>
              <a:t> </a:t>
            </a:r>
            <a:r>
              <a:rPr lang="en-US" dirty="0" err="1"/>
              <a:t>nepravidelné</a:t>
            </a:r>
            <a:r>
              <a:rPr lang="en-US" dirty="0"/>
              <a:t> </a:t>
            </a:r>
            <a:r>
              <a:rPr lang="en-US" dirty="0" err="1"/>
              <a:t>proměnné</a:t>
            </a:r>
            <a:endParaRPr lang="en-US" dirty="0"/>
          </a:p>
          <a:p>
            <a:pPr lvl="2"/>
            <a:r>
              <a:rPr lang="en-US" dirty="0" err="1"/>
              <a:t>Magnetická</a:t>
            </a:r>
            <a:r>
              <a:rPr lang="en-US" dirty="0"/>
              <a:t> </a:t>
            </a:r>
            <a:r>
              <a:rPr lang="en-US" dirty="0" err="1"/>
              <a:t>proměnnost</a:t>
            </a:r>
            <a:endParaRPr lang="en-US" dirty="0"/>
          </a:p>
          <a:p>
            <a:pPr lvl="2"/>
            <a:r>
              <a:rPr lang="en-US" dirty="0" err="1"/>
              <a:t>Zákryty</a:t>
            </a:r>
            <a:r>
              <a:rPr lang="en-US" dirty="0"/>
              <a:t> </a:t>
            </a:r>
            <a:r>
              <a:rPr lang="en-US" dirty="0" err="1"/>
              <a:t>zhustky</a:t>
            </a:r>
            <a:r>
              <a:rPr lang="en-US" dirty="0"/>
              <a:t> v </a:t>
            </a:r>
            <a:r>
              <a:rPr lang="en-US" dirty="0" err="1"/>
              <a:t>disku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839" r="228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0720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posloupností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Téměř</a:t>
            </a:r>
            <a:r>
              <a:rPr lang="en-US" dirty="0"/>
              <a:t> </a:t>
            </a:r>
            <a:r>
              <a:rPr lang="en-US" dirty="0" err="1"/>
              <a:t>izotermální</a:t>
            </a:r>
            <a:r>
              <a:rPr lang="en-US" dirty="0"/>
              <a:t> </a:t>
            </a:r>
            <a:r>
              <a:rPr lang="en-US" dirty="0" err="1"/>
              <a:t>kontrakce</a:t>
            </a:r>
            <a:r>
              <a:rPr lang="en-US" dirty="0"/>
              <a:t> 10 </a:t>
            </a:r>
            <a:r>
              <a:rPr lang="en-US" dirty="0" err="1"/>
              <a:t>Myr</a:t>
            </a:r>
            <a:r>
              <a:rPr lang="en-US" dirty="0"/>
              <a:t>, </a:t>
            </a:r>
            <a:r>
              <a:rPr lang="en-US" dirty="0" err="1"/>
              <a:t>velký</a:t>
            </a:r>
            <a:r>
              <a:rPr lang="en-US" dirty="0"/>
              <a:t> </a:t>
            </a:r>
            <a:r>
              <a:rPr lang="en-US" dirty="0" err="1"/>
              <a:t>pokles</a:t>
            </a:r>
            <a:r>
              <a:rPr lang="en-US" dirty="0"/>
              <a:t> luminosity (Hayashi)</a:t>
            </a:r>
          </a:p>
          <a:p>
            <a:r>
              <a:rPr lang="en-US" dirty="0" err="1"/>
              <a:t>Posléze</a:t>
            </a:r>
            <a:r>
              <a:rPr lang="en-US" dirty="0"/>
              <a:t> </a:t>
            </a:r>
            <a:r>
              <a:rPr lang="en-US" dirty="0" err="1"/>
              <a:t>pomalejší</a:t>
            </a:r>
            <a:r>
              <a:rPr lang="en-US" dirty="0"/>
              <a:t> </a:t>
            </a:r>
            <a:r>
              <a:rPr lang="en-US" dirty="0" err="1"/>
              <a:t>přibližování</a:t>
            </a:r>
            <a:r>
              <a:rPr lang="en-US" dirty="0"/>
              <a:t> </a:t>
            </a:r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posloupnosti</a:t>
            </a:r>
            <a:r>
              <a:rPr lang="en-US" dirty="0"/>
              <a:t>, 20 </a:t>
            </a:r>
            <a:r>
              <a:rPr lang="en-US" dirty="0" err="1"/>
              <a:t>Myr</a:t>
            </a:r>
            <a:r>
              <a:rPr lang="en-US" dirty="0"/>
              <a:t>, </a:t>
            </a:r>
            <a:r>
              <a:rPr lang="en-US" dirty="0" err="1"/>
              <a:t>luminosita</a:t>
            </a:r>
            <a:r>
              <a:rPr lang="en-US" dirty="0"/>
              <a:t> </a:t>
            </a:r>
            <a:r>
              <a:rPr lang="en-US" dirty="0" err="1"/>
              <a:t>roste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dvojnásobek</a:t>
            </a:r>
            <a:r>
              <a:rPr lang="en-US" dirty="0"/>
              <a:t>, </a:t>
            </a:r>
            <a:r>
              <a:rPr lang="en-US" dirty="0" err="1"/>
              <a:t>efektivní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</a:t>
            </a:r>
            <a:r>
              <a:rPr lang="en-US" dirty="0" err="1"/>
              <a:t>roste</a:t>
            </a:r>
            <a:r>
              <a:rPr lang="en-US" dirty="0"/>
              <a:t> o 30 % (</a:t>
            </a:r>
            <a:r>
              <a:rPr lang="en-US" dirty="0" err="1"/>
              <a:t>Henyey</a:t>
            </a:r>
            <a:r>
              <a:rPr lang="en-US" dirty="0"/>
              <a:t>)</a:t>
            </a:r>
          </a:p>
          <a:p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během</a:t>
            </a:r>
            <a:r>
              <a:rPr lang="en-US" dirty="0"/>
              <a:t> 20 </a:t>
            </a:r>
            <a:r>
              <a:rPr lang="en-US" dirty="0" err="1"/>
              <a:t>Myr</a:t>
            </a:r>
            <a:r>
              <a:rPr lang="en-US" dirty="0"/>
              <a:t> </a:t>
            </a:r>
            <a:r>
              <a:rPr lang="en-US" dirty="0" err="1"/>
              <a:t>lehký</a:t>
            </a:r>
            <a:r>
              <a:rPr lang="en-US" dirty="0"/>
              <a:t> </a:t>
            </a:r>
            <a:r>
              <a:rPr lang="en-US" dirty="0" err="1"/>
              <a:t>pokles</a:t>
            </a:r>
            <a:r>
              <a:rPr lang="en-US" dirty="0"/>
              <a:t> luminosity </a:t>
            </a:r>
            <a:r>
              <a:rPr lang="en-US" dirty="0" err="1"/>
              <a:t>až</a:t>
            </a:r>
            <a:r>
              <a:rPr lang="en-US" dirty="0"/>
              <a:t> k </a:t>
            </a:r>
            <a:r>
              <a:rPr lang="en-US" dirty="0" err="1"/>
              <a:t>minumu</a:t>
            </a:r>
            <a:r>
              <a:rPr lang="en-US" dirty="0"/>
              <a:t> - ZAMS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086" r="3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5286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Dospělost</a:t>
            </a:r>
            <a:r>
              <a:rPr lang="en-US" dirty="0"/>
              <a:t> </a:t>
            </a:r>
            <a:r>
              <a:rPr lang="en-US" dirty="0" err="1"/>
              <a:t>Slunce</a:t>
            </a:r>
            <a:r>
              <a:rPr lang="en-US" dirty="0"/>
              <a:t>: </a:t>
            </a:r>
            <a:r>
              <a:rPr lang="en-US" i="1" dirty="0" err="1"/>
              <a:t>právě</a:t>
            </a:r>
            <a:r>
              <a:rPr lang="en-US" i="1" dirty="0"/>
              <a:t> </a:t>
            </a:r>
            <a:r>
              <a:rPr lang="en-US" i="1" dirty="0" err="1"/>
              <a:t>teď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Před</a:t>
            </a:r>
            <a:r>
              <a:rPr lang="en-US" dirty="0"/>
              <a:t> 4,50 </a:t>
            </a:r>
            <a:r>
              <a:rPr lang="en-US" dirty="0" err="1"/>
              <a:t>mld</a:t>
            </a:r>
            <a:r>
              <a:rPr lang="en-US" dirty="0"/>
              <a:t> let,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6,4 </a:t>
            </a:r>
            <a:r>
              <a:rPr lang="en-US" dirty="0" err="1"/>
              <a:t>mld</a:t>
            </a:r>
            <a:r>
              <a:rPr lang="en-US" dirty="0"/>
              <a:t> let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bude</a:t>
            </a:r>
            <a:endParaRPr lang="en-US" dirty="0"/>
          </a:p>
          <a:p>
            <a:r>
              <a:rPr lang="en-US" dirty="0" err="1"/>
              <a:t>Zářivý</a:t>
            </a:r>
            <a:r>
              <a:rPr lang="en-US" dirty="0"/>
              <a:t> </a:t>
            </a:r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roste</a:t>
            </a:r>
            <a:r>
              <a:rPr lang="en-US" dirty="0"/>
              <a:t> z 70 % </a:t>
            </a:r>
            <a:r>
              <a:rPr lang="en-US" dirty="0" err="1"/>
              <a:t>na</a:t>
            </a:r>
            <a:r>
              <a:rPr lang="en-US" dirty="0"/>
              <a:t> ZAMS </a:t>
            </a:r>
            <a:r>
              <a:rPr lang="en-US" dirty="0" err="1"/>
              <a:t>na</a:t>
            </a:r>
            <a:r>
              <a:rPr lang="en-US" dirty="0"/>
              <a:t> 221 % </a:t>
            </a:r>
            <a:r>
              <a:rPr lang="en-US" dirty="0" err="1"/>
              <a:t>na</a:t>
            </a:r>
            <a:r>
              <a:rPr lang="en-US" dirty="0"/>
              <a:t> TAMS</a:t>
            </a:r>
          </a:p>
          <a:p>
            <a:r>
              <a:rPr lang="en-US" dirty="0" err="1"/>
              <a:t>Za</a:t>
            </a:r>
            <a:r>
              <a:rPr lang="en-US" dirty="0"/>
              <a:t> 3 </a:t>
            </a:r>
            <a:r>
              <a:rPr lang="en-US" dirty="0" err="1"/>
              <a:t>mld</a:t>
            </a:r>
            <a:r>
              <a:rPr lang="en-US" dirty="0"/>
              <a:t> let T maxima (5843 K, </a:t>
            </a:r>
            <a:r>
              <a:rPr lang="en-US" dirty="0" err="1"/>
              <a:t>tedy</a:t>
            </a:r>
            <a:r>
              <a:rPr lang="en-US" dirty="0"/>
              <a:t> +64 K)</a:t>
            </a:r>
          </a:p>
          <a:p>
            <a:r>
              <a:rPr lang="en-US" dirty="0" err="1"/>
              <a:t>Za</a:t>
            </a:r>
            <a:r>
              <a:rPr lang="en-US" dirty="0"/>
              <a:t> 4,8 </a:t>
            </a:r>
            <a:r>
              <a:rPr lang="en-US" dirty="0" err="1"/>
              <a:t>mld</a:t>
            </a:r>
            <a:r>
              <a:rPr lang="en-US" dirty="0"/>
              <a:t> let </a:t>
            </a:r>
            <a:r>
              <a:rPr lang="en-US" dirty="0" err="1"/>
              <a:t>dojde</a:t>
            </a:r>
            <a:r>
              <a:rPr lang="en-US" dirty="0"/>
              <a:t> </a:t>
            </a:r>
            <a:r>
              <a:rPr lang="en-US" dirty="0" err="1"/>
              <a:t>vodík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středu</a:t>
            </a:r>
            <a:r>
              <a:rPr lang="en-US" dirty="0"/>
              <a:t> </a:t>
            </a:r>
            <a:r>
              <a:rPr lang="en-US" dirty="0" err="1"/>
              <a:t>jádra</a:t>
            </a:r>
            <a:r>
              <a:rPr lang="en-US" dirty="0"/>
              <a:t> (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spálena</a:t>
            </a:r>
            <a:r>
              <a:rPr lang="en-US" dirty="0"/>
              <a:t> </a:t>
            </a:r>
            <a:r>
              <a:rPr lang="en-US" dirty="0" err="1"/>
              <a:t>asi</a:t>
            </a:r>
            <a:r>
              <a:rPr lang="en-US" dirty="0"/>
              <a:t> </a:t>
            </a:r>
            <a:r>
              <a:rPr lang="en-US" dirty="0" err="1"/>
              <a:t>polovina</a:t>
            </a:r>
            <a:r>
              <a:rPr lang="en-US" dirty="0"/>
              <a:t>)</a:t>
            </a:r>
          </a:p>
          <a:p>
            <a:r>
              <a:rPr lang="en-US" dirty="0" err="1"/>
              <a:t>Za</a:t>
            </a:r>
            <a:r>
              <a:rPr lang="en-US" dirty="0"/>
              <a:t> 6,4 </a:t>
            </a:r>
            <a:r>
              <a:rPr lang="en-US" dirty="0" err="1"/>
              <a:t>mld</a:t>
            </a:r>
            <a:r>
              <a:rPr lang="en-US" dirty="0"/>
              <a:t> let </a:t>
            </a:r>
            <a:r>
              <a:rPr lang="en-US" dirty="0" err="1"/>
              <a:t>jádro</a:t>
            </a:r>
            <a:r>
              <a:rPr lang="en-US" dirty="0"/>
              <a:t> </a:t>
            </a:r>
            <a:r>
              <a:rPr lang="en-US" dirty="0" err="1"/>
              <a:t>gravitačně</a:t>
            </a:r>
            <a:r>
              <a:rPr lang="en-US" dirty="0"/>
              <a:t> </a:t>
            </a:r>
            <a:r>
              <a:rPr lang="en-US" dirty="0" err="1"/>
              <a:t>kolabuje</a:t>
            </a:r>
            <a:r>
              <a:rPr lang="en-US" dirty="0"/>
              <a:t>, </a:t>
            </a:r>
            <a:r>
              <a:rPr lang="en-US" dirty="0" err="1"/>
              <a:t>vodík</a:t>
            </a:r>
            <a:r>
              <a:rPr lang="en-US" dirty="0"/>
              <a:t> </a:t>
            </a:r>
            <a:r>
              <a:rPr lang="en-US" dirty="0" err="1"/>
              <a:t>hoří</a:t>
            </a:r>
            <a:r>
              <a:rPr lang="en-US" dirty="0"/>
              <a:t> v </a:t>
            </a:r>
            <a:r>
              <a:rPr lang="en-US" dirty="0" err="1"/>
              <a:t>tlusté</a:t>
            </a:r>
            <a:r>
              <a:rPr lang="en-US" dirty="0"/>
              <a:t> </a:t>
            </a:r>
            <a:r>
              <a:rPr lang="en-US" dirty="0" err="1"/>
              <a:t>slupce</a:t>
            </a:r>
            <a:r>
              <a:rPr lang="en-US" dirty="0"/>
              <a:t> v </a:t>
            </a:r>
            <a:r>
              <a:rPr lang="en-US" dirty="0" err="1"/>
              <a:t>okolí</a:t>
            </a:r>
            <a:r>
              <a:rPr lang="en-US" dirty="0"/>
              <a:t>, </a:t>
            </a:r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err="1"/>
              <a:t>opouští</a:t>
            </a:r>
            <a:r>
              <a:rPr lang="en-US" dirty="0"/>
              <a:t> 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370" r="4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2786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Předdůchod</a:t>
            </a:r>
            <a:r>
              <a:rPr lang="en-US" dirty="0"/>
              <a:t> s </a:t>
            </a:r>
            <a:r>
              <a:rPr lang="en-US" dirty="0" err="1"/>
              <a:t>obezitou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878282" cy="49229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700 mil let </a:t>
            </a:r>
            <a:r>
              <a:rPr lang="en-US" dirty="0" err="1"/>
              <a:t>expanze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konstantní</a:t>
            </a:r>
            <a:r>
              <a:rPr lang="en-US" dirty="0"/>
              <a:t> </a:t>
            </a:r>
            <a:r>
              <a:rPr lang="en-US" dirty="0" err="1"/>
              <a:t>luminozitě</a:t>
            </a:r>
            <a:r>
              <a:rPr lang="en-US" dirty="0"/>
              <a:t> 2,3 R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dirty="0" err="1"/>
              <a:t>přechod</a:t>
            </a:r>
            <a:r>
              <a:rPr lang="en-US" dirty="0"/>
              <a:t> k </a:t>
            </a:r>
            <a:r>
              <a:rPr lang="en-US" dirty="0" err="1"/>
              <a:t>rudým</a:t>
            </a:r>
            <a:r>
              <a:rPr lang="en-US" dirty="0"/>
              <a:t> </a:t>
            </a:r>
            <a:r>
              <a:rPr lang="en-US" dirty="0" err="1"/>
              <a:t>obrům</a:t>
            </a:r>
            <a:r>
              <a:rPr lang="en-US" dirty="0"/>
              <a:t>, 4900 K	</a:t>
            </a:r>
          </a:p>
          <a:p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expanduje</a:t>
            </a:r>
            <a:r>
              <a:rPr lang="en-US" dirty="0"/>
              <a:t>,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roste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v </a:t>
            </a:r>
            <a:r>
              <a:rPr lang="en-US" dirty="0" err="1"/>
              <a:t>jádře</a:t>
            </a:r>
            <a:r>
              <a:rPr lang="en-US" dirty="0"/>
              <a:t>. </a:t>
            </a:r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zóna</a:t>
            </a:r>
            <a:r>
              <a:rPr lang="en-US" dirty="0"/>
              <a:t> </a:t>
            </a:r>
            <a:r>
              <a:rPr lang="en-US" dirty="0" err="1"/>
              <a:t>klesá</a:t>
            </a:r>
            <a:r>
              <a:rPr lang="en-US" dirty="0"/>
              <a:t> k </a:t>
            </a:r>
            <a:r>
              <a:rPr lang="en-US" dirty="0" err="1"/>
              <a:t>jádře</a:t>
            </a:r>
            <a:r>
              <a:rPr lang="en-US" dirty="0"/>
              <a:t>, od </a:t>
            </a:r>
            <a:r>
              <a:rPr lang="en-US" dirty="0" err="1"/>
              <a:t>jádra</a:t>
            </a:r>
            <a:r>
              <a:rPr lang="en-US" dirty="0"/>
              <a:t> </a:t>
            </a:r>
            <a:r>
              <a:rPr lang="en-US" dirty="0" err="1"/>
              <a:t>postupuje</a:t>
            </a:r>
            <a:r>
              <a:rPr lang="en-US" dirty="0"/>
              <a:t> </a:t>
            </a:r>
            <a:r>
              <a:rPr lang="en-US" dirty="0" err="1"/>
              <a:t>slupka</a:t>
            </a:r>
            <a:r>
              <a:rPr lang="en-US" dirty="0"/>
              <a:t> </a:t>
            </a:r>
            <a:r>
              <a:rPr lang="en-US" dirty="0" err="1"/>
              <a:t>jaderného</a:t>
            </a:r>
            <a:r>
              <a:rPr lang="en-US" dirty="0"/>
              <a:t> </a:t>
            </a:r>
            <a:r>
              <a:rPr lang="en-US" dirty="0" err="1"/>
              <a:t>hoření</a:t>
            </a:r>
            <a:r>
              <a:rPr lang="en-US" dirty="0"/>
              <a:t> – </a:t>
            </a:r>
            <a:r>
              <a:rPr lang="en-US" dirty="0" err="1"/>
              <a:t>potkají</a:t>
            </a:r>
            <a:r>
              <a:rPr lang="en-US" dirty="0"/>
              <a:t> se </a:t>
            </a:r>
            <a:r>
              <a:rPr lang="en-US" dirty="0" err="1"/>
              <a:t>za</a:t>
            </a:r>
            <a:r>
              <a:rPr lang="en-US" dirty="0"/>
              <a:t> 7,6 </a:t>
            </a:r>
            <a:r>
              <a:rPr lang="en-US" dirty="0" err="1"/>
              <a:t>mld</a:t>
            </a:r>
            <a:r>
              <a:rPr lang="en-US" dirty="0"/>
              <a:t> let</a:t>
            </a:r>
          </a:p>
          <a:p>
            <a:r>
              <a:rPr lang="en-US" dirty="0"/>
              <a:t>To </a:t>
            </a:r>
            <a:r>
              <a:rPr lang="en-US" dirty="0" err="1"/>
              <a:t>zrychlí</a:t>
            </a:r>
            <a:r>
              <a:rPr lang="en-US" dirty="0"/>
              <a:t> </a:t>
            </a:r>
            <a:r>
              <a:rPr lang="en-US" dirty="0" err="1"/>
              <a:t>expanzi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166 R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svítivosti</a:t>
            </a:r>
            <a:r>
              <a:rPr lang="en-US" dirty="0"/>
              <a:t> 2300 L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7,68 </a:t>
            </a:r>
            <a:r>
              <a:rPr lang="en-US" dirty="0" err="1"/>
              <a:t>mld</a:t>
            </a:r>
            <a:r>
              <a:rPr lang="en-US" dirty="0"/>
              <a:t> let  </a:t>
            </a:r>
          </a:p>
          <a:p>
            <a:r>
              <a:rPr lang="en-US" dirty="0"/>
              <a:t>U </a:t>
            </a:r>
            <a:r>
              <a:rPr lang="en-US" dirty="0" err="1"/>
              <a:t>rudých</a:t>
            </a:r>
            <a:r>
              <a:rPr lang="en-US" dirty="0"/>
              <a:t> </a:t>
            </a:r>
            <a:r>
              <a:rPr lang="en-US" dirty="0" err="1"/>
              <a:t>obrů</a:t>
            </a:r>
            <a:r>
              <a:rPr lang="en-US" dirty="0"/>
              <a:t> </a:t>
            </a:r>
            <a:r>
              <a:rPr lang="en-US" dirty="0" err="1"/>
              <a:t>celkově</a:t>
            </a:r>
            <a:r>
              <a:rPr lang="en-US" dirty="0"/>
              <a:t> 600 mil let</a:t>
            </a:r>
          </a:p>
          <a:p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10</a:t>
            </a:r>
            <a:r>
              <a:rPr lang="en-US" baseline="30000" dirty="0"/>
              <a:t>8</a:t>
            </a:r>
            <a:r>
              <a:rPr lang="en-US" dirty="0"/>
              <a:t> K, </a:t>
            </a:r>
            <a:r>
              <a:rPr lang="en-US" dirty="0" err="1"/>
              <a:t>heliový</a:t>
            </a:r>
            <a:r>
              <a:rPr lang="en-US" dirty="0"/>
              <a:t> </a:t>
            </a:r>
            <a:r>
              <a:rPr lang="en-US" dirty="0" err="1"/>
              <a:t>záblesk</a:t>
            </a:r>
            <a:r>
              <a:rPr lang="en-US" dirty="0"/>
              <a:t> </a:t>
            </a:r>
            <a:r>
              <a:rPr lang="en-US" dirty="0" err="1"/>
              <a:t>lehce</a:t>
            </a:r>
            <a:r>
              <a:rPr lang="en-US" dirty="0"/>
              <a:t> </a:t>
            </a:r>
            <a:r>
              <a:rPr lang="en-US" dirty="0" err="1"/>
              <a:t>mimo</a:t>
            </a:r>
            <a:r>
              <a:rPr lang="en-US" dirty="0"/>
              <a:t> </a:t>
            </a:r>
            <a:r>
              <a:rPr lang="en-US" dirty="0" err="1"/>
              <a:t>střed</a:t>
            </a:r>
            <a:r>
              <a:rPr lang="en-US" dirty="0"/>
              <a:t> (</a:t>
            </a:r>
            <a:r>
              <a:rPr lang="en-US" dirty="0" err="1"/>
              <a:t>střed</a:t>
            </a:r>
            <a:r>
              <a:rPr lang="en-US" dirty="0"/>
              <a:t> “</a:t>
            </a:r>
            <a:r>
              <a:rPr lang="en-US" dirty="0" err="1"/>
              <a:t>ochlazován</a:t>
            </a:r>
            <a:r>
              <a:rPr lang="en-US" dirty="0"/>
              <a:t>” </a:t>
            </a:r>
            <a:r>
              <a:rPr lang="en-US" dirty="0" err="1"/>
              <a:t>unikajícími</a:t>
            </a:r>
            <a:r>
              <a:rPr lang="en-US" dirty="0"/>
              <a:t> </a:t>
            </a:r>
            <a:r>
              <a:rPr lang="en-US" dirty="0" err="1"/>
              <a:t>neutriny</a:t>
            </a:r>
            <a:r>
              <a:rPr lang="en-US" dirty="0"/>
              <a:t>) – </a:t>
            </a:r>
            <a:r>
              <a:rPr lang="en-US" dirty="0" err="1"/>
              <a:t>okamžik</a:t>
            </a:r>
            <a:r>
              <a:rPr lang="en-US" dirty="0"/>
              <a:t> </a:t>
            </a:r>
            <a:r>
              <a:rPr lang="en-US" dirty="0" err="1"/>
              <a:t>záblesku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v </a:t>
            </a:r>
            <a:r>
              <a:rPr lang="en-US" dirty="0" err="1"/>
              <a:t>jádře</a:t>
            </a:r>
            <a:r>
              <a:rPr lang="en-US" dirty="0"/>
              <a:t> 10</a:t>
            </a:r>
            <a:r>
              <a:rPr lang="en-US" baseline="30000" dirty="0"/>
              <a:t>10</a:t>
            </a:r>
            <a:r>
              <a:rPr lang="en-US" dirty="0"/>
              <a:t> L</a:t>
            </a:r>
            <a:r>
              <a:rPr lang="en-US" baseline="-25000" dirty="0"/>
              <a:t>0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9638" r="296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5553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Důchodové</a:t>
            </a:r>
            <a:r>
              <a:rPr lang="en-US" dirty="0"/>
              <a:t> </a:t>
            </a:r>
            <a:r>
              <a:rPr lang="en-US" dirty="0" err="1"/>
              <a:t>křeče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Héliový</a:t>
            </a:r>
            <a:r>
              <a:rPr lang="en-US" dirty="0"/>
              <a:t> </a:t>
            </a:r>
            <a:r>
              <a:rPr lang="en-US" dirty="0" err="1"/>
              <a:t>záblesk</a:t>
            </a:r>
            <a:r>
              <a:rPr lang="en-US" dirty="0"/>
              <a:t> </a:t>
            </a:r>
            <a:r>
              <a:rPr lang="en-US" dirty="0" err="1"/>
              <a:t>sníží</a:t>
            </a:r>
            <a:r>
              <a:rPr lang="en-US" dirty="0"/>
              <a:t> </a:t>
            </a:r>
            <a:r>
              <a:rPr lang="en-US" dirty="0" err="1"/>
              <a:t>svítivost</a:t>
            </a:r>
            <a:r>
              <a:rPr lang="en-US" dirty="0"/>
              <a:t>, </a:t>
            </a:r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err="1"/>
              <a:t>dočasně</a:t>
            </a:r>
            <a:r>
              <a:rPr lang="en-US" dirty="0"/>
              <a:t> </a:t>
            </a:r>
            <a:r>
              <a:rPr lang="en-US" dirty="0" err="1"/>
              <a:t>splaskne</a:t>
            </a:r>
            <a:endParaRPr lang="en-US" dirty="0"/>
          </a:p>
          <a:p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slupková</a:t>
            </a:r>
            <a:r>
              <a:rPr lang="en-US" dirty="0"/>
              <a:t>, </a:t>
            </a:r>
            <a:r>
              <a:rPr lang="en-US" dirty="0" err="1"/>
              <a:t>opětovná</a:t>
            </a:r>
            <a:r>
              <a:rPr lang="en-US" dirty="0"/>
              <a:t> </a:t>
            </a:r>
            <a:r>
              <a:rPr lang="en-US" dirty="0" err="1"/>
              <a:t>expanze</a:t>
            </a:r>
            <a:endParaRPr lang="en-US" dirty="0"/>
          </a:p>
          <a:p>
            <a:r>
              <a:rPr lang="en-US" dirty="0"/>
              <a:t>100 </a:t>
            </a:r>
            <a:r>
              <a:rPr lang="en-US" dirty="0" err="1"/>
              <a:t>milionů</a:t>
            </a:r>
            <a:r>
              <a:rPr lang="en-US" dirty="0"/>
              <a:t> let </a:t>
            </a:r>
            <a:r>
              <a:rPr lang="en-US" dirty="0" err="1"/>
              <a:t>stabilní</a:t>
            </a:r>
            <a:r>
              <a:rPr lang="en-US" dirty="0"/>
              <a:t>,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uhlíko-kyslíkové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, </a:t>
            </a:r>
            <a:r>
              <a:rPr lang="en-US" dirty="0" err="1"/>
              <a:t>jaderné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dvou</a:t>
            </a:r>
            <a:r>
              <a:rPr lang="en-US" dirty="0"/>
              <a:t> </a:t>
            </a:r>
            <a:r>
              <a:rPr lang="en-US" dirty="0" err="1"/>
              <a:t>slupkách</a:t>
            </a:r>
            <a:endParaRPr lang="en-US" dirty="0"/>
          </a:p>
          <a:p>
            <a:r>
              <a:rPr lang="en-US" dirty="0" err="1"/>
              <a:t>Termální</a:t>
            </a:r>
            <a:r>
              <a:rPr lang="en-US" dirty="0"/>
              <a:t> </a:t>
            </a:r>
            <a:r>
              <a:rPr lang="en-US" dirty="0" err="1"/>
              <a:t>pulsy</a:t>
            </a:r>
            <a:r>
              <a:rPr lang="en-US" dirty="0"/>
              <a:t> (400 let +, 10 000 let -)</a:t>
            </a:r>
          </a:p>
          <a:p>
            <a:pPr lvl="1"/>
            <a:r>
              <a:rPr lang="en-US" dirty="0" err="1"/>
              <a:t>Rozepnutí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347 R</a:t>
            </a:r>
            <a:r>
              <a:rPr lang="en-US" baseline="-25000" dirty="0"/>
              <a:t>0</a:t>
            </a:r>
          </a:p>
          <a:p>
            <a:r>
              <a:rPr lang="en-US" dirty="0"/>
              <a:t>400 000 let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asymptotické</a:t>
            </a:r>
            <a:r>
              <a:rPr lang="en-US" dirty="0"/>
              <a:t> </a:t>
            </a:r>
            <a:r>
              <a:rPr lang="en-US" dirty="0" err="1"/>
              <a:t>větvi</a:t>
            </a:r>
            <a:r>
              <a:rPr lang="en-US" dirty="0"/>
              <a:t> </a:t>
            </a:r>
            <a:r>
              <a:rPr lang="en-US" dirty="0" err="1"/>
              <a:t>obrů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4409" r="244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502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Slunce</a:t>
            </a:r>
            <a:r>
              <a:rPr lang="en-US" dirty="0"/>
              <a:t>: </a:t>
            </a:r>
            <a:r>
              <a:rPr lang="en-US" dirty="0" err="1"/>
              <a:t>naše</a:t>
            </a:r>
            <a:r>
              <a:rPr lang="en-US" dirty="0"/>
              <a:t> </a:t>
            </a:r>
            <a:r>
              <a:rPr lang="en-US" dirty="0" err="1"/>
              <a:t>nejbližší</a:t>
            </a:r>
            <a:r>
              <a:rPr lang="en-US" dirty="0"/>
              <a:t> </a:t>
            </a:r>
            <a:r>
              <a:rPr lang="en-US" dirty="0" err="1"/>
              <a:t>hvězda</a:t>
            </a:r>
            <a:endParaRPr lang="en-US" dirty="0"/>
          </a:p>
        </p:txBody>
      </p:sp>
      <p:pic>
        <p:nvPicPr>
          <p:cNvPr id="8" name="Picture 7" descr="slunc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/>
          <a:stretch/>
        </p:blipFill>
        <p:spPr>
          <a:xfrm>
            <a:off x="1601518" y="1124744"/>
            <a:ext cx="7506986" cy="54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2187" y="6204333"/>
            <a:ext cx="14252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err="1">
                <a:latin typeface="Arial"/>
                <a:cs typeface="Arial"/>
              </a:rPr>
              <a:t>Kresba</a:t>
            </a:r>
            <a:r>
              <a:rPr lang="en-US" sz="1050" i="1" dirty="0">
                <a:latin typeface="Arial"/>
                <a:cs typeface="Arial"/>
              </a:rPr>
              <a:t> P. </a:t>
            </a:r>
            <a:r>
              <a:rPr lang="en-US" sz="1050" i="1" dirty="0" err="1">
                <a:latin typeface="Arial"/>
                <a:cs typeface="Arial"/>
              </a:rPr>
              <a:t>Vaňáčová</a:t>
            </a:r>
            <a:endParaRPr lang="en-US" sz="105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8128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Rozžhavený</a:t>
            </a:r>
            <a:r>
              <a:rPr lang="en-US" dirty="0"/>
              <a:t> </a:t>
            </a:r>
            <a:r>
              <a:rPr lang="en-US" dirty="0" err="1"/>
              <a:t>důchodce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Termálními</a:t>
            </a:r>
            <a:r>
              <a:rPr lang="en-US" dirty="0"/>
              <a:t> </a:t>
            </a:r>
            <a:r>
              <a:rPr lang="en-US" dirty="0" err="1"/>
              <a:t>pulsy</a:t>
            </a:r>
            <a:r>
              <a:rPr lang="en-US" dirty="0"/>
              <a:t> </a:t>
            </a:r>
            <a:r>
              <a:rPr lang="en-US" dirty="0" err="1"/>
              <a:t>odhozena</a:t>
            </a:r>
            <a:r>
              <a:rPr lang="en-US" dirty="0"/>
              <a:t> </a:t>
            </a:r>
            <a:r>
              <a:rPr lang="en-US" dirty="0" err="1"/>
              <a:t>obálka</a:t>
            </a:r>
            <a:r>
              <a:rPr lang="en-US" dirty="0"/>
              <a:t> – </a:t>
            </a:r>
            <a:r>
              <a:rPr lang="en-US" dirty="0" err="1"/>
              <a:t>planetární</a:t>
            </a:r>
            <a:r>
              <a:rPr lang="en-US" dirty="0"/>
              <a:t> </a:t>
            </a:r>
            <a:r>
              <a:rPr lang="en-US" dirty="0" err="1"/>
              <a:t>mlhovina</a:t>
            </a:r>
            <a:endParaRPr lang="en-US" dirty="0"/>
          </a:p>
          <a:p>
            <a:r>
              <a:rPr lang="en-US" dirty="0" err="1"/>
              <a:t>Zůstane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, 0,54 M</a:t>
            </a:r>
            <a:r>
              <a:rPr lang="en-US" baseline="-25000" dirty="0"/>
              <a:t>0</a:t>
            </a:r>
            <a:r>
              <a:rPr lang="en-US" dirty="0"/>
              <a:t>, 120 000 K</a:t>
            </a:r>
          </a:p>
          <a:p>
            <a:pPr lvl="1"/>
            <a:r>
              <a:rPr lang="en-US" i="1" dirty="0" err="1"/>
              <a:t>Bílý</a:t>
            </a:r>
            <a:r>
              <a:rPr lang="en-US" i="1" dirty="0"/>
              <a:t> </a:t>
            </a:r>
            <a:r>
              <a:rPr lang="en-US" i="1" dirty="0" err="1"/>
              <a:t>trpaslík</a:t>
            </a:r>
            <a:endParaRPr lang="en-US" i="1" dirty="0"/>
          </a:p>
          <a:p>
            <a:r>
              <a:rPr lang="en-US" dirty="0" err="1"/>
              <a:t>Malý</a:t>
            </a:r>
            <a:r>
              <a:rPr lang="en-US" dirty="0"/>
              <a:t> </a:t>
            </a:r>
            <a:r>
              <a:rPr lang="en-US" dirty="0" err="1"/>
              <a:t>zářivý</a:t>
            </a:r>
            <a:r>
              <a:rPr lang="en-US" dirty="0"/>
              <a:t> </a:t>
            </a:r>
            <a:r>
              <a:rPr lang="en-US" dirty="0" err="1"/>
              <a:t>výkon</a:t>
            </a:r>
            <a:r>
              <a:rPr lang="en-US" dirty="0"/>
              <a:t>, </a:t>
            </a:r>
            <a:r>
              <a:rPr lang="en-US" dirty="0" err="1"/>
              <a:t>chladne</a:t>
            </a:r>
            <a:r>
              <a:rPr lang="en-US" dirty="0"/>
              <a:t> </a:t>
            </a:r>
            <a:r>
              <a:rPr lang="en-US" dirty="0" err="1"/>
              <a:t>desítky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stovky</a:t>
            </a:r>
            <a:r>
              <a:rPr lang="en-US" dirty="0"/>
              <a:t> </a:t>
            </a:r>
            <a:r>
              <a:rPr lang="en-US" dirty="0" err="1"/>
              <a:t>miliard</a:t>
            </a:r>
            <a:r>
              <a:rPr lang="en-US" dirty="0"/>
              <a:t> let</a:t>
            </a:r>
          </a:p>
          <a:p>
            <a:pPr lvl="1"/>
            <a:r>
              <a:rPr lang="en-US" i="1" dirty="0" err="1"/>
              <a:t>Černý</a:t>
            </a:r>
            <a:r>
              <a:rPr lang="en-US" i="1" dirty="0"/>
              <a:t> </a:t>
            </a:r>
            <a:r>
              <a:rPr lang="en-US" i="1" dirty="0" err="1"/>
              <a:t>trpaslík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3372" r="23372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037" t="9698" b="6300"/>
          <a:stretch/>
        </p:blipFill>
        <p:spPr>
          <a:xfrm>
            <a:off x="2773401" y="4524598"/>
            <a:ext cx="2353762" cy="17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99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Svítivost</a:t>
            </a:r>
            <a:r>
              <a:rPr lang="en-US" dirty="0"/>
              <a:t> a </a:t>
            </a:r>
            <a:r>
              <a:rPr lang="en-US" dirty="0" err="1"/>
              <a:t>rozměr</a:t>
            </a:r>
            <a:r>
              <a:rPr lang="en-US" dirty="0"/>
              <a:t> v </a:t>
            </a:r>
            <a:r>
              <a:rPr lang="en-US" dirty="0" err="1"/>
              <a:t>běhu</a:t>
            </a:r>
            <a:r>
              <a:rPr lang="en-US" dirty="0"/>
              <a:t> </a:t>
            </a:r>
            <a:r>
              <a:rPr lang="en-US" dirty="0" err="1"/>
              <a:t>času</a:t>
            </a:r>
            <a:endParaRPr lang="en-US" dirty="0"/>
          </a:p>
        </p:txBody>
      </p:sp>
      <p:pic>
        <p:nvPicPr>
          <p:cNvPr id="5" name="Content Placeholder 4" descr="obr17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6" r="-8576"/>
          <a:stretch>
            <a:fillRect/>
          </a:stretch>
        </p:blipFill>
        <p:spPr>
          <a:xfrm>
            <a:off x="1058863" y="1354138"/>
            <a:ext cx="7654925" cy="4922837"/>
          </a:xfrm>
        </p:spPr>
      </p:pic>
    </p:spTree>
    <p:extLst>
      <p:ext uri="{BB962C8B-B14F-4D97-AF65-F5344CB8AC3E}">
        <p14:creationId xmlns:p14="http://schemas.microsoft.com/office/powerpoint/2010/main" val="2574925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parametrů Slunce v čase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73" y="1171523"/>
            <a:ext cx="3672897" cy="268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85" y="3959038"/>
            <a:ext cx="3672898" cy="268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90885" y="568138"/>
            <a:ext cx="2806700" cy="3975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859" y="3858728"/>
            <a:ext cx="3673311" cy="26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23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Slunce</a:t>
            </a:r>
            <a:r>
              <a:rPr lang="en-US" dirty="0"/>
              <a:t> </a:t>
            </a:r>
            <a:r>
              <a:rPr lang="en-US" dirty="0" err="1"/>
              <a:t>doma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mesa.sourceforge.net</a:t>
            </a:r>
            <a:endParaRPr lang="en-US" dirty="0"/>
          </a:p>
          <a:p>
            <a:pPr lvl="1"/>
            <a:r>
              <a:rPr lang="en-US" dirty="0"/>
              <a:t>Paxton et al. 2011, </a:t>
            </a:r>
            <a:r>
              <a:rPr lang="en-US" dirty="0" err="1"/>
              <a:t>ApJS</a:t>
            </a:r>
            <a:r>
              <a:rPr lang="en-US" dirty="0"/>
              <a:t> 192, article id. 3, 35pp</a:t>
            </a:r>
          </a:p>
          <a:p>
            <a:pPr lvl="1"/>
            <a:r>
              <a:rPr lang="en-US" dirty="0"/>
              <a:t>Paxton el al. 2013, </a:t>
            </a:r>
            <a:r>
              <a:rPr lang="en-US" dirty="0" err="1"/>
              <a:t>ApJS</a:t>
            </a:r>
            <a:r>
              <a:rPr lang="en-US" dirty="0"/>
              <a:t> 209, article id. 4, 42pp</a:t>
            </a:r>
          </a:p>
        </p:txBody>
      </p:sp>
      <p:pic>
        <p:nvPicPr>
          <p:cNvPr id="5" name="Content Placeholder 4" descr="H-R.eps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r="1714"/>
          <a:stretch>
            <a:fillRect/>
          </a:stretch>
        </p:blipFill>
        <p:spPr/>
      </p:pic>
      <p:pic>
        <p:nvPicPr>
          <p:cNvPr id="7" name="1M_pre_ms_to_wd.mpg" descr="1M_pre_ms_to_wd.mpg">
            <a:hlinkClick r:id="" action="ppaction://media"/>
            <a:extLst>
              <a:ext uri="{FF2B5EF4-FFF2-40B4-BE49-F238E27FC236}">
                <a16:creationId xmlns:a16="http://schemas.microsoft.com/office/drawing/2014/main" id="{6BA95058-DCB1-BF46-B8EA-E8C4967419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00" y="3254386"/>
            <a:ext cx="3199306" cy="31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ověříme</a:t>
            </a:r>
            <a:r>
              <a:rPr lang="en-US" dirty="0"/>
              <a:t> </a:t>
            </a:r>
            <a:r>
              <a:rPr lang="en-US" dirty="0" err="1"/>
              <a:t>správnost</a:t>
            </a:r>
            <a:r>
              <a:rPr lang="en-US" dirty="0"/>
              <a:t> </a:t>
            </a:r>
            <a:r>
              <a:rPr lang="en-US" dirty="0" err="1"/>
              <a:t>modelů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8"/>
            <a:ext cx="7391400" cy="5193537"/>
          </a:xfrm>
        </p:spPr>
        <p:txBody>
          <a:bodyPr>
            <a:normAutofit/>
          </a:bodyPr>
          <a:lstStyle/>
          <a:p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dvojčata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Hvězdy</a:t>
            </a:r>
            <a:r>
              <a:rPr lang="en-US" dirty="0"/>
              <a:t> v </a:t>
            </a:r>
            <a:r>
              <a:rPr lang="en-US" dirty="0" err="1"/>
              <a:t>jiných</a:t>
            </a:r>
            <a:r>
              <a:rPr lang="en-US" dirty="0"/>
              <a:t> </a:t>
            </a:r>
            <a:r>
              <a:rPr lang="en-US" dirty="0" err="1"/>
              <a:t>vývojových</a:t>
            </a:r>
            <a:r>
              <a:rPr lang="en-US" dirty="0"/>
              <a:t> </a:t>
            </a:r>
            <a:r>
              <a:rPr lang="en-US" dirty="0" err="1"/>
              <a:t>stádiích</a:t>
            </a:r>
            <a:endParaRPr lang="en-US" dirty="0"/>
          </a:p>
          <a:p>
            <a:r>
              <a:rPr lang="en-US" dirty="0" err="1"/>
              <a:t>Seismologie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82" y="1858383"/>
            <a:ext cx="6211645" cy="32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12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Rovnice</a:t>
            </a:r>
            <a:r>
              <a:rPr lang="en-US" dirty="0"/>
              <a:t> </a:t>
            </a:r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struktury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534" y="1246961"/>
            <a:ext cx="4624665" cy="52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95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Nestandardní</a:t>
            </a:r>
            <a:r>
              <a:rPr lang="en-US" dirty="0"/>
              <a:t> </a:t>
            </a:r>
            <a:r>
              <a:rPr lang="en-US" dirty="0" err="1"/>
              <a:t>modely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291041"/>
            <a:ext cx="7610476" cy="52583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1960s – </a:t>
            </a:r>
            <a:r>
              <a:rPr lang="en-US" dirty="0" err="1"/>
              <a:t>neutrinový</a:t>
            </a:r>
            <a:r>
              <a:rPr lang="en-US" dirty="0"/>
              <a:t> </a:t>
            </a:r>
            <a:r>
              <a:rPr lang="en-US" dirty="0" err="1"/>
              <a:t>problém</a:t>
            </a:r>
            <a:endParaRPr lang="en-US" dirty="0"/>
          </a:p>
          <a:p>
            <a:pPr lvl="1"/>
            <a:r>
              <a:rPr lang="en-US" dirty="0"/>
              <a:t>Low Z model: </a:t>
            </a:r>
            <a:r>
              <a:rPr lang="en-US" dirty="0" err="1"/>
              <a:t>menší</a:t>
            </a:r>
            <a:r>
              <a:rPr lang="en-US" dirty="0"/>
              <a:t> Z -&gt; 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opacita</a:t>
            </a:r>
            <a:r>
              <a:rPr lang="en-US" dirty="0"/>
              <a:t> -&gt; 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teplotní</a:t>
            </a:r>
            <a:r>
              <a:rPr lang="en-US" dirty="0"/>
              <a:t> gradient -&gt; </a:t>
            </a:r>
            <a:r>
              <a:rPr lang="en-US" dirty="0" err="1"/>
              <a:t>větší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, </a:t>
            </a:r>
            <a:r>
              <a:rPr lang="en-US" dirty="0" err="1"/>
              <a:t>avšak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centrální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-&gt;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 </a:t>
            </a:r>
            <a:r>
              <a:rPr lang="en-US" dirty="0" err="1"/>
              <a:t>neutrin</a:t>
            </a:r>
            <a:r>
              <a:rPr lang="en-US" dirty="0"/>
              <a:t>. Pro Z ~ 0,001 </a:t>
            </a:r>
            <a:r>
              <a:rPr lang="en-US" dirty="0" err="1"/>
              <a:t>soulad</a:t>
            </a:r>
            <a:r>
              <a:rPr lang="en-US" dirty="0"/>
              <a:t>. </a:t>
            </a:r>
            <a:r>
              <a:rPr lang="en-US" dirty="0" err="1"/>
              <a:t>Povrchové</a:t>
            </a:r>
            <a:r>
              <a:rPr lang="en-US" dirty="0"/>
              <a:t> Z ~ 0,02 </a:t>
            </a:r>
            <a:r>
              <a:rPr lang="en-US" dirty="0" err="1"/>
              <a:t>průchodem</a:t>
            </a:r>
            <a:r>
              <a:rPr lang="en-US" dirty="0"/>
              <a:t> </a:t>
            </a:r>
            <a:r>
              <a:rPr lang="en-US" dirty="0" err="1"/>
              <a:t>zaprášeným</a:t>
            </a:r>
            <a:r>
              <a:rPr lang="en-US" dirty="0"/>
              <a:t> </a:t>
            </a:r>
            <a:r>
              <a:rPr lang="en-US" dirty="0" err="1"/>
              <a:t>prostředím</a:t>
            </a:r>
            <a:r>
              <a:rPr lang="en-US" dirty="0"/>
              <a:t>. </a:t>
            </a:r>
            <a:r>
              <a:rPr lang="en-US" dirty="0" err="1"/>
              <a:t>Vyloučeno</a:t>
            </a:r>
            <a:r>
              <a:rPr lang="en-US" dirty="0"/>
              <a:t> </a:t>
            </a:r>
            <a:r>
              <a:rPr lang="en-US" dirty="0" err="1"/>
              <a:t>spektrem</a:t>
            </a:r>
            <a:r>
              <a:rPr lang="en-US" dirty="0"/>
              <a:t> </a:t>
            </a:r>
            <a:r>
              <a:rPr lang="en-US" dirty="0" err="1"/>
              <a:t>oscilací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Rychle</a:t>
            </a:r>
            <a:r>
              <a:rPr lang="en-US" dirty="0"/>
              <a:t> </a:t>
            </a:r>
            <a:r>
              <a:rPr lang="en-US" dirty="0" err="1"/>
              <a:t>rotující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: </a:t>
            </a:r>
            <a:r>
              <a:rPr lang="en-US" dirty="0" err="1"/>
              <a:t>Odstředivá</a:t>
            </a:r>
            <a:r>
              <a:rPr lang="en-US" dirty="0"/>
              <a:t> </a:t>
            </a:r>
            <a:r>
              <a:rPr lang="en-US" dirty="0" err="1"/>
              <a:t>síla</a:t>
            </a:r>
            <a:r>
              <a:rPr lang="en-US" dirty="0"/>
              <a:t> </a:t>
            </a:r>
            <a:r>
              <a:rPr lang="en-US" dirty="0" err="1"/>
              <a:t>též</a:t>
            </a:r>
            <a:r>
              <a:rPr lang="en-US" dirty="0"/>
              <a:t> </a:t>
            </a:r>
            <a:r>
              <a:rPr lang="en-US" dirty="0" err="1"/>
              <a:t>vzdoruje</a:t>
            </a:r>
            <a:r>
              <a:rPr lang="en-US" dirty="0"/>
              <a:t> </a:t>
            </a:r>
            <a:r>
              <a:rPr lang="en-US" dirty="0" err="1"/>
              <a:t>gravitaci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nutný</a:t>
            </a:r>
            <a:r>
              <a:rPr lang="en-US" dirty="0"/>
              <a:t> 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zářivý</a:t>
            </a:r>
            <a:r>
              <a:rPr lang="en-US" dirty="0"/>
              <a:t> </a:t>
            </a:r>
            <a:r>
              <a:rPr lang="en-US" dirty="0" err="1"/>
              <a:t>tlak</a:t>
            </a:r>
            <a:r>
              <a:rPr lang="en-US" dirty="0"/>
              <a:t> a </a:t>
            </a:r>
            <a:r>
              <a:rPr lang="en-US" dirty="0" err="1"/>
              <a:t>možná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. Na </a:t>
            </a:r>
            <a:r>
              <a:rPr lang="en-US" dirty="0" err="1"/>
              <a:t>vysvětlení</a:t>
            </a:r>
            <a:r>
              <a:rPr lang="en-US" dirty="0"/>
              <a:t> </a:t>
            </a:r>
            <a:r>
              <a:rPr lang="en-US" dirty="0" err="1"/>
              <a:t>neutrin</a:t>
            </a:r>
            <a:r>
              <a:rPr lang="en-US" dirty="0"/>
              <a:t> </a:t>
            </a:r>
            <a:r>
              <a:rPr lang="en-US" dirty="0" err="1"/>
              <a:t>třeba</a:t>
            </a:r>
            <a:r>
              <a:rPr lang="en-US" dirty="0"/>
              <a:t> </a:t>
            </a:r>
            <a:r>
              <a:rPr lang="en-US" dirty="0" err="1"/>
              <a:t>jádro</a:t>
            </a:r>
            <a:r>
              <a:rPr lang="en-US" dirty="0"/>
              <a:t> </a:t>
            </a:r>
            <a:r>
              <a:rPr lang="en-US" dirty="0" err="1"/>
              <a:t>rotující</a:t>
            </a:r>
            <a:r>
              <a:rPr lang="en-US" dirty="0"/>
              <a:t> 500x </a:t>
            </a:r>
            <a:r>
              <a:rPr lang="en-US" dirty="0" err="1"/>
              <a:t>rychleji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povrch</a:t>
            </a:r>
            <a:r>
              <a:rPr lang="en-US" dirty="0"/>
              <a:t>. </a:t>
            </a:r>
            <a:r>
              <a:rPr lang="en-US" dirty="0" err="1"/>
              <a:t>Vyloučeno</a:t>
            </a:r>
            <a:r>
              <a:rPr lang="en-US" dirty="0"/>
              <a:t> </a:t>
            </a:r>
            <a:r>
              <a:rPr lang="en-US" dirty="0" err="1"/>
              <a:t>pozorovanou</a:t>
            </a:r>
            <a:r>
              <a:rPr lang="en-US" dirty="0"/>
              <a:t> </a:t>
            </a:r>
            <a:r>
              <a:rPr lang="en-US" dirty="0" err="1"/>
              <a:t>hodnotou</a:t>
            </a:r>
            <a:r>
              <a:rPr lang="en-US" dirty="0"/>
              <a:t> </a:t>
            </a:r>
            <a:r>
              <a:rPr lang="en-US" dirty="0" err="1"/>
              <a:t>zploštění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pole: </a:t>
            </a:r>
            <a:r>
              <a:rPr lang="en-US" dirty="0" err="1"/>
              <a:t>Tlak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pole </a:t>
            </a:r>
            <a:r>
              <a:rPr lang="en-US" dirty="0" err="1"/>
              <a:t>pracuje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gravitaci</a:t>
            </a:r>
            <a:r>
              <a:rPr lang="en-US" dirty="0"/>
              <a:t>, </a:t>
            </a:r>
            <a:r>
              <a:rPr lang="en-US" dirty="0" err="1"/>
              <a:t>opět</a:t>
            </a:r>
            <a:r>
              <a:rPr lang="en-US" dirty="0"/>
              <a:t> </a:t>
            </a:r>
            <a:r>
              <a:rPr lang="en-US" dirty="0" err="1"/>
              <a:t>možná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. </a:t>
            </a:r>
            <a:r>
              <a:rPr lang="en-US" dirty="0" err="1"/>
              <a:t>Nutná</a:t>
            </a:r>
            <a:r>
              <a:rPr lang="en-US" dirty="0"/>
              <a:t> </a:t>
            </a:r>
            <a:r>
              <a:rPr lang="en-US" dirty="0" err="1"/>
              <a:t>intenzita</a:t>
            </a:r>
            <a:r>
              <a:rPr lang="en-US" dirty="0"/>
              <a:t> mg. pole </a:t>
            </a:r>
            <a:r>
              <a:rPr lang="en-US" dirty="0" err="1"/>
              <a:t>cca</a:t>
            </a:r>
            <a:r>
              <a:rPr lang="en-US" dirty="0"/>
              <a:t> 10</a:t>
            </a:r>
            <a:r>
              <a:rPr lang="en-US" baseline="30000" dirty="0"/>
              <a:t>9</a:t>
            </a:r>
            <a:r>
              <a:rPr lang="en-US" dirty="0"/>
              <a:t> G (</a:t>
            </a:r>
            <a:r>
              <a:rPr lang="en-US" dirty="0" err="1"/>
              <a:t>tlak</a:t>
            </a:r>
            <a:r>
              <a:rPr lang="en-US" dirty="0"/>
              <a:t> pole 10 % </a:t>
            </a:r>
            <a:r>
              <a:rPr lang="en-US" dirty="0" err="1"/>
              <a:t>tlaku</a:t>
            </a:r>
            <a:r>
              <a:rPr lang="en-US" dirty="0"/>
              <a:t> </a:t>
            </a:r>
            <a:r>
              <a:rPr lang="en-US" dirty="0" err="1"/>
              <a:t>plynu</a:t>
            </a:r>
            <a:r>
              <a:rPr lang="en-US" dirty="0"/>
              <a:t> a </a:t>
            </a:r>
            <a:r>
              <a:rPr lang="en-US" dirty="0" err="1"/>
              <a:t>záření</a:t>
            </a:r>
            <a:r>
              <a:rPr lang="en-US" dirty="0"/>
              <a:t>). </a:t>
            </a:r>
            <a:r>
              <a:rPr lang="en-US" dirty="0" err="1"/>
              <a:t>Ohmická</a:t>
            </a:r>
            <a:r>
              <a:rPr lang="en-US" dirty="0"/>
              <a:t> </a:t>
            </a:r>
            <a:r>
              <a:rPr lang="en-US" dirty="0" err="1"/>
              <a:t>disipace</a:t>
            </a:r>
            <a:r>
              <a:rPr lang="en-US" dirty="0"/>
              <a:t> pole, </a:t>
            </a:r>
            <a:r>
              <a:rPr lang="en-US" dirty="0" err="1"/>
              <a:t>nepřežilo</a:t>
            </a:r>
            <a:r>
              <a:rPr lang="en-US" dirty="0"/>
              <a:t> by </a:t>
            </a:r>
            <a:r>
              <a:rPr lang="en-US" dirty="0" err="1"/>
              <a:t>životní</a:t>
            </a:r>
            <a:r>
              <a:rPr lang="en-US" dirty="0"/>
              <a:t> </a:t>
            </a:r>
            <a:r>
              <a:rPr lang="en-US" dirty="0" err="1"/>
              <a:t>dobu</a:t>
            </a:r>
            <a:r>
              <a:rPr lang="en-US" dirty="0"/>
              <a:t> </a:t>
            </a:r>
            <a:r>
              <a:rPr lang="en-US" dirty="0" err="1"/>
              <a:t>Slunce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míchání</a:t>
            </a:r>
            <a:r>
              <a:rPr lang="en-US" dirty="0"/>
              <a:t>: </a:t>
            </a:r>
            <a:r>
              <a:rPr lang="en-US" dirty="0" err="1"/>
              <a:t>Míchání</a:t>
            </a:r>
            <a:r>
              <a:rPr lang="en-US" dirty="0"/>
              <a:t> </a:t>
            </a:r>
            <a:r>
              <a:rPr lang="en-US" dirty="0" err="1"/>
              <a:t>snižuje</a:t>
            </a:r>
            <a:r>
              <a:rPr lang="en-US" dirty="0"/>
              <a:t>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molekulární</a:t>
            </a:r>
            <a:r>
              <a:rPr lang="en-US" dirty="0"/>
              <a:t> </a:t>
            </a:r>
            <a:r>
              <a:rPr lang="en-US" dirty="0" err="1"/>
              <a:t>hmotnost</a:t>
            </a:r>
            <a:r>
              <a:rPr lang="en-US" dirty="0"/>
              <a:t>, </a:t>
            </a:r>
            <a:r>
              <a:rPr lang="en-US" dirty="0" err="1"/>
              <a:t>stačí</a:t>
            </a:r>
            <a:r>
              <a:rPr lang="en-US" dirty="0"/>
              <a:t>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pro </a:t>
            </a:r>
            <a:r>
              <a:rPr lang="en-US" dirty="0" err="1"/>
              <a:t>stejný</a:t>
            </a:r>
            <a:r>
              <a:rPr lang="en-US" dirty="0"/>
              <a:t> </a:t>
            </a:r>
            <a:r>
              <a:rPr lang="en-US" dirty="0" err="1"/>
              <a:t>zářivý</a:t>
            </a:r>
            <a:r>
              <a:rPr lang="en-US" dirty="0"/>
              <a:t> </a:t>
            </a:r>
            <a:r>
              <a:rPr lang="en-US" dirty="0" err="1"/>
              <a:t>tlak</a:t>
            </a:r>
            <a:r>
              <a:rPr lang="en-US" dirty="0"/>
              <a:t> (P ~ T/μ). </a:t>
            </a:r>
            <a:r>
              <a:rPr lang="en-US" dirty="0" err="1"/>
              <a:t>Neshoda</a:t>
            </a:r>
            <a:r>
              <a:rPr lang="en-US" dirty="0"/>
              <a:t> s </a:t>
            </a:r>
            <a:r>
              <a:rPr lang="en-US" dirty="0" err="1"/>
              <a:t>měřením</a:t>
            </a:r>
            <a:r>
              <a:rPr lang="en-US" dirty="0"/>
              <a:t> </a:t>
            </a:r>
            <a:r>
              <a:rPr lang="en-US" dirty="0" err="1"/>
              <a:t>oscilací</a:t>
            </a:r>
            <a:r>
              <a:rPr lang="en-US" dirty="0"/>
              <a:t> a </a:t>
            </a:r>
            <a:r>
              <a:rPr lang="en-US" dirty="0" err="1"/>
              <a:t>vyžaduje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 – </a:t>
            </a:r>
            <a:r>
              <a:rPr lang="en-US" dirty="0" err="1"/>
              <a:t>těžké</a:t>
            </a:r>
            <a:r>
              <a:rPr lang="en-US" dirty="0"/>
              <a:t> helium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transportováno</a:t>
            </a:r>
            <a:r>
              <a:rPr lang="en-US" dirty="0"/>
              <a:t> </a:t>
            </a:r>
            <a:r>
              <a:rPr lang="en-US" dirty="0" err="1"/>
              <a:t>vzhůru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WIMPy</a:t>
            </a:r>
            <a:r>
              <a:rPr lang="en-US" dirty="0"/>
              <a:t> </a:t>
            </a:r>
            <a:r>
              <a:rPr lang="en-US" dirty="0" err="1"/>
              <a:t>gravitačně</a:t>
            </a:r>
            <a:r>
              <a:rPr lang="en-US" dirty="0"/>
              <a:t> </a:t>
            </a:r>
            <a:r>
              <a:rPr lang="en-US" dirty="0" err="1"/>
              <a:t>vázané</a:t>
            </a:r>
            <a:r>
              <a:rPr lang="en-US" dirty="0"/>
              <a:t> v </a:t>
            </a:r>
            <a:r>
              <a:rPr lang="en-US" dirty="0" err="1"/>
              <a:t>jádře</a:t>
            </a:r>
            <a:r>
              <a:rPr lang="en-US" dirty="0"/>
              <a:t> – </a:t>
            </a:r>
            <a:r>
              <a:rPr lang="en-US" dirty="0" err="1"/>
              <a:t>interagují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slabě</a:t>
            </a:r>
            <a:r>
              <a:rPr lang="en-US" dirty="0"/>
              <a:t>, </a:t>
            </a:r>
            <a:r>
              <a:rPr lang="en-US" dirty="0" err="1"/>
              <a:t>efektivní</a:t>
            </a:r>
            <a:r>
              <a:rPr lang="en-US" dirty="0"/>
              <a:t> </a:t>
            </a:r>
            <a:r>
              <a:rPr lang="en-US" dirty="0" err="1"/>
              <a:t>přenašeči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dlouhé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, </a:t>
            </a:r>
            <a:r>
              <a:rPr lang="en-US" dirty="0" err="1"/>
              <a:t>snižují</a:t>
            </a:r>
            <a:r>
              <a:rPr lang="en-US" dirty="0"/>
              <a:t> </a:t>
            </a:r>
            <a:r>
              <a:rPr lang="en-US" dirty="0" err="1"/>
              <a:t>teplotní</a:t>
            </a:r>
            <a:r>
              <a:rPr lang="en-US" dirty="0"/>
              <a:t> gradient </a:t>
            </a:r>
            <a:r>
              <a:rPr lang="en-US" dirty="0" err="1"/>
              <a:t>atd</a:t>
            </a:r>
            <a:r>
              <a:rPr lang="en-US" dirty="0"/>
              <a:t>.</a:t>
            </a:r>
          </a:p>
          <a:p>
            <a:pPr lvl="1"/>
            <a:r>
              <a:rPr lang="en-US" i="1" dirty="0" err="1"/>
              <a:t>Nedetekujeme</a:t>
            </a:r>
            <a:r>
              <a:rPr lang="en-US" i="1" dirty="0"/>
              <a:t> </a:t>
            </a:r>
            <a:r>
              <a:rPr lang="en-US" i="1" dirty="0" err="1"/>
              <a:t>všechna</a:t>
            </a:r>
            <a:r>
              <a:rPr lang="en-US" i="1" dirty="0"/>
              <a:t> </a:t>
            </a:r>
            <a:r>
              <a:rPr lang="en-US" i="1" dirty="0" err="1"/>
              <a:t>vzniklá</a:t>
            </a:r>
            <a:r>
              <a:rPr lang="en-US" i="1" dirty="0"/>
              <a:t> </a:t>
            </a:r>
            <a:r>
              <a:rPr lang="en-US" i="1" dirty="0" err="1"/>
              <a:t>neutrina</a:t>
            </a:r>
            <a:r>
              <a:rPr lang="en-US" i="1" dirty="0"/>
              <a:t> </a:t>
            </a:r>
            <a:r>
              <a:rPr lang="en-US" i="1" dirty="0" err="1"/>
              <a:t>kvůli</a:t>
            </a:r>
            <a:r>
              <a:rPr lang="en-US" i="1" dirty="0"/>
              <a:t> </a:t>
            </a:r>
            <a:r>
              <a:rPr lang="en-US" i="1" dirty="0" err="1"/>
              <a:t>jejich</a:t>
            </a:r>
            <a:r>
              <a:rPr lang="en-US" i="1" dirty="0"/>
              <a:t> </a:t>
            </a:r>
            <a:r>
              <a:rPr lang="en-US" i="1" dirty="0" err="1"/>
              <a:t>oscilacím</a:t>
            </a:r>
            <a:r>
              <a:rPr lang="en-US" i="1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14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Fundamentální</a:t>
            </a:r>
            <a:r>
              <a:rPr lang="en-US" dirty="0"/>
              <a:t> </a:t>
            </a:r>
            <a:r>
              <a:rPr lang="en-US" dirty="0" err="1"/>
              <a:t>parametry</a:t>
            </a:r>
            <a:r>
              <a:rPr lang="en-US" dirty="0"/>
              <a:t> </a:t>
            </a:r>
            <a:r>
              <a:rPr lang="en-US" dirty="0" err="1"/>
              <a:t>Slunce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M=(1,9891±0,0012)×10</a:t>
            </a:r>
            <a:r>
              <a:rPr lang="en-US" baseline="30000" dirty="0"/>
              <a:t>30 </a:t>
            </a:r>
            <a:r>
              <a:rPr lang="en-US" dirty="0"/>
              <a:t>kg</a:t>
            </a:r>
          </a:p>
          <a:p>
            <a:r>
              <a:rPr lang="en-US" dirty="0"/>
              <a:t>L=3,86×10</a:t>
            </a:r>
            <a:r>
              <a:rPr lang="en-US" baseline="30000" dirty="0"/>
              <a:t>26</a:t>
            </a:r>
            <a:r>
              <a:rPr lang="en-US" dirty="0"/>
              <a:t> W</a:t>
            </a:r>
          </a:p>
          <a:p>
            <a:r>
              <a:rPr lang="en-US" dirty="0"/>
              <a:t>R=695 980 km</a:t>
            </a:r>
            <a:endParaRPr lang="en-US" sz="2200" dirty="0"/>
          </a:p>
          <a:p>
            <a:r>
              <a:rPr lang="en-US" dirty="0"/>
              <a:t>&lt;</a:t>
            </a:r>
            <a:r>
              <a:rPr lang="en-US" dirty="0" err="1"/>
              <a:t>ρ</a:t>
            </a:r>
            <a:r>
              <a:rPr lang="en-US" dirty="0"/>
              <a:t>&gt;=1400 kg m</a:t>
            </a:r>
            <a:r>
              <a:rPr lang="en-US" baseline="30000" dirty="0"/>
              <a:t>−3</a:t>
            </a:r>
            <a:endParaRPr lang="en-US" dirty="0"/>
          </a:p>
          <a:p>
            <a:r>
              <a:rPr lang="en-US" dirty="0"/>
              <a:t>g</a:t>
            </a:r>
            <a:r>
              <a:rPr lang="en-US"/>
              <a:t>=274 </a:t>
            </a:r>
            <a:r>
              <a:rPr lang="en-US" dirty="0"/>
              <a:t>m s</a:t>
            </a:r>
            <a:r>
              <a:rPr lang="en-US" sz="2200" baseline="30000" dirty="0"/>
              <a:t>−2</a:t>
            </a:r>
            <a:endParaRPr lang="en-US" sz="2200" dirty="0"/>
          </a:p>
          <a:p>
            <a:r>
              <a:rPr lang="en-US" dirty="0" err="1"/>
              <a:t>T</a:t>
            </a:r>
            <a:r>
              <a:rPr lang="en-US" baseline="-25000" dirty="0" err="1"/>
              <a:t>eff</a:t>
            </a:r>
            <a:r>
              <a:rPr lang="en-US" dirty="0"/>
              <a:t>=(5785±10) K</a:t>
            </a:r>
          </a:p>
          <a:p>
            <a:r>
              <a:rPr lang="en-US" dirty="0"/>
              <a:t>X=0,71, Y=0,27, Z=0,02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35368" y="1354019"/>
            <a:ext cx="4178326" cy="4922956"/>
          </a:xfrm>
        </p:spPr>
        <p:txBody>
          <a:bodyPr/>
          <a:lstStyle/>
          <a:p>
            <a:r>
              <a:rPr lang="en-US" dirty="0"/>
              <a:t>1"=726 km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 1 AU</a:t>
            </a:r>
            <a:endParaRPr lang="en-US" sz="2000" dirty="0"/>
          </a:p>
          <a:p>
            <a:r>
              <a:rPr lang="cs-CZ" dirty="0"/>
              <a:t>Věk ~ 4,5×</a:t>
            </a:r>
            <a:r>
              <a:rPr lang="cs-CZ" sz="2000" dirty="0"/>
              <a:t>10</a:t>
            </a:r>
            <a:r>
              <a:rPr lang="cs-CZ" sz="2000" baseline="30000" dirty="0"/>
              <a:t>9</a:t>
            </a:r>
            <a:r>
              <a:rPr lang="cs-CZ" sz="2000" dirty="0"/>
              <a:t> let</a:t>
            </a:r>
          </a:p>
          <a:p>
            <a:r>
              <a:rPr lang="ro-RO" dirty="0"/>
              <a:t>v</a:t>
            </a:r>
            <a:r>
              <a:rPr lang="ro-RO" baseline="-25000" dirty="0"/>
              <a:t>esc</a:t>
            </a:r>
            <a:r>
              <a:rPr lang="ro-RO" dirty="0"/>
              <a:t> = 6,17×10</a:t>
            </a:r>
            <a:r>
              <a:rPr lang="ro-RO" baseline="30000" dirty="0"/>
              <a:t>5</a:t>
            </a:r>
            <a:r>
              <a:rPr lang="ro-RO" dirty="0"/>
              <a:t> m s</a:t>
            </a:r>
            <a:r>
              <a:rPr lang="ro-RO" baseline="30000" dirty="0"/>
              <a:t>−1</a:t>
            </a:r>
            <a:endParaRPr lang="ro-RO" dirty="0"/>
          </a:p>
          <a:p>
            <a:r>
              <a:rPr lang="ro-RO" dirty="0"/>
              <a:t>l=1,7×10</a:t>
            </a:r>
            <a:r>
              <a:rPr lang="ro-RO" baseline="30000" dirty="0"/>
              <a:t>41</a:t>
            </a:r>
            <a:r>
              <a:rPr lang="ro-RO" dirty="0"/>
              <a:t> kg m</a:t>
            </a:r>
            <a:r>
              <a:rPr lang="ro-RO" baseline="30000" dirty="0"/>
              <a:t>−2</a:t>
            </a:r>
            <a:r>
              <a:rPr lang="ro-RO" dirty="0"/>
              <a:t> s</a:t>
            </a:r>
            <a:r>
              <a:rPr lang="ro-RO" baseline="30000" dirty="0"/>
              <a:t>−1</a:t>
            </a:r>
            <a:endParaRPr lang="ro-RO" dirty="0"/>
          </a:p>
          <a:p>
            <a:r>
              <a:rPr lang="en-US" dirty="0" err="1"/>
              <a:t>Ztráta</a:t>
            </a:r>
            <a:r>
              <a:rPr lang="en-US" dirty="0"/>
              <a:t> </a:t>
            </a:r>
            <a:r>
              <a:rPr lang="en-US" dirty="0" err="1"/>
              <a:t>hmoty</a:t>
            </a:r>
            <a:endParaRPr lang="en-US" dirty="0"/>
          </a:p>
          <a:p>
            <a:pPr lvl="1"/>
            <a:r>
              <a:rPr lang="en-US" dirty="0" err="1"/>
              <a:t>Zářením</a:t>
            </a:r>
            <a:r>
              <a:rPr lang="en-US" dirty="0"/>
              <a:t>: ~ L</a:t>
            </a:r>
            <a:r>
              <a:rPr lang="en-US" baseline="-25000" dirty="0"/>
              <a:t>0</a:t>
            </a:r>
            <a:r>
              <a:rPr lang="en-US" dirty="0"/>
              <a:t>/c</a:t>
            </a:r>
            <a:r>
              <a:rPr lang="en-US" baseline="30000" dirty="0"/>
              <a:t>2</a:t>
            </a:r>
            <a:r>
              <a:rPr lang="en-US" dirty="0"/>
              <a:t> ~ 4x10</a:t>
            </a:r>
            <a:r>
              <a:rPr lang="en-US" baseline="30000" dirty="0"/>
              <a:t>9</a:t>
            </a:r>
            <a:r>
              <a:rPr lang="en-US" dirty="0"/>
              <a:t> kg/s</a:t>
            </a:r>
          </a:p>
          <a:p>
            <a:pPr lvl="1"/>
            <a:r>
              <a:rPr lang="en-US" dirty="0" err="1"/>
              <a:t>Větrem</a:t>
            </a:r>
            <a:r>
              <a:rPr lang="en-US" dirty="0"/>
              <a:t>: ~ 10</a:t>
            </a:r>
            <a:r>
              <a:rPr lang="en-US" baseline="30000" dirty="0"/>
              <a:t>9</a:t>
            </a:r>
            <a:r>
              <a:rPr lang="en-US" dirty="0"/>
              <a:t> kg/s</a:t>
            </a:r>
          </a:p>
          <a:p>
            <a:pPr lvl="1"/>
            <a:r>
              <a:rPr lang="en-US" dirty="0" err="1"/>
              <a:t>Zatím</a:t>
            </a:r>
            <a:r>
              <a:rPr lang="en-US" dirty="0"/>
              <a:t>: 7,5x10</a:t>
            </a:r>
            <a:r>
              <a:rPr lang="en-US" baseline="30000" dirty="0"/>
              <a:t>26</a:t>
            </a:r>
            <a:r>
              <a:rPr lang="en-US" dirty="0"/>
              <a:t> kg ~ 0,04 % M</a:t>
            </a:r>
            <a:r>
              <a:rPr lang="en-US" baseline="-25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77470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Model S </a:t>
            </a:r>
            <a:br>
              <a:rPr lang="cs-CZ" dirty="0"/>
            </a:br>
            <a:r>
              <a:rPr lang="cs-CZ" sz="1400" dirty="0"/>
              <a:t>(</a:t>
            </a:r>
            <a:r>
              <a:rPr lang="cs-CZ" sz="1400" dirty="0" err="1"/>
              <a:t>Christensen-Dalsgaard</a:t>
            </a:r>
            <a:r>
              <a:rPr lang="cs-CZ" sz="1400" dirty="0"/>
              <a:t> et al. 1996)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4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374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50" y="1117956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52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4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5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79" y="1203855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429051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28588</TotalTime>
  <Words>981</Words>
  <Application>Microsoft Macintosh PowerPoint</Application>
  <PresentationFormat>On-screen Show (4:3)</PresentationFormat>
  <Paragraphs>124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Lucida Grande CE</vt:lpstr>
      <vt:lpstr>Wingdings 2</vt:lpstr>
      <vt:lpstr>Perception</vt:lpstr>
      <vt:lpstr>Vnitřní struktura a vývoj Slunce</vt:lpstr>
      <vt:lpstr>Slunce: naše nejbližší hvězda</vt:lpstr>
      <vt:lpstr>Rovnice vnitřní struktury</vt:lpstr>
      <vt:lpstr>Nestandardní modely</vt:lpstr>
      <vt:lpstr>Fundamentální parametry Slunce</vt:lpstr>
      <vt:lpstr>Model S  (Christensen-Dalsgaard et al. 1996)</vt:lpstr>
      <vt:lpstr>Model S  (Christensen-Dalsgaard et al. 1996)</vt:lpstr>
      <vt:lpstr>Model S  (Christensen-Dalsgaard et al. 1996)</vt:lpstr>
      <vt:lpstr>Model S  (Christensen-Dalsgaard et al. 1996)</vt:lpstr>
      <vt:lpstr>Model S  (Christensen-Dalsgaard et al. 1996)</vt:lpstr>
      <vt:lpstr>Pohyb Slunce po H-R diagramu</vt:lpstr>
      <vt:lpstr>Nejlepší sluneční model</vt:lpstr>
      <vt:lpstr>Slunce se rodí</vt:lpstr>
      <vt:lpstr>Protohvězda</vt:lpstr>
      <vt:lpstr>Sluneční puberta</vt:lpstr>
      <vt:lpstr>Slunce před hlavní posloupností</vt:lpstr>
      <vt:lpstr>Dospělost Slunce: právě teď</vt:lpstr>
      <vt:lpstr>Předdůchod s obezitou</vt:lpstr>
      <vt:lpstr>Důchodové křeče</vt:lpstr>
      <vt:lpstr>Rozžhavený důchodce</vt:lpstr>
      <vt:lpstr>Svítivost a rozměr v běhu času</vt:lpstr>
      <vt:lpstr>Vývoj parametrů Slunce v čase</vt:lpstr>
      <vt:lpstr>Slunce doma</vt:lpstr>
      <vt:lpstr>Jak ověříme správnost modelů?</vt:lpstr>
    </vt:vector>
  </TitlesOfParts>
  <Company>Max Planck Institut fuer Sonnensystemforschung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Švanda</cp:lastModifiedBy>
  <cp:revision>222</cp:revision>
  <dcterms:created xsi:type="dcterms:W3CDTF">2012-01-05T14:21:50Z</dcterms:created>
  <dcterms:modified xsi:type="dcterms:W3CDTF">2022-02-23T10:47:49Z</dcterms:modified>
</cp:coreProperties>
</file>