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6" r:id="rId1"/>
  </p:sldMasterIdLst>
  <p:notesMasterIdLst>
    <p:notesMasterId r:id="rId24"/>
  </p:notesMasterIdLst>
  <p:sldIdLst>
    <p:sldId id="256" r:id="rId2"/>
    <p:sldId id="257" r:id="rId3"/>
    <p:sldId id="299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1" r:id="rId17"/>
    <p:sldId id="272" r:id="rId18"/>
    <p:sldId id="296" r:id="rId19"/>
    <p:sldId id="297" r:id="rId20"/>
    <p:sldId id="273" r:id="rId21"/>
    <p:sldId id="274" r:id="rId22"/>
    <p:sldId id="298" r:id="rId23"/>
  </p:sldIdLst>
  <p:sldSz cx="10080625" cy="7559675"/>
  <p:notesSz cx="7559675" cy="10691813"/>
  <p:defaultTextStyle>
    <a:defPPr>
      <a:defRPr lang="en-GB"/>
    </a:defPPr>
    <a:lvl1pPr algn="l" defTabSz="449216" rtl="0" fontAlgn="base" hangingPunct="0">
      <a:lnSpc>
        <a:spcPct val="92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742873" indent="-285721" algn="l" defTabSz="449216" rtl="0" fontAlgn="base" hangingPunct="0">
      <a:lnSpc>
        <a:spcPct val="92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2pPr>
    <a:lvl3pPr marL="1142881" indent="-228576" algn="l" defTabSz="449216" rtl="0" fontAlgn="base" hangingPunct="0">
      <a:lnSpc>
        <a:spcPct val="92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3pPr>
    <a:lvl4pPr marL="1600034" indent="-228576" algn="l" defTabSz="449216" rtl="0" fontAlgn="base" hangingPunct="0">
      <a:lnSpc>
        <a:spcPct val="92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4pPr>
    <a:lvl5pPr marL="2057187" indent="-228576" algn="l" defTabSz="449216" rtl="0" fontAlgn="base" hangingPunct="0">
      <a:lnSpc>
        <a:spcPct val="92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5pPr>
    <a:lvl6pPr marL="2285763" algn="l" defTabSz="457152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6pPr>
    <a:lvl7pPr marL="2742916" algn="l" defTabSz="457152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7pPr>
    <a:lvl8pPr marL="3200068" algn="l" defTabSz="457152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8pPr>
    <a:lvl9pPr marL="3657221" algn="l" defTabSz="457152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7"/>
    <p:restoredTop sz="94648"/>
  </p:normalViewPr>
  <p:slideViewPr>
    <p:cSldViewPr>
      <p:cViewPr varScale="1">
        <p:scale>
          <a:sx n="103" d="100"/>
          <a:sy n="103" d="100"/>
        </p:scale>
        <p:origin x="184" y="240"/>
      </p:cViewPr>
      <p:guideLst>
        <p:guide orient="horz" pos="2161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2863" y="1027113"/>
            <a:ext cx="4932362" cy="369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074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1169988" y="5086350"/>
            <a:ext cx="5224462" cy="410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72587392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16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ＭＳ Ｐゴシック" charset="0"/>
      </a:defRPr>
    </a:lvl1pPr>
    <a:lvl2pPr marL="742873" indent="-285721" algn="l" defTabSz="449216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2pPr>
    <a:lvl3pPr marL="1142881" indent="-228576" algn="l" defTabSz="449216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3pPr>
    <a:lvl4pPr marL="1600034" indent="-228576" algn="l" defTabSz="449216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4pPr>
    <a:lvl5pPr marL="2057187" indent="-228576" algn="l" defTabSz="449216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5pPr>
    <a:lvl6pPr marL="2285763" algn="l" defTabSz="45715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16" algn="l" defTabSz="45715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68" algn="l" defTabSz="45715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221" algn="l" defTabSz="45715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312863" y="1027113"/>
            <a:ext cx="4933950" cy="37004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45058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1169988" y="5086350"/>
            <a:ext cx="5226050" cy="4106863"/>
          </a:xfrm>
          <a:ln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312863" y="1027113"/>
            <a:ext cx="4933950" cy="37004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4274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1169988" y="5086350"/>
            <a:ext cx="5226050" cy="4106863"/>
          </a:xfrm>
          <a:ln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312863" y="1027113"/>
            <a:ext cx="4933950" cy="37004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5298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1169988" y="5086350"/>
            <a:ext cx="5226050" cy="4106863"/>
          </a:xfrm>
          <a:ln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312863" y="1027113"/>
            <a:ext cx="4933950" cy="37004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6322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1169988" y="5086350"/>
            <a:ext cx="5226050" cy="4106863"/>
          </a:xfrm>
          <a:ln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312863" y="1027113"/>
            <a:ext cx="4933950" cy="37004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7346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1169988" y="5086350"/>
            <a:ext cx="5226050" cy="4106863"/>
          </a:xfrm>
          <a:ln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312863" y="1027113"/>
            <a:ext cx="4933950" cy="37004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8370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1169988" y="5086350"/>
            <a:ext cx="5226050" cy="4106863"/>
          </a:xfrm>
          <a:ln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312863" y="1027113"/>
            <a:ext cx="4933950" cy="37004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60418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1169988" y="5086350"/>
            <a:ext cx="5226050" cy="4106863"/>
          </a:xfrm>
          <a:ln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312863" y="1027113"/>
            <a:ext cx="4933950" cy="37004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61442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1169988" y="5086350"/>
            <a:ext cx="5226050" cy="4106863"/>
          </a:xfrm>
          <a:ln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312863" y="1027113"/>
            <a:ext cx="4933950" cy="37004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62466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1169988" y="5086350"/>
            <a:ext cx="5226050" cy="4106863"/>
          </a:xfrm>
          <a:ln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312863" y="1027113"/>
            <a:ext cx="4933950" cy="37004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63490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1169988" y="5086350"/>
            <a:ext cx="5226050" cy="4106863"/>
          </a:xfrm>
          <a:ln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312863" y="1027113"/>
            <a:ext cx="4933950" cy="37004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46082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1169988" y="5086350"/>
            <a:ext cx="5226050" cy="4106863"/>
          </a:xfrm>
          <a:ln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312863" y="1027113"/>
            <a:ext cx="4933950" cy="37004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47106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1169988" y="5086350"/>
            <a:ext cx="5226050" cy="4106863"/>
          </a:xfrm>
          <a:ln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312863" y="1027113"/>
            <a:ext cx="4933950" cy="37004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48130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1169988" y="5086350"/>
            <a:ext cx="5226050" cy="4106863"/>
          </a:xfrm>
          <a:ln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312863" y="1027113"/>
            <a:ext cx="4933950" cy="37004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49154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1169988" y="5086350"/>
            <a:ext cx="5226050" cy="4106863"/>
          </a:xfrm>
          <a:ln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312863" y="1027113"/>
            <a:ext cx="4933950" cy="37004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0178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1169988" y="5086350"/>
            <a:ext cx="5226050" cy="4106863"/>
          </a:xfrm>
          <a:ln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312863" y="1027113"/>
            <a:ext cx="4933950" cy="37004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1202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1169988" y="5086350"/>
            <a:ext cx="5226050" cy="4106863"/>
          </a:xfrm>
          <a:ln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312863" y="1027113"/>
            <a:ext cx="4933950" cy="37004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2226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1169988" y="5086350"/>
            <a:ext cx="5226050" cy="4106863"/>
          </a:xfrm>
          <a:ln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312863" y="1027113"/>
            <a:ext cx="4933950" cy="37004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3250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1169988" y="5086350"/>
            <a:ext cx="5226050" cy="4106863"/>
          </a:xfrm>
          <a:ln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378045"/>
            <a:ext cx="9828609" cy="967638"/>
          </a:xfrm>
        </p:spPr>
        <p:txBody>
          <a:bodyPr/>
          <a:lstStyle>
            <a:lvl1pPr>
              <a:defRPr b="1" i="0">
                <a:latin typeface="Lucida Grande CE"/>
                <a:cs typeface="Lucida Grande CE"/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8062" y="3345033"/>
            <a:ext cx="8820547" cy="4214642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322509" tIns="100783" rIns="302352" bIns="100783" rtlCol="0" anchor="t" anchorCtr="0">
            <a:normAutofit/>
          </a:bodyPr>
          <a:lstStyle>
            <a:lvl1pPr marL="0" indent="0" algn="l" defTabSz="1007838" rtl="0" eaLnBrk="1" latinLnBrk="0" hangingPunct="1">
              <a:spcBef>
                <a:spcPts val="2205"/>
              </a:spcBef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+mn-ea"/>
                <a:cs typeface="Arial"/>
              </a:defRPr>
            </a:lvl1pPr>
            <a:lvl2pPr marL="503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078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117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156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195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235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274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313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050126" y="1388424"/>
            <a:ext cx="3778485" cy="5506001"/>
          </a:xfrm>
        </p:spPr>
        <p:txBody>
          <a:bodyPr>
            <a:normAutofit/>
          </a:bodyPr>
          <a:lstStyle>
            <a:lvl1pPr marL="0" indent="0">
              <a:buNone/>
              <a:defRPr sz="2600"/>
            </a:lvl1pPr>
            <a:lvl2pPr marL="503920" indent="0">
              <a:buNone/>
              <a:defRPr sz="3100"/>
            </a:lvl2pPr>
            <a:lvl3pPr marL="1007838" indent="0">
              <a:buNone/>
              <a:defRPr sz="2600"/>
            </a:lvl3pPr>
            <a:lvl4pPr marL="1511758" indent="0">
              <a:buNone/>
              <a:defRPr sz="2200"/>
            </a:lvl4pPr>
            <a:lvl5pPr marL="2015677" indent="0">
              <a:buNone/>
              <a:defRPr sz="2200"/>
            </a:lvl5pPr>
            <a:lvl6pPr marL="2519597" indent="0">
              <a:buNone/>
              <a:defRPr sz="2200"/>
            </a:lvl6pPr>
            <a:lvl7pPr marL="3023515" indent="0">
              <a:buNone/>
              <a:defRPr sz="2200"/>
            </a:lvl7pPr>
            <a:lvl8pPr marL="3527435" indent="0">
              <a:buNone/>
              <a:defRPr sz="2200"/>
            </a:lvl8pPr>
            <a:lvl9pPr marL="4031354" indent="0">
              <a:buNone/>
              <a:defRPr sz="2200"/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8062" y="1388423"/>
            <a:ext cx="5040313" cy="5516080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322509" tIns="302352" rIns="302352" bIns="302352" rtlCol="0" anchor="t" anchorCtr="0">
            <a:normAutofit/>
          </a:bodyPr>
          <a:lstStyle>
            <a:lvl1pPr marL="0" indent="0"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+mn-ea"/>
                <a:cs typeface="Arial"/>
              </a:defRPr>
            </a:lvl1pPr>
            <a:lvl2pPr marL="503920" indent="0">
              <a:buNone/>
              <a:defRPr sz="1300"/>
            </a:lvl2pPr>
            <a:lvl3pPr marL="1007838" indent="0">
              <a:buNone/>
              <a:defRPr sz="1100"/>
            </a:lvl3pPr>
            <a:lvl4pPr marL="1511758" indent="0">
              <a:buNone/>
              <a:defRPr sz="1000"/>
            </a:lvl4pPr>
            <a:lvl5pPr marL="2015677" indent="0">
              <a:buNone/>
              <a:defRPr sz="1000"/>
            </a:lvl5pPr>
            <a:lvl6pPr marL="2519597" indent="0">
              <a:buNone/>
              <a:defRPr sz="1000"/>
            </a:lvl6pPr>
            <a:lvl7pPr marL="3023515" indent="0">
              <a:buNone/>
              <a:defRPr sz="1000"/>
            </a:lvl7pPr>
            <a:lvl8pPr marL="3527435" indent="0">
              <a:buNone/>
              <a:defRPr sz="1000"/>
            </a:lvl8pPr>
            <a:lvl9pPr marL="4031354" indent="0">
              <a:buNone/>
              <a:defRPr sz="1000"/>
            </a:lvl9pPr>
          </a:lstStyle>
          <a:p>
            <a:pPr marL="0" lvl="0" indent="0" algn="l" defTabSz="1007838" rtl="0" eaLnBrk="1" latinLnBrk="0" hangingPunct="1">
              <a:spcBef>
                <a:spcPts val="2205"/>
              </a:spcBef>
              <a:buClr>
                <a:schemeClr val="accent1"/>
              </a:buClr>
              <a:buFont typeface="Wingdings 2" pitchFamily="18" charset="2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63786"/>
            <a:ext cx="9828609" cy="1007957"/>
          </a:xfrm>
          <a:solidFill>
            <a:schemeClr val="tx2"/>
          </a:solidFill>
        </p:spPr>
        <p:txBody>
          <a:bodyPr vert="horz" lIns="1310190" tIns="50392" rIns="302352" bIns="50392" rtlCol="0" anchor="ctr">
            <a:normAutofit/>
          </a:bodyPr>
          <a:lstStyle>
            <a:lvl1pPr marL="0" indent="0" algn="l" defTabSz="1007838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bg1"/>
                </a:solidFill>
                <a:latin typeface="Lucida Grande CE"/>
                <a:ea typeface="+mj-ea"/>
                <a:cs typeface="Lucida Grande CE"/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535805"/>
            <a:ext cx="9828609" cy="967638"/>
          </a:xfrm>
        </p:spPr>
        <p:txBody>
          <a:bodyPr tIns="151175" bIns="151175" anchor="b" anchorCtr="0">
            <a:normAutofit/>
          </a:bodyPr>
          <a:lstStyle>
            <a:lvl1pPr>
              <a:defRPr sz="2600"/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8062" y="5514117"/>
            <a:ext cx="8820547" cy="2045560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2509" tIns="151175" rIns="302352" bIns="151175" rtlCol="0" anchor="t" anchorCtr="0">
            <a:normAutofit/>
          </a:bodyPr>
          <a:lstStyle>
            <a:lvl1pPr marL="0" indent="0" algn="l" defTabSz="1007838" rtl="0" eaLnBrk="1" latinLnBrk="0" hangingPunct="1">
              <a:spcBef>
                <a:spcPts val="331"/>
              </a:spcBef>
              <a:buNone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Lucida Grande CE"/>
                <a:ea typeface="+mn-ea"/>
                <a:cs typeface="Lucida Grande CE"/>
              </a:defRPr>
            </a:lvl1pPr>
            <a:lvl2pPr marL="503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078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117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156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195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235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274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313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022063" y="1245124"/>
            <a:ext cx="8806546" cy="3285939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535805"/>
            <a:ext cx="9828609" cy="967638"/>
          </a:xfrm>
        </p:spPr>
        <p:txBody>
          <a:bodyPr tIns="151175" bIns="151175" anchor="b" anchorCtr="0">
            <a:normAutofit/>
          </a:bodyPr>
          <a:lstStyle>
            <a:lvl1pPr>
              <a:defRPr sz="2600"/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8062" y="5514117"/>
            <a:ext cx="8820547" cy="2045560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2509" tIns="151175" rIns="302352" bIns="151175" rtlCol="0" anchor="t" anchorCtr="0">
            <a:normAutofit/>
          </a:bodyPr>
          <a:lstStyle>
            <a:lvl1pPr marL="0" indent="0" algn="l" defTabSz="1007838" rtl="0" eaLnBrk="1" latinLnBrk="0" hangingPunct="1">
              <a:spcBef>
                <a:spcPts val="331"/>
              </a:spcBef>
              <a:buNone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Lucida Grande CE"/>
                <a:ea typeface="+mn-ea"/>
                <a:cs typeface="Lucida Grande CE"/>
              </a:defRPr>
            </a:lvl1pPr>
            <a:lvl2pPr marL="503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078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117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156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195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235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274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313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022063" y="1245124"/>
            <a:ext cx="4395153" cy="3285939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5433458" y="1245124"/>
            <a:ext cx="4395153" cy="3285939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535805"/>
            <a:ext cx="9828609" cy="967638"/>
          </a:xfrm>
        </p:spPr>
        <p:txBody>
          <a:bodyPr tIns="151175" bIns="151175" anchor="b" anchorCtr="0">
            <a:normAutofit/>
          </a:bodyPr>
          <a:lstStyle>
            <a:lvl1pPr>
              <a:defRPr sz="2600"/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8062" y="5514117"/>
            <a:ext cx="8820547" cy="2045560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2509" tIns="151175" rIns="302352" bIns="151175" rtlCol="0" anchor="t" anchorCtr="0">
            <a:normAutofit/>
          </a:bodyPr>
          <a:lstStyle>
            <a:lvl1pPr marL="0" indent="0" algn="l" defTabSz="1007838" rtl="0" eaLnBrk="1" latinLnBrk="0" hangingPunct="1">
              <a:spcBef>
                <a:spcPts val="331"/>
              </a:spcBef>
              <a:buNone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Lucida Grande CE"/>
                <a:ea typeface="+mn-ea"/>
                <a:cs typeface="Lucida Grande CE"/>
              </a:defRPr>
            </a:lvl1pPr>
            <a:lvl2pPr marL="503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078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117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156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195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235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274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313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022063" y="1245124"/>
            <a:ext cx="7278211" cy="3285939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8316516" y="1245123"/>
            <a:ext cx="1512094" cy="163289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8316516" y="2898172"/>
            <a:ext cx="1512094" cy="163289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11675" y="539751"/>
            <a:ext cx="4846638" cy="812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459713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725" y="360364"/>
            <a:ext cx="8458200" cy="5381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720726" y="1331913"/>
            <a:ext cx="4062413" cy="5757862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35538" y="1331913"/>
            <a:ext cx="4064000" cy="57578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556346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725" y="360364"/>
            <a:ext cx="8458200" cy="5381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20726" y="1331913"/>
            <a:ext cx="4062413" cy="57578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935538" y="1331913"/>
            <a:ext cx="4064000" cy="5757862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7651027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5539611"/>
            <a:ext cx="9828609" cy="10079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8062" y="6551718"/>
            <a:ext cx="8820547" cy="1007957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2509" tIns="100783" rIns="302352" bIns="100783" rtlCol="0" anchor="t" anchorCtr="0"/>
          <a:lstStyle>
            <a:lvl1pPr marL="0" indent="0" algn="l" defTabSz="1007838" rtl="0" eaLnBrk="1" latinLnBrk="0" hangingPunct="1">
              <a:spcBef>
                <a:spcPts val="331"/>
              </a:spcBef>
              <a:buNone/>
              <a:defRPr sz="20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Lucida Grande CE"/>
                <a:ea typeface="+mn-ea"/>
                <a:cs typeface="Lucida Grande CE"/>
              </a:defRPr>
            </a:lvl1pPr>
            <a:lvl2pPr marL="503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078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117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156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195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235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274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313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022063" y="1245123"/>
            <a:ext cx="8806546" cy="4283816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527847"/>
            <a:ext cx="9828609" cy="2519892"/>
          </a:xfrm>
          <a:solidFill>
            <a:schemeClr val="tx2"/>
          </a:solidFill>
        </p:spPr>
        <p:txBody>
          <a:bodyPr vert="horz" lIns="1310190" tIns="50392" rIns="302352" bIns="50392" rtlCol="0" anchor="b" anchorCtr="0">
            <a:normAutofit/>
          </a:bodyPr>
          <a:lstStyle>
            <a:lvl1pPr marL="0" indent="0" algn="l" defTabSz="1007838" rtl="0" eaLnBrk="1" latinLnBrk="0" hangingPunct="1"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Lucida Grande CE"/>
                <a:ea typeface="+mj-ea"/>
                <a:cs typeface="Lucida Grande CE"/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8062" y="6045765"/>
            <a:ext cx="8820547" cy="856763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322509" tIns="100783" rIns="302352" bIns="100783" rtlCol="0" anchor="ctr" anchorCtr="0">
            <a:normAutofit/>
          </a:bodyPr>
          <a:lstStyle>
            <a:lvl1pPr marL="0" indent="0" algn="l" defTabSz="1007838" rtl="0" eaLnBrk="1" latinLnBrk="0" hangingPunct="1">
              <a:spcBef>
                <a:spcPts val="331"/>
              </a:spcBef>
              <a:buClr>
                <a:schemeClr val="accent1"/>
              </a:buClr>
              <a:buFont typeface="Wingdings 2" pitchFamily="18" charset="2"/>
              <a:buNone/>
              <a:defRPr sz="20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Lucida Grande CE"/>
                <a:ea typeface="+mn-ea"/>
                <a:cs typeface="Lucida Grande CE"/>
              </a:defRPr>
            </a:lvl1pPr>
            <a:lvl2pPr marL="50392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0783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1175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201567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51959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302351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52743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403135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32076" y="1492555"/>
            <a:ext cx="3931444" cy="542664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 marL="2265888" indent="-379689">
              <a:defRPr sz="2000"/>
            </a:lvl6pPr>
            <a:lvl7pPr marL="2265888" indent="-379689">
              <a:defRPr sz="2000"/>
            </a:lvl7pPr>
            <a:lvl8pPr marL="2265888" indent="-379689">
              <a:defRPr sz="2000"/>
            </a:lvl8pPr>
            <a:lvl9pPr marL="2265888" indent="-379689"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74799" y="1492555"/>
            <a:ext cx="3931444" cy="542664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 marL="2265888" indent="-379689">
              <a:defRPr sz="2000"/>
            </a:lvl6pPr>
            <a:lvl7pPr marL="2265888" indent="-379689">
              <a:defRPr sz="2000"/>
            </a:lvl7pPr>
            <a:lvl8pPr marL="2265888" indent="-379689">
              <a:defRPr sz="2000"/>
            </a:lvl8pPr>
            <a:lvl9pPr marL="2265888" indent="-379689"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35370" y="1333273"/>
            <a:ext cx="3931444" cy="967708"/>
          </a:xfrm>
        </p:spPr>
        <p:txBody>
          <a:bodyPr anchor="b">
            <a:noAutofit/>
          </a:bodyPr>
          <a:lstStyle>
            <a:lvl1pPr marL="0" indent="0">
              <a:buNone/>
              <a:defRPr sz="2600" b="0"/>
            </a:lvl1pPr>
            <a:lvl2pPr marL="503920" indent="0">
              <a:buNone/>
              <a:defRPr sz="2200" b="1"/>
            </a:lvl2pPr>
            <a:lvl3pPr marL="1007838" indent="0">
              <a:buNone/>
              <a:defRPr sz="2000" b="1"/>
            </a:lvl3pPr>
            <a:lvl4pPr marL="1511758" indent="0">
              <a:buNone/>
              <a:defRPr sz="1800" b="1"/>
            </a:lvl4pPr>
            <a:lvl5pPr marL="2015677" indent="0">
              <a:buNone/>
              <a:defRPr sz="1800" b="1"/>
            </a:lvl5pPr>
            <a:lvl6pPr marL="2519597" indent="0">
              <a:buNone/>
              <a:defRPr sz="1800" b="1"/>
            </a:lvl6pPr>
            <a:lvl7pPr marL="3023515" indent="0">
              <a:buNone/>
              <a:defRPr sz="1800" b="1"/>
            </a:lvl7pPr>
            <a:lvl8pPr marL="3527435" indent="0">
              <a:buNone/>
              <a:defRPr sz="1800" b="1"/>
            </a:lvl8pPr>
            <a:lvl9pPr marL="4031354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35370" y="2591723"/>
            <a:ext cx="3931444" cy="432748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 marL="2265888" indent="-379689">
              <a:defRPr sz="1800"/>
            </a:lvl6pPr>
            <a:lvl7pPr marL="2265888" indent="-379689">
              <a:defRPr sz="1800"/>
            </a:lvl7pPr>
            <a:lvl8pPr marL="2265888" indent="-379689">
              <a:defRPr sz="1800"/>
            </a:lvl8pPr>
            <a:lvl9pPr marL="2265888" indent="-379689"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74799" y="1333273"/>
            <a:ext cx="3931444" cy="967708"/>
          </a:xfrm>
        </p:spPr>
        <p:txBody>
          <a:bodyPr anchor="b">
            <a:noAutofit/>
          </a:bodyPr>
          <a:lstStyle>
            <a:lvl1pPr marL="0" indent="0">
              <a:buNone/>
              <a:defRPr sz="2600" b="0"/>
            </a:lvl1pPr>
            <a:lvl2pPr marL="503920" indent="0">
              <a:buNone/>
              <a:defRPr sz="2200" b="1"/>
            </a:lvl2pPr>
            <a:lvl3pPr marL="1007838" indent="0">
              <a:buNone/>
              <a:defRPr sz="2000" b="1"/>
            </a:lvl3pPr>
            <a:lvl4pPr marL="1511758" indent="0">
              <a:buNone/>
              <a:defRPr sz="1800" b="1"/>
            </a:lvl4pPr>
            <a:lvl5pPr marL="2015677" indent="0">
              <a:buNone/>
              <a:defRPr sz="1800" b="1"/>
            </a:lvl5pPr>
            <a:lvl6pPr marL="2519597" indent="0">
              <a:buNone/>
              <a:defRPr sz="1800" b="1"/>
            </a:lvl6pPr>
            <a:lvl7pPr marL="3023515" indent="0">
              <a:buNone/>
              <a:defRPr sz="1800" b="1"/>
            </a:lvl7pPr>
            <a:lvl8pPr marL="3527435" indent="0">
              <a:buNone/>
              <a:defRPr sz="1800" b="1"/>
            </a:lvl8pPr>
            <a:lvl9pPr marL="4031354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74799" y="2591723"/>
            <a:ext cx="3931444" cy="432748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 marL="2265888" indent="-379689">
              <a:defRPr sz="1800"/>
            </a:lvl6pPr>
            <a:lvl7pPr marL="2265888" indent="-379689">
              <a:defRPr sz="1800"/>
            </a:lvl7pPr>
            <a:lvl8pPr marL="2265888" indent="-379689">
              <a:defRPr sz="1800"/>
            </a:lvl8pPr>
            <a:lvl9pPr marL="2265888" indent="-379689"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36178" y="2391853"/>
            <a:ext cx="3729831" cy="1750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775605" y="2391853"/>
            <a:ext cx="3729831" cy="1750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74799" y="1365285"/>
            <a:ext cx="3931444" cy="5553919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 marL="2265888" indent="-379689">
              <a:defRPr sz="2200"/>
            </a:lvl6pPr>
            <a:lvl7pPr marL="2265888" indent="-379689">
              <a:defRPr sz="2200"/>
            </a:lvl7pPr>
            <a:lvl8pPr marL="2265888" indent="-379689">
              <a:defRPr sz="2200"/>
            </a:lvl8pPr>
            <a:lvl9pPr marL="2265888" indent="-379689"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93237" y="1365285"/>
            <a:ext cx="3931444" cy="5539219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322509" tIns="302352" rIns="302352" bIns="302352" rtlCol="0" anchor="t" anchorCtr="0">
            <a:normAutofit/>
          </a:bodyPr>
          <a:lstStyle>
            <a:lvl1pPr marL="0" indent="0" algn="l" defTabSz="1007838" rtl="0" eaLnBrk="1" latinLnBrk="0" hangingPunct="1">
              <a:spcBef>
                <a:spcPts val="2205"/>
              </a:spcBef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+mn-ea"/>
                <a:cs typeface="Arial"/>
              </a:defRPr>
            </a:lvl1pPr>
            <a:lvl2pPr marL="503920" indent="0">
              <a:buNone/>
              <a:defRPr sz="1300"/>
            </a:lvl2pPr>
            <a:lvl3pPr marL="1007838" indent="0">
              <a:buNone/>
              <a:defRPr sz="1100"/>
            </a:lvl3pPr>
            <a:lvl4pPr marL="1511758" indent="0">
              <a:buNone/>
              <a:defRPr sz="1000"/>
            </a:lvl4pPr>
            <a:lvl5pPr marL="2015677" indent="0">
              <a:buNone/>
              <a:defRPr sz="1000"/>
            </a:lvl5pPr>
            <a:lvl6pPr marL="2519597" indent="0">
              <a:buNone/>
              <a:defRPr sz="1000"/>
            </a:lvl6pPr>
            <a:lvl7pPr marL="3023515" indent="0">
              <a:buNone/>
              <a:defRPr sz="1000"/>
            </a:lvl7pPr>
            <a:lvl8pPr marL="3527435" indent="0">
              <a:buNone/>
              <a:defRPr sz="1000"/>
            </a:lvl8pPr>
            <a:lvl9pPr marL="4031354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63786"/>
            <a:ext cx="9828609" cy="1007957"/>
          </a:xfrm>
          <a:solidFill>
            <a:schemeClr val="tx2"/>
          </a:solidFill>
        </p:spPr>
        <p:txBody>
          <a:bodyPr vert="horz" lIns="1310190" tIns="50392" rIns="302352" bIns="50392" rtlCol="0" anchor="ctr">
            <a:normAutofit/>
          </a:bodyPr>
          <a:lstStyle>
            <a:lvl1pPr marL="0" indent="0" algn="l" defTabSz="1007838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bg1"/>
                </a:solidFill>
                <a:latin typeface="Lucida Grande CE"/>
                <a:ea typeface="+mj-ea"/>
                <a:cs typeface="Lucida Grande CE"/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8575" y="1423135"/>
            <a:ext cx="8390021" cy="5484334"/>
          </a:xfrm>
          <a:prstGeom prst="rect">
            <a:avLst/>
          </a:prstGeom>
        </p:spPr>
        <p:txBody>
          <a:bodyPr vert="horz" lIns="100783" tIns="50392" rIns="100783" bIns="5039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690249" y="7241190"/>
            <a:ext cx="504031" cy="402483"/>
          </a:xfrm>
          <a:prstGeom prst="rect">
            <a:avLst/>
          </a:prstGeom>
        </p:spPr>
        <p:txBody>
          <a:bodyPr vert="horz" lIns="100783" tIns="50392" rIns="100783" bIns="50392" rtlCol="0" anchor="ctr"/>
          <a:lstStyle>
            <a:lvl1pPr algn="ctr"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008064" y="0"/>
            <a:ext cx="8818797" cy="201591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83" tIns="50392" rIns="100783" bIns="50392" rtlCol="0" anchor="ctr"/>
          <a:lstStyle/>
          <a:p>
            <a:pPr algn="ctr"/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1008064" y="7358085"/>
            <a:ext cx="8818797" cy="201591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83" tIns="50392" rIns="100783" bIns="50392" rtlCol="0" anchor="ctr"/>
          <a:lstStyle/>
          <a:p>
            <a:pPr algn="ctr"/>
            <a:endParaRPr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162844"/>
            <a:ext cx="9826860" cy="1007957"/>
          </a:xfrm>
          <a:prstGeom prst="rect">
            <a:avLst/>
          </a:prstGeom>
          <a:solidFill>
            <a:schemeClr val="tx2"/>
          </a:solidFill>
        </p:spPr>
        <p:txBody>
          <a:bodyPr vert="horz" lIns="1310190" tIns="50392" rIns="302352" bIns="50392" rtlCol="0" anchor="ctr">
            <a:normAutofit/>
          </a:bodyPr>
          <a:lstStyle/>
          <a:p>
            <a:r>
              <a:rPr lang="en-US"/>
              <a:t>Click to edit Master title style</a:t>
            </a:r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  <p:sldLayoutId id="2147483690" r:id="rId14"/>
    <p:sldLayoutId id="2147483691" r:id="rId15"/>
    <p:sldLayoutId id="2147483692" r:id="rId16"/>
  </p:sldLayoutIdLst>
  <p:txStyles>
    <p:titleStyle>
      <a:lvl1pPr marL="0" indent="0" algn="l" defTabSz="1007838" rtl="0" eaLnBrk="1" latinLnBrk="0" hangingPunct="1">
        <a:spcBef>
          <a:spcPct val="0"/>
        </a:spcBef>
        <a:buNone/>
        <a:defRPr sz="4000" b="1" kern="1200">
          <a:solidFill>
            <a:schemeClr val="bg1"/>
          </a:solidFill>
          <a:latin typeface="Lucida Grande CE"/>
          <a:ea typeface="+mj-ea"/>
          <a:cs typeface="Lucida Grande CE"/>
        </a:defRPr>
      </a:lvl1pPr>
    </p:titleStyle>
    <p:bodyStyle>
      <a:lvl1pPr marL="377940" indent="-377940" algn="l" defTabSz="1007838" rtl="0" eaLnBrk="1" latinLnBrk="0" hangingPunct="1">
        <a:spcBef>
          <a:spcPts val="2205"/>
        </a:spcBef>
        <a:buClr>
          <a:schemeClr val="accent1"/>
        </a:buClr>
        <a:buFont typeface="Wingdings 2" pitchFamily="18" charset="2"/>
        <a:buChar char=""/>
        <a:defRPr sz="22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1pPr>
      <a:lvl2pPr marL="755879" indent="-370940" algn="l" defTabSz="1007838" rtl="0" eaLnBrk="1" latinLnBrk="0" hangingPunct="1">
        <a:spcBef>
          <a:spcPts val="661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sz="20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2pPr>
      <a:lvl3pPr marL="1140818" indent="-384939" algn="l" defTabSz="1007838" rtl="0" eaLnBrk="1" latinLnBrk="0" hangingPunct="1">
        <a:spcBef>
          <a:spcPts val="661"/>
        </a:spcBef>
        <a:buClr>
          <a:schemeClr val="accent1"/>
        </a:buClr>
        <a:buFont typeface="Wingdings 2" pitchFamily="18" charset="2"/>
        <a:buChar char=""/>
        <a:defRPr sz="20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3pPr>
      <a:lvl4pPr marL="1511758" indent="-370940" algn="l" defTabSz="1007838" rtl="0" eaLnBrk="1" latinLnBrk="0" hangingPunct="1">
        <a:spcBef>
          <a:spcPts val="661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sz="20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4pPr>
      <a:lvl5pPr marL="1896697" indent="-384939" algn="l" defTabSz="1007838" rtl="0" eaLnBrk="1" latinLnBrk="0" hangingPunct="1">
        <a:spcBef>
          <a:spcPts val="661"/>
        </a:spcBef>
        <a:buClr>
          <a:schemeClr val="accent1"/>
        </a:buClr>
        <a:buFont typeface="Wingdings 2" pitchFamily="18" charset="2"/>
        <a:buChar char=""/>
        <a:defRPr sz="20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5pPr>
      <a:lvl6pPr marL="2265888" indent="-379689" algn="l" defTabSz="1007838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lang="en-US" sz="20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643827" indent="-379689" algn="l" defTabSz="1007838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"/>
        <a:defRPr lang="en-US" sz="20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023515" indent="-379689" algn="l" defTabSz="1007838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lang="en-US" sz="20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403205" indent="-379689" algn="l" defTabSz="1007838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"/>
        <a:defRPr lang="en-US" sz="20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100783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3920" algn="l" defTabSz="100783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7838" algn="l" defTabSz="100783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11758" algn="l" defTabSz="100783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15677" algn="l" defTabSz="100783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9597" algn="l" defTabSz="100783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23515" algn="l" defTabSz="100783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27435" algn="l" defTabSz="100783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31354" algn="l" defTabSz="100783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tif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file:////Users/svanda/data/auuk/vyuka/slunecni%20fyzika/LS2021-2022/08_Dynamo/cyklus_magnetogram.avi" TargetMode="External"/><Relationship Id="rId1" Type="http://schemas.microsoft.com/office/2007/relationships/media" Target="file:////Users/svanda/data/auuk/vyuka/slunecni%20fyzika/LS2021-2022/08_Dynamo/cyklus_magnetogram.avi" TargetMode="External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ChangeArrowheads="1"/>
          </p:cNvSpPr>
          <p:nvPr>
            <p:ph type="ctrTitle"/>
          </p:nvPr>
        </p:nvSpPr>
        <p:spPr/>
        <p:txBody>
          <a:bodyPr tIns="23112">
            <a:normAutofit/>
          </a:bodyPr>
          <a:lstStyle/>
          <a:p>
            <a:pPr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</a:tabLst>
              <a:defRPr/>
            </a:pPr>
            <a:r>
              <a:rPr lang="en-US" dirty="0" err="1"/>
              <a:t>Sluneční</a:t>
            </a:r>
            <a:r>
              <a:rPr lang="en-US" dirty="0"/>
              <a:t> </a:t>
            </a:r>
            <a:r>
              <a:rPr lang="en-US" dirty="0" err="1"/>
              <a:t>magnetismus</a:t>
            </a:r>
            <a:r>
              <a:rPr lang="en-US" dirty="0"/>
              <a:t> I</a:t>
            </a: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>
                <a:latin typeface="Lucida Grande CE"/>
                <a:cs typeface="Lucida Grande CE"/>
              </a:rPr>
              <a:t> </a:t>
            </a:r>
          </a:p>
          <a:p>
            <a:pPr algn="ctr"/>
            <a:endParaRPr lang="en-US" sz="3600" b="1" dirty="0">
              <a:latin typeface="Lucida Grande CE"/>
              <a:cs typeface="Lucida Grande CE"/>
            </a:endParaRPr>
          </a:p>
          <a:p>
            <a:pPr algn="ctr"/>
            <a:endParaRPr lang="en-US" dirty="0">
              <a:latin typeface="Lucida Grande CE"/>
              <a:cs typeface="Lucida Grande CE"/>
            </a:endParaRPr>
          </a:p>
          <a:p>
            <a:endParaRPr lang="en-US" dirty="0"/>
          </a:p>
          <a:p>
            <a:pPr algn="r"/>
            <a:br>
              <a:rPr lang="en-US" dirty="0"/>
            </a:b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Grp="1" noChangeArrowheads="1"/>
          </p:cNvSpPr>
          <p:nvPr>
            <p:ph type="title"/>
          </p:nvPr>
        </p:nvSpPr>
        <p:spPr/>
        <p:txBody>
          <a:bodyPr tIns="23112">
            <a:normAutofit/>
          </a:bodyPr>
          <a:lstStyle/>
          <a:p>
            <a:pPr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  <a:defRPr/>
            </a:pPr>
            <a:r>
              <a:rPr lang="cs-CZ"/>
              <a:t>Joyův zákon</a:t>
            </a:r>
          </a:p>
        </p:txBody>
      </p:sp>
      <p:sp>
        <p:nvSpPr>
          <p:cNvPr id="12290" name="Rectangle 2"/>
          <p:cNvSpPr>
            <a:spLocks noGrp="1" noChangeArrowheads="1"/>
          </p:cNvSpPr>
          <p:nvPr>
            <p:ph idx="4294967295"/>
          </p:nvPr>
        </p:nvSpPr>
        <p:spPr>
          <a:xfrm>
            <a:off x="7164834" y="1331914"/>
            <a:ext cx="2339975" cy="5761037"/>
          </a:xfrm>
        </p:spPr>
        <p:txBody>
          <a:bodyPr/>
          <a:lstStyle/>
          <a:p>
            <a:pPr marL="323816" indent="-323816">
              <a:buSzPct val="71000"/>
              <a:buBlip>
                <a:blip r:embed="rId3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</a:tabLst>
              <a:defRPr/>
            </a:pPr>
            <a:r>
              <a:rPr lang="cs-CZ" dirty="0"/>
              <a:t>Rozvinuté bipolární skupiny jsou skloněné (otočené) vůči rovnoběžkám</a:t>
            </a: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1" y="1377950"/>
            <a:ext cx="6119813" cy="4284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Grp="1" noChangeArrowheads="1"/>
          </p:cNvSpPr>
          <p:nvPr>
            <p:ph type="title"/>
          </p:nvPr>
        </p:nvSpPr>
        <p:spPr/>
        <p:txBody>
          <a:bodyPr tIns="23112">
            <a:normAutofit/>
          </a:bodyPr>
          <a:lstStyle/>
          <a:p>
            <a:pPr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  <a:defRPr/>
            </a:pPr>
            <a:r>
              <a:rPr lang="cs-CZ"/>
              <a:t>Babcockovo dynamo (1)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038" y="1808164"/>
            <a:ext cx="8039100" cy="438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/>
          <p:cNvSpPr>
            <a:spLocks noGrp="1" noChangeArrowheads="1"/>
          </p:cNvSpPr>
          <p:nvPr>
            <p:ph type="title"/>
          </p:nvPr>
        </p:nvSpPr>
        <p:spPr/>
        <p:txBody>
          <a:bodyPr tIns="23112">
            <a:normAutofit/>
          </a:bodyPr>
          <a:lstStyle/>
          <a:p>
            <a:pPr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  <a:defRPr/>
            </a:pPr>
            <a:r>
              <a:rPr lang="cs-CZ"/>
              <a:t>Babcockovo dynamo (2)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sz="half" idx="4294967295"/>
          </p:nvPr>
        </p:nvSpPr>
        <p:spPr>
          <a:xfrm>
            <a:off x="0" y="1331914"/>
            <a:ext cx="3060700" cy="5761037"/>
          </a:xfrm>
        </p:spPr>
        <p:txBody>
          <a:bodyPr/>
          <a:lstStyle/>
          <a:p>
            <a:pPr marL="323816" indent="-323816">
              <a:buSzPct val="71000"/>
              <a:buBlip>
                <a:blip r:embed="rId3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</a:tabLst>
              <a:defRPr/>
            </a:pPr>
            <a:r>
              <a:rPr lang="cs-CZ" sz="2600"/>
              <a:t>Akce diferenciální rotace (</a:t>
            </a:r>
            <a:r>
              <a:rPr lang="cs-CZ" sz="2600">
                <a:cs typeface="Arial" charset="0"/>
              </a:rPr>
              <a:t>Ω</a:t>
            </a:r>
            <a:r>
              <a:rPr lang="cs-CZ" sz="2600"/>
              <a:t> efekt) mění poloidální pole na toroidální – pole je v plazmatu zmrzlé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4326" y="1968500"/>
            <a:ext cx="5040313" cy="4129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Grp="1" noChangeArrowheads="1"/>
          </p:cNvSpPr>
          <p:nvPr>
            <p:ph type="title"/>
          </p:nvPr>
        </p:nvSpPr>
        <p:spPr/>
        <p:txBody>
          <a:bodyPr tIns="23112">
            <a:normAutofit/>
          </a:bodyPr>
          <a:lstStyle/>
          <a:p>
            <a:pPr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  <a:defRPr/>
            </a:pPr>
            <a:r>
              <a:rPr lang="cs-CZ"/>
              <a:t>Babcockovo dynamo (3)</a:t>
            </a:r>
          </a:p>
        </p:txBody>
      </p:sp>
      <p:sp>
        <p:nvSpPr>
          <p:cNvPr id="15362" name="Rectangle 2"/>
          <p:cNvSpPr>
            <a:spLocks noGrp="1" noChangeArrowheads="1"/>
          </p:cNvSpPr>
          <p:nvPr>
            <p:ph sz="half" idx="4294967295"/>
          </p:nvPr>
        </p:nvSpPr>
        <p:spPr>
          <a:xfrm>
            <a:off x="791790" y="1331914"/>
            <a:ext cx="3600450" cy="5761037"/>
          </a:xfrm>
        </p:spPr>
        <p:txBody>
          <a:bodyPr/>
          <a:lstStyle/>
          <a:p>
            <a:pPr marL="323816" indent="-323816">
              <a:buSzPct val="71000"/>
              <a:buBlip>
                <a:blip r:embed="rId3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</a:tabLst>
              <a:defRPr/>
            </a:pPr>
            <a:r>
              <a:rPr lang="cs-CZ" sz="2600" dirty="0"/>
              <a:t>Magnetické trubice </a:t>
            </a:r>
            <a:r>
              <a:rPr lang="cs-CZ" sz="2600" dirty="0" err="1"/>
              <a:t>vzplývají</a:t>
            </a:r>
            <a:r>
              <a:rPr lang="cs-CZ" sz="2600" dirty="0"/>
              <a:t> a formují aktivní oblasti</a:t>
            </a:r>
          </a:p>
          <a:p>
            <a:pPr marL="863511" lvl="1" indent="-287308">
              <a:buSzPct val="75000"/>
              <a:buFont typeface="Symbol" charset="0"/>
              <a:buChar char=""/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</a:tabLst>
              <a:defRPr/>
            </a:pPr>
            <a:r>
              <a:rPr lang="cs-CZ" dirty="0" err="1"/>
              <a:t>Joyův</a:t>
            </a:r>
            <a:r>
              <a:rPr lang="cs-CZ" dirty="0"/>
              <a:t> zákon – pole nejsou čistě </a:t>
            </a:r>
            <a:r>
              <a:rPr lang="cs-CZ" dirty="0" err="1"/>
              <a:t>toriodální</a:t>
            </a:r>
            <a:r>
              <a:rPr lang="cs-CZ" dirty="0"/>
              <a:t>, ale mají svoji </a:t>
            </a:r>
            <a:r>
              <a:rPr lang="cs-CZ" dirty="0" err="1"/>
              <a:t>poloidální</a:t>
            </a:r>
            <a:r>
              <a:rPr lang="cs-CZ" dirty="0"/>
              <a:t> složku, která je opačná proti původnímu globálnímu </a:t>
            </a:r>
            <a:r>
              <a:rPr lang="cs-CZ" dirty="0" err="1"/>
              <a:t>poloidálnímu</a:t>
            </a:r>
            <a:r>
              <a:rPr lang="cs-CZ" dirty="0"/>
              <a:t> poli</a:t>
            </a: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1763714"/>
            <a:ext cx="4319588" cy="4503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/>
          <p:cNvSpPr>
            <a:spLocks noGrp="1" noChangeArrowheads="1"/>
          </p:cNvSpPr>
          <p:nvPr>
            <p:ph type="title"/>
          </p:nvPr>
        </p:nvSpPr>
        <p:spPr/>
        <p:txBody>
          <a:bodyPr tIns="23112">
            <a:normAutofit/>
          </a:bodyPr>
          <a:lstStyle/>
          <a:p>
            <a:pPr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  <a:defRPr/>
            </a:pPr>
            <a:r>
              <a:rPr lang="cs-CZ"/>
              <a:t>Babcockovo dynamo (4)</a:t>
            </a:r>
          </a:p>
        </p:txBody>
      </p:sp>
      <p:sp>
        <p:nvSpPr>
          <p:cNvPr id="16386" name="Rectangle 2"/>
          <p:cNvSpPr>
            <a:spLocks noGrp="1" noChangeArrowheads="1"/>
          </p:cNvSpPr>
          <p:nvPr>
            <p:ph sz="half" idx="4294967295"/>
          </p:nvPr>
        </p:nvSpPr>
        <p:spPr>
          <a:xfrm>
            <a:off x="936452" y="1331914"/>
            <a:ext cx="2879725" cy="5761037"/>
          </a:xfrm>
        </p:spPr>
        <p:txBody>
          <a:bodyPr>
            <a:normAutofit lnSpcReduction="10000"/>
          </a:bodyPr>
          <a:lstStyle/>
          <a:p>
            <a:pPr marL="323816" indent="-323816">
              <a:buSzPct val="71000"/>
              <a:buBlip>
                <a:blip r:embed="rId3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</a:tabLst>
              <a:defRPr/>
            </a:pPr>
            <a:r>
              <a:rPr lang="cs-CZ" sz="2600" dirty="0"/>
              <a:t>Pole v aktivních oblastech interaguje s globálním polem a přepojuje se v koróně. Značná část pole anihiluje, formuje se globálně opačná polarita, která je převážně </a:t>
            </a:r>
            <a:r>
              <a:rPr lang="cs-CZ" sz="2600" dirty="0" err="1"/>
              <a:t>poloidální</a:t>
            </a:r>
            <a:endParaRPr lang="cs-CZ" sz="2600" dirty="0"/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9" y="1331914"/>
            <a:ext cx="5400675" cy="3794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Grp="1" noChangeArrowheads="1"/>
          </p:cNvSpPr>
          <p:nvPr>
            <p:ph type="title"/>
          </p:nvPr>
        </p:nvSpPr>
        <p:spPr/>
        <p:txBody>
          <a:bodyPr tIns="23112">
            <a:normAutofit/>
          </a:bodyPr>
          <a:lstStyle/>
          <a:p>
            <a:pPr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  <a:defRPr/>
            </a:pPr>
            <a:r>
              <a:rPr lang="cs-CZ">
                <a:cs typeface="Arial" charset="0"/>
              </a:rPr>
              <a:t>α a Ω efekt</a:t>
            </a:r>
          </a:p>
        </p:txBody>
      </p:sp>
      <p:sp>
        <p:nvSpPr>
          <p:cNvPr id="17412" name="Rectangle 4"/>
          <p:cNvSpPr>
            <a:spLocks noGrp="1" noChangeArrowheads="1"/>
          </p:cNvSpPr>
          <p:nvPr>
            <p:ph sz="half" idx="4294967295"/>
          </p:nvPr>
        </p:nvSpPr>
        <p:spPr>
          <a:xfrm>
            <a:off x="0" y="1619250"/>
            <a:ext cx="720725" cy="4140200"/>
          </a:xfrm>
        </p:spPr>
        <p:txBody>
          <a:bodyPr>
            <a:normAutofit fontScale="62500" lnSpcReduction="20000"/>
          </a:bodyPr>
          <a:lstStyle/>
          <a:p>
            <a:pPr marL="323816" indent="-322230">
              <a:tabLst>
                <a:tab pos="449216" algn="l"/>
              </a:tabLst>
              <a:defRPr/>
            </a:pPr>
            <a:endParaRPr lang="cs-CZ" sz="2600">
              <a:cs typeface="Arial" charset="0"/>
            </a:endParaRPr>
          </a:p>
          <a:p>
            <a:pPr marL="323816" indent="-322230">
              <a:tabLst>
                <a:tab pos="449216" algn="l"/>
              </a:tabLst>
              <a:defRPr/>
            </a:pPr>
            <a:r>
              <a:rPr lang="cs-CZ" sz="2600">
                <a:cs typeface="Arial" charset="0"/>
              </a:rPr>
              <a:t>Ω</a:t>
            </a:r>
          </a:p>
          <a:p>
            <a:pPr marL="323816" indent="-322230">
              <a:tabLst>
                <a:tab pos="449216" algn="l"/>
              </a:tabLst>
              <a:defRPr/>
            </a:pPr>
            <a:endParaRPr lang="cs-CZ" sz="2600">
              <a:cs typeface="Arial" charset="0"/>
            </a:endParaRPr>
          </a:p>
          <a:p>
            <a:pPr marL="323816" indent="-322230">
              <a:tabLst>
                <a:tab pos="449216" algn="l"/>
              </a:tabLst>
              <a:defRPr/>
            </a:pPr>
            <a:endParaRPr lang="cs-CZ" sz="2600">
              <a:cs typeface="Arial" charset="0"/>
            </a:endParaRPr>
          </a:p>
          <a:p>
            <a:pPr marL="323816" indent="-322230">
              <a:tabLst>
                <a:tab pos="449216" algn="l"/>
              </a:tabLst>
              <a:defRPr/>
            </a:pPr>
            <a:endParaRPr lang="cs-CZ" sz="2600">
              <a:cs typeface="Arial" charset="0"/>
            </a:endParaRPr>
          </a:p>
          <a:p>
            <a:pPr marL="323816" indent="-322230">
              <a:tabLst>
                <a:tab pos="449216" algn="l"/>
              </a:tabLst>
              <a:defRPr/>
            </a:pPr>
            <a:endParaRPr lang="cs-CZ" sz="2600">
              <a:cs typeface="Arial" charset="0"/>
            </a:endParaRPr>
          </a:p>
          <a:p>
            <a:pPr marL="323816" indent="-322230">
              <a:tabLst>
                <a:tab pos="449216" algn="l"/>
              </a:tabLst>
              <a:defRPr/>
            </a:pPr>
            <a:endParaRPr lang="cs-CZ" sz="2600">
              <a:cs typeface="Arial" charset="0"/>
            </a:endParaRPr>
          </a:p>
          <a:p>
            <a:pPr marL="323816" indent="-322230">
              <a:tabLst>
                <a:tab pos="449216" algn="l"/>
              </a:tabLst>
              <a:defRPr/>
            </a:pPr>
            <a:endParaRPr lang="cs-CZ" sz="2600">
              <a:cs typeface="Arial" charset="0"/>
            </a:endParaRPr>
          </a:p>
          <a:p>
            <a:pPr marL="323816" indent="-322230">
              <a:tabLst>
                <a:tab pos="449216" algn="l"/>
              </a:tabLst>
              <a:defRPr/>
            </a:pPr>
            <a:r>
              <a:rPr lang="cs-CZ" sz="2600">
                <a:cs typeface="Arial" charset="0"/>
              </a:rPr>
              <a:t>α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688" y="1520826"/>
            <a:ext cx="7416800" cy="208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9362" y="4005264"/>
            <a:ext cx="6399213" cy="2187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/>
          <p:cNvSpPr>
            <a:spLocks noGrp="1" noChangeArrowheads="1"/>
          </p:cNvSpPr>
          <p:nvPr>
            <p:ph type="title"/>
          </p:nvPr>
        </p:nvSpPr>
        <p:spPr/>
        <p:txBody>
          <a:bodyPr tIns="23112">
            <a:normAutofit fontScale="90000"/>
          </a:bodyPr>
          <a:lstStyle/>
          <a:p>
            <a:pPr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  <a:defRPr/>
            </a:pPr>
            <a:r>
              <a:rPr lang="cs-CZ"/>
              <a:t>Babcockovo-Leightonovo dynamo</a:t>
            </a:r>
          </a:p>
        </p:txBody>
      </p:sp>
      <p:sp>
        <p:nvSpPr>
          <p:cNvPr id="19458" name="Rectangle 2"/>
          <p:cNvSpPr>
            <a:spLocks noGrp="1" noChangeArrowheads="1"/>
          </p:cNvSpPr>
          <p:nvPr>
            <p:ph type="subTitle" idx="4294967295"/>
          </p:nvPr>
        </p:nvSpPr>
        <p:spPr>
          <a:xfrm>
            <a:off x="0" y="1331913"/>
            <a:ext cx="8280400" cy="647700"/>
          </a:xfrm>
        </p:spPr>
        <p:txBody>
          <a:bodyPr tIns="24382" anchor="ctr"/>
          <a:lstStyle/>
          <a:p>
            <a:pPr marL="0" indent="0">
              <a:lnSpc>
                <a:spcPct val="92000"/>
              </a:lnSpc>
              <a:spcAft>
                <a:spcPct val="0"/>
              </a:spcAft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  <a:defRPr/>
            </a:pPr>
            <a:r>
              <a:rPr lang="en-US" sz="2400">
                <a:solidFill>
                  <a:srgbClr val="000000"/>
                </a:solidFill>
                <a:latin typeface="Times New Roman" charset="0"/>
              </a:rPr>
              <a:t>Operuje v přípovrchových vrstvách</a:t>
            </a:r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201863"/>
            <a:ext cx="3124200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9937" y="2274888"/>
            <a:ext cx="3040063" cy="304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9461" name="Text Box 5"/>
          <p:cNvSpPr txBox="1">
            <a:spLocks noChangeArrowheads="1"/>
          </p:cNvSpPr>
          <p:nvPr/>
        </p:nvSpPr>
        <p:spPr bwMode="auto">
          <a:xfrm>
            <a:off x="720725" y="5364164"/>
            <a:ext cx="4140200" cy="1476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24382" rIns="0" bIns="0" anchor="ctr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5pPr>
            <a:lvl6pPr marL="2514600" indent="-228600" defTabSz="449263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6pPr>
            <a:lvl7pPr marL="2971800" indent="-228600" defTabSz="449263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7pPr>
            <a:lvl8pPr marL="3429000" indent="-228600" defTabSz="449263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8pPr>
            <a:lvl9pPr marL="3886200" indent="-228600" defTabSz="449263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9pPr>
          </a:lstStyle>
          <a:p>
            <a:pPr>
              <a:defRPr/>
            </a:pPr>
            <a:r>
              <a:rPr lang="en-US" b="1"/>
              <a:t>Klasické dynamo</a:t>
            </a:r>
            <a:r>
              <a:rPr lang="en-US"/>
              <a:t>: oba efekty operují v hloubce, zřejmě na dně konvektivní zóny</a:t>
            </a:r>
          </a:p>
        </p:txBody>
      </p:sp>
      <p:sp>
        <p:nvSpPr>
          <p:cNvPr id="19462" name="Text Box 6"/>
          <p:cNvSpPr txBox="1">
            <a:spLocks noChangeArrowheads="1"/>
          </p:cNvSpPr>
          <p:nvPr/>
        </p:nvSpPr>
        <p:spPr bwMode="auto">
          <a:xfrm>
            <a:off x="5148263" y="5543551"/>
            <a:ext cx="4140200" cy="1476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24382" rIns="0" bIns="0" anchor="ctr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5pPr>
            <a:lvl6pPr marL="2514600" indent="-228600" defTabSz="449263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6pPr>
            <a:lvl7pPr marL="2971800" indent="-228600" defTabSz="449263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7pPr>
            <a:lvl8pPr marL="3429000" indent="-228600" defTabSz="449263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8pPr>
            <a:lvl9pPr marL="3886200" indent="-228600" defTabSz="449263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9pPr>
          </a:lstStyle>
          <a:p>
            <a:pPr>
              <a:defRPr/>
            </a:pPr>
            <a:r>
              <a:rPr lang="en-US" b="1" dirty="0"/>
              <a:t>B-L dynamo</a:t>
            </a:r>
            <a:r>
              <a:rPr lang="en-US" dirty="0"/>
              <a:t>: </a:t>
            </a:r>
            <a:r>
              <a:rPr lang="en-US" dirty="0">
                <a:latin typeface="Arial" charset="0"/>
                <a:cs typeface="Arial" charset="0"/>
              </a:rPr>
              <a:t>α</a:t>
            </a:r>
            <a:r>
              <a:rPr lang="en-US" dirty="0"/>
              <a:t>-</a:t>
            </a:r>
            <a:r>
              <a:rPr lang="en-US" dirty="0" err="1"/>
              <a:t>efekt</a:t>
            </a:r>
            <a:r>
              <a:rPr lang="en-US" dirty="0"/>
              <a:t> se </a:t>
            </a:r>
            <a:r>
              <a:rPr lang="en-US" dirty="0" err="1"/>
              <a:t>vyskytuje</a:t>
            </a:r>
            <a:r>
              <a:rPr lang="en-US" dirty="0"/>
              <a:t> v </a:t>
            </a:r>
            <a:r>
              <a:rPr lang="en-US" dirty="0" err="1"/>
              <a:t>přípovrchových</a:t>
            </a:r>
            <a:r>
              <a:rPr lang="en-US" dirty="0"/>
              <a:t> </a:t>
            </a:r>
            <a:r>
              <a:rPr lang="en-US" dirty="0" err="1"/>
              <a:t>vrstvách</a:t>
            </a:r>
            <a:r>
              <a:rPr lang="en-US" dirty="0"/>
              <a:t>, </a:t>
            </a:r>
            <a:r>
              <a:rPr lang="en-US" dirty="0" err="1"/>
              <a:t>oba</a:t>
            </a:r>
            <a:r>
              <a:rPr lang="en-US" dirty="0"/>
              <a:t> </a:t>
            </a:r>
            <a:r>
              <a:rPr lang="en-US" dirty="0" err="1"/>
              <a:t>efekty</a:t>
            </a:r>
            <a:r>
              <a:rPr lang="en-US" dirty="0"/>
              <a:t> </a:t>
            </a:r>
            <a:r>
              <a:rPr lang="en-US" dirty="0" err="1"/>
              <a:t>jsou</a:t>
            </a:r>
            <a:r>
              <a:rPr lang="en-US" dirty="0"/>
              <a:t> </a:t>
            </a:r>
            <a:r>
              <a:rPr lang="en-US" dirty="0" err="1"/>
              <a:t>prostorově</a:t>
            </a:r>
            <a:r>
              <a:rPr lang="en-US" dirty="0"/>
              <a:t> </a:t>
            </a:r>
            <a:r>
              <a:rPr lang="en-US" dirty="0" err="1"/>
              <a:t>odděleny</a:t>
            </a:r>
            <a:endParaRPr lang="en-US" dirty="0"/>
          </a:p>
          <a:p>
            <a:pPr>
              <a:defRPr/>
            </a:pPr>
            <a:r>
              <a:rPr lang="en-US" dirty="0" err="1"/>
              <a:t>Potřebuje</a:t>
            </a:r>
            <a:r>
              <a:rPr lang="en-US" dirty="0"/>
              <a:t> (!) </a:t>
            </a:r>
            <a:r>
              <a:rPr lang="en-US" dirty="0" err="1"/>
              <a:t>bipolární</a:t>
            </a:r>
            <a:r>
              <a:rPr lang="en-US" dirty="0"/>
              <a:t> </a:t>
            </a:r>
            <a:r>
              <a:rPr lang="en-US" dirty="0" err="1"/>
              <a:t>magnetické</a:t>
            </a:r>
            <a:r>
              <a:rPr lang="en-US" dirty="0"/>
              <a:t> </a:t>
            </a:r>
            <a:r>
              <a:rPr lang="en-US" dirty="0" err="1"/>
              <a:t>oblasti</a:t>
            </a:r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>
            <a:spLocks noGrp="1" noChangeArrowheads="1"/>
          </p:cNvSpPr>
          <p:nvPr>
            <p:ph type="title"/>
          </p:nvPr>
        </p:nvSpPr>
        <p:spPr/>
        <p:txBody>
          <a:bodyPr tIns="23112">
            <a:normAutofit/>
          </a:bodyPr>
          <a:lstStyle/>
          <a:p>
            <a:pPr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  <a:defRPr/>
            </a:pPr>
            <a:r>
              <a:rPr lang="cs-CZ"/>
              <a:t>Role meridionálního toku</a:t>
            </a:r>
          </a:p>
        </p:txBody>
      </p:sp>
      <p:sp>
        <p:nvSpPr>
          <p:cNvPr id="20486" name="Rectangle 6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6040438" y="1331913"/>
            <a:ext cx="4040187" cy="5761037"/>
          </a:xfrm>
        </p:spPr>
        <p:txBody>
          <a:bodyPr/>
          <a:lstStyle/>
          <a:p>
            <a:pPr marL="323816" indent="-323816">
              <a:buSzPct val="71000"/>
              <a:buBlip>
                <a:blip r:embed="rId3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</a:tabLst>
              <a:defRPr/>
            </a:pPr>
            <a:r>
              <a:rPr lang="cs-CZ"/>
              <a:t>Důležitý při odnosu následné (trailing)  polarity k pólu, podepisuje se na změně celkové polarity</a:t>
            </a:r>
          </a:p>
        </p:txBody>
      </p:sp>
      <p:sp>
        <p:nvSpPr>
          <p:cNvPr id="20482" name="AutoShape 2"/>
          <p:cNvSpPr>
            <a:spLocks noChangeArrowheads="1"/>
          </p:cNvSpPr>
          <p:nvPr/>
        </p:nvSpPr>
        <p:spPr bwMode="auto">
          <a:xfrm>
            <a:off x="684214" y="1260475"/>
            <a:ext cx="2879725" cy="2700338"/>
          </a:xfrm>
          <a:prstGeom prst="roundRect">
            <a:avLst>
              <a:gd name="adj" fmla="val 56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1430" tIns="45716" rIns="91430" bIns="45716" anchor="ctr"/>
          <a:lstStyle/>
          <a:p>
            <a:pPr>
              <a:defRPr/>
            </a:pPr>
            <a:endParaRPr lang="en-US">
              <a:cs typeface="方正明體" charset="0"/>
            </a:endParaRPr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663" y="1498600"/>
            <a:ext cx="2286000" cy="2266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6" y="3276601"/>
            <a:ext cx="6119813" cy="3586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025" y="4073525"/>
            <a:ext cx="2819400" cy="2801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αa </a:t>
            </a:r>
            <a:r>
              <a:rPr lang="en-US" dirty="0" err="1"/>
              <a:t>ω</a:t>
            </a:r>
            <a:r>
              <a:rPr lang="en-US" dirty="0"/>
              <a:t> </a:t>
            </a:r>
            <a:r>
              <a:rPr lang="en-US" dirty="0" err="1"/>
              <a:t>slunečního</a:t>
            </a:r>
            <a:r>
              <a:rPr lang="en-US" dirty="0"/>
              <a:t> </a:t>
            </a:r>
            <a:r>
              <a:rPr lang="en-US" dirty="0" err="1"/>
              <a:t>cyklu</a:t>
            </a:r>
            <a:endParaRPr lang="en-US" dirty="0"/>
          </a:p>
        </p:txBody>
      </p:sp>
      <p:pic>
        <p:nvPicPr>
          <p:cNvPr id="5" name="Picture 4" descr="obr80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166"/>
          <a:stretch/>
        </p:blipFill>
        <p:spPr>
          <a:xfrm>
            <a:off x="2024124" y="1491419"/>
            <a:ext cx="6764928" cy="588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9798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αa </a:t>
            </a:r>
            <a:r>
              <a:rPr lang="en-US" dirty="0" err="1"/>
              <a:t>ω</a:t>
            </a:r>
            <a:r>
              <a:rPr lang="en-US" dirty="0"/>
              <a:t> </a:t>
            </a:r>
            <a:r>
              <a:rPr lang="en-US" dirty="0" err="1"/>
              <a:t>slunečního</a:t>
            </a:r>
            <a:r>
              <a:rPr lang="en-US" dirty="0"/>
              <a:t> </a:t>
            </a:r>
            <a:r>
              <a:rPr lang="en-US" dirty="0" err="1"/>
              <a:t>cyklu</a:t>
            </a:r>
            <a:endParaRPr lang="en-US" dirty="0"/>
          </a:p>
        </p:txBody>
      </p:sp>
      <p:pic>
        <p:nvPicPr>
          <p:cNvPr id="5" name="Picture 4" descr="obr80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17"/>
          <a:stretch/>
        </p:blipFill>
        <p:spPr>
          <a:xfrm>
            <a:off x="1991161" y="1432228"/>
            <a:ext cx="6790149" cy="588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4808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Grp="1" noChangeArrowheads="1"/>
          </p:cNvSpPr>
          <p:nvPr>
            <p:ph type="title"/>
          </p:nvPr>
        </p:nvSpPr>
        <p:spPr/>
        <p:txBody>
          <a:bodyPr tIns="23112">
            <a:normAutofit/>
          </a:bodyPr>
          <a:lstStyle/>
          <a:p>
            <a:pPr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  <a:defRPr/>
            </a:pPr>
            <a:r>
              <a:rPr lang="cs-CZ"/>
              <a:t>Sluneční cyklus</a:t>
            </a:r>
          </a:p>
        </p:txBody>
      </p:sp>
      <p:sp>
        <p:nvSpPr>
          <p:cNvPr id="5122" name="Rectangle 2"/>
          <p:cNvSpPr>
            <a:spLocks noGrp="1" noChangeArrowheads="1"/>
          </p:cNvSpPr>
          <p:nvPr>
            <p:ph idx="1"/>
          </p:nvPr>
        </p:nvSpPr>
        <p:spPr/>
        <p:txBody>
          <a:bodyPr tIns="21334"/>
          <a:lstStyle/>
          <a:p>
            <a:pPr marL="323816" indent="-323816">
              <a:buSzPct val="77000"/>
              <a:buBlip>
                <a:blip r:embed="rId3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  <a:defRPr/>
            </a:pPr>
            <a:r>
              <a:rPr lang="cs-CZ" sz="2400" dirty="0"/>
              <a:t>Hlavní cyklus – 11 let</a:t>
            </a:r>
          </a:p>
          <a:p>
            <a:pPr marL="863511" lvl="1" indent="-287308">
              <a:buSzPct val="75000"/>
              <a:buFont typeface="Symbol" charset="0"/>
              <a:buChar char=""/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  <a:defRPr/>
            </a:pPr>
            <a:r>
              <a:rPr lang="cs-CZ" dirty="0"/>
              <a:t>Objev – Heinrich </a:t>
            </a:r>
            <a:r>
              <a:rPr lang="cs-CZ" dirty="0" err="1"/>
              <a:t>Schwabe</a:t>
            </a:r>
            <a:r>
              <a:rPr lang="cs-CZ" dirty="0"/>
              <a:t> (1834)</a:t>
            </a:r>
          </a:p>
          <a:p>
            <a:pPr marL="863511" lvl="1" indent="-287308">
              <a:buSzPct val="75000"/>
              <a:buFont typeface="Symbol" charset="0"/>
              <a:buChar char=""/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  <a:defRPr/>
            </a:pPr>
            <a:r>
              <a:rPr lang="cs-CZ" dirty="0"/>
              <a:t>Hale – 22 let, složený ze dvou 11letých</a:t>
            </a:r>
          </a:p>
          <a:p>
            <a:pPr marL="863511" lvl="1" indent="-287308">
              <a:buSzPct val="75000"/>
              <a:buFont typeface="Symbol" charset="0"/>
              <a:buChar char=""/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  <a:defRPr/>
            </a:pPr>
            <a:r>
              <a:rPr lang="cs-CZ" dirty="0"/>
              <a:t>7,5 – 16 let (11,2 je střední délka trvání)</a:t>
            </a:r>
          </a:p>
          <a:p>
            <a:pPr marL="863511" lvl="1" indent="-287308">
              <a:buSzPct val="75000"/>
              <a:buFont typeface="Symbol" charset="0"/>
              <a:buChar char=""/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  <a:defRPr/>
            </a:pPr>
            <a:r>
              <a:rPr lang="cs-CZ" dirty="0"/>
              <a:t>V počtu slunečních skvrn, jejich ploše, mohutnosti erupcí, ...</a:t>
            </a:r>
          </a:p>
          <a:p>
            <a:pPr marL="863511" lvl="1" indent="-287308">
              <a:buSzPct val="75000"/>
              <a:buFont typeface="Symbol" charset="0"/>
              <a:buChar char=""/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  <a:defRPr/>
            </a:pPr>
            <a:r>
              <a:rPr lang="cs-CZ" dirty="0"/>
              <a:t>Od ~1760 číslovány, v současnosti jsme na vzestupu 25. cyklu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280BF48-E6F3-0C45-952B-6F87F49BE2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812" y="4133229"/>
            <a:ext cx="9525000" cy="31750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 noGrp="1" noChangeArrowheads="1"/>
          </p:cNvSpPr>
          <p:nvPr>
            <p:ph type="title"/>
          </p:nvPr>
        </p:nvSpPr>
        <p:spPr/>
        <p:txBody>
          <a:bodyPr tIns="23112">
            <a:normAutofit fontScale="90000"/>
          </a:bodyPr>
          <a:lstStyle/>
          <a:p>
            <a:pPr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  <a:defRPr/>
            </a:pPr>
            <a:r>
              <a:rPr lang="cs-CZ"/>
              <a:t>Babcockovo-Leightonovo dynamo</a:t>
            </a:r>
          </a:p>
        </p:txBody>
      </p:sp>
      <p:sp>
        <p:nvSpPr>
          <p:cNvPr id="21506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323816" indent="-323816">
              <a:buSzPct val="71000"/>
              <a:buBlip>
                <a:blip r:embed="rId3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  <a:defRPr/>
            </a:pPr>
            <a:r>
              <a:rPr lang="cs-CZ" dirty="0"/>
              <a:t>Produkuje:</a:t>
            </a:r>
          </a:p>
          <a:p>
            <a:pPr marL="863511" lvl="1" indent="-287308">
              <a:buSzPct val="75000"/>
              <a:buFont typeface="Symbol" charset="0"/>
              <a:buChar char=""/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  <a:defRPr/>
            </a:pPr>
            <a:r>
              <a:rPr lang="cs-CZ" dirty="0"/>
              <a:t>Délku cyklu 22 let (viz dále)</a:t>
            </a:r>
          </a:p>
          <a:p>
            <a:pPr marL="863511" lvl="1" indent="-287308">
              <a:buSzPct val="75000"/>
              <a:buFont typeface="Symbol" charset="0"/>
              <a:buChar char=""/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  <a:defRPr/>
            </a:pPr>
            <a:r>
              <a:rPr lang="cs-CZ" dirty="0"/>
              <a:t>Fázový posun mezi k rovníku migrujícím </a:t>
            </a:r>
            <a:r>
              <a:rPr lang="cs-CZ" dirty="0" err="1"/>
              <a:t>toroidálním</a:t>
            </a:r>
            <a:r>
              <a:rPr lang="cs-CZ" dirty="0"/>
              <a:t> polem a k pólu migrujícím </a:t>
            </a:r>
            <a:r>
              <a:rPr lang="cs-CZ" dirty="0" err="1"/>
              <a:t>poloidálním</a:t>
            </a:r>
            <a:r>
              <a:rPr lang="cs-CZ" dirty="0"/>
              <a:t> polem</a:t>
            </a:r>
          </a:p>
          <a:p>
            <a:pPr marL="863511" lvl="1" indent="-287308">
              <a:buSzPct val="75000"/>
              <a:buFont typeface="Symbol" charset="0"/>
              <a:buChar char=""/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  <a:defRPr/>
            </a:pPr>
            <a:r>
              <a:rPr lang="cs-CZ" dirty="0"/>
              <a:t>10-100 </a:t>
            </a:r>
            <a:r>
              <a:rPr lang="cs-CZ" dirty="0" err="1"/>
              <a:t>kG</a:t>
            </a:r>
            <a:r>
              <a:rPr lang="cs-CZ" dirty="0"/>
              <a:t> </a:t>
            </a:r>
            <a:r>
              <a:rPr lang="cs-CZ" dirty="0" err="1"/>
              <a:t>toroidální</a:t>
            </a:r>
            <a:r>
              <a:rPr lang="cs-CZ" dirty="0"/>
              <a:t> pole na dně konvektivní zóny (nutné pro formaci skvrn ve správných šířkách)</a:t>
            </a:r>
          </a:p>
          <a:p>
            <a:pPr marL="863511" lvl="1" indent="-287308">
              <a:buSzPct val="75000"/>
              <a:buFont typeface="Symbol" charset="0"/>
              <a:buChar char=""/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  <a:defRPr/>
            </a:pPr>
            <a:r>
              <a:rPr lang="cs-CZ" dirty="0"/>
              <a:t>Polární pole ~ 10 G</a:t>
            </a:r>
          </a:p>
          <a:p>
            <a:pPr marL="863511" lvl="1" indent="-287308">
              <a:buSzPct val="75000"/>
              <a:buFont typeface="Symbol" charset="0"/>
              <a:buChar char=""/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  <a:defRPr/>
            </a:pPr>
            <a:r>
              <a:rPr lang="cs-CZ" dirty="0"/>
              <a:t>Slabá </a:t>
            </a:r>
            <a:r>
              <a:rPr lang="cs-CZ" dirty="0" err="1"/>
              <a:t>antikorelace</a:t>
            </a:r>
            <a:r>
              <a:rPr lang="cs-CZ" dirty="0"/>
              <a:t> mezi amplitudou a délkou cyklu</a:t>
            </a:r>
          </a:p>
          <a:p>
            <a:pPr marL="863511" lvl="1" indent="-287308">
              <a:buSzPct val="75000"/>
              <a:buFont typeface="Symbol" charset="0"/>
              <a:buChar char=""/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  <a:defRPr/>
            </a:pPr>
            <a:r>
              <a:rPr lang="cs-CZ" dirty="0"/>
              <a:t>Asymetrie jako interakce dipólu a kvadrupólu</a:t>
            </a:r>
          </a:p>
          <a:p>
            <a:pPr marL="323816" indent="-323816">
              <a:buSzPct val="71000"/>
              <a:buBlip>
                <a:blip r:embed="rId3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  <a:defRPr/>
            </a:pPr>
            <a:r>
              <a:rPr lang="cs-CZ" dirty="0"/>
              <a:t>Neprodukuje:</a:t>
            </a:r>
          </a:p>
          <a:p>
            <a:pPr marL="863511" lvl="1" indent="-287308">
              <a:buSzPct val="75000"/>
              <a:buFont typeface="Symbol" charset="0"/>
              <a:buChar char=""/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  <a:defRPr/>
            </a:pPr>
            <a:r>
              <a:rPr lang="cs-CZ" dirty="0"/>
              <a:t>Není </a:t>
            </a:r>
            <a:r>
              <a:rPr lang="cs-CZ" dirty="0" err="1"/>
              <a:t>samovybuzené</a:t>
            </a:r>
            <a:r>
              <a:rPr lang="cs-CZ" dirty="0"/>
              <a:t>, čili po velkých minimech by se už nenastartovalo (možná existence dalších efektů), vyžaduje </a:t>
            </a:r>
            <a:r>
              <a:rPr lang="cs-CZ" dirty="0" err="1"/>
              <a:t>primordinální</a:t>
            </a:r>
            <a:r>
              <a:rPr lang="cs-CZ" dirty="0"/>
              <a:t> pole, které jen přerozděluje a zesiluje v cyklu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>
            <a:spLocks noGrp="1" noChangeArrowheads="1"/>
          </p:cNvSpPr>
          <p:nvPr>
            <p:ph type="title"/>
          </p:nvPr>
        </p:nvSpPr>
        <p:spPr/>
        <p:txBody>
          <a:bodyPr tIns="23112">
            <a:normAutofit/>
          </a:bodyPr>
          <a:lstStyle/>
          <a:p>
            <a:pPr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  <a:defRPr/>
            </a:pPr>
            <a:r>
              <a:rPr lang="cs-CZ"/>
              <a:t>Moderní dynamo</a:t>
            </a:r>
          </a:p>
        </p:txBody>
      </p:sp>
      <p:sp>
        <p:nvSpPr>
          <p:cNvPr id="22530" name="Rectangle 2"/>
          <p:cNvSpPr>
            <a:spLocks noGrp="1" noChangeArrowheads="1"/>
          </p:cNvSpPr>
          <p:nvPr>
            <p:ph idx="4294967295"/>
          </p:nvPr>
        </p:nvSpPr>
        <p:spPr>
          <a:xfrm>
            <a:off x="720352" y="1331913"/>
            <a:ext cx="8280400" cy="5688012"/>
          </a:xfrm>
        </p:spPr>
        <p:txBody>
          <a:bodyPr/>
          <a:lstStyle/>
          <a:p>
            <a:pPr marL="323816" indent="-323816">
              <a:buSzPct val="71000"/>
              <a:buBlip>
                <a:blip r:embed="rId3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  <a:defRPr/>
            </a:pPr>
            <a:r>
              <a:rPr lang="cs-CZ" dirty="0"/>
              <a:t>Numerické simulace</a:t>
            </a:r>
          </a:p>
          <a:p>
            <a:pPr marL="323816" indent="-323816">
              <a:buSzPct val="71000"/>
              <a:buBlip>
                <a:blip r:embed="rId3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  <a:defRPr/>
            </a:pPr>
            <a:r>
              <a:rPr lang="cs-CZ" dirty="0"/>
              <a:t>Flux-transport (</a:t>
            </a:r>
            <a:r>
              <a:rPr lang="cs-CZ" dirty="0" err="1"/>
              <a:t>meridional</a:t>
            </a:r>
            <a:r>
              <a:rPr lang="cs-CZ" dirty="0"/>
              <a:t> </a:t>
            </a:r>
            <a:r>
              <a:rPr lang="cs-CZ" dirty="0" err="1"/>
              <a:t>flow</a:t>
            </a:r>
            <a:r>
              <a:rPr lang="cs-CZ" dirty="0"/>
              <a:t> </a:t>
            </a:r>
            <a:r>
              <a:rPr lang="cs-CZ" dirty="0" err="1"/>
              <a:t>dominated</a:t>
            </a:r>
            <a:r>
              <a:rPr lang="cs-CZ" dirty="0"/>
              <a:t>) </a:t>
            </a:r>
            <a:r>
              <a:rPr lang="cs-CZ" dirty="0">
                <a:cs typeface="Arial" charset="0"/>
              </a:rPr>
              <a:t>× </a:t>
            </a:r>
            <a:r>
              <a:rPr lang="cs-CZ" dirty="0" err="1">
                <a:cs typeface="Arial" charset="0"/>
              </a:rPr>
              <a:t>difussion-dominated</a:t>
            </a:r>
            <a:endParaRPr lang="cs-CZ" dirty="0">
              <a:cs typeface="Arial" charset="0"/>
            </a:endParaRPr>
          </a:p>
          <a:p>
            <a:pPr marL="323816" indent="-323816">
              <a:buSzPct val="71000"/>
              <a:buBlip>
                <a:blip r:embed="rId3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  <a:defRPr/>
            </a:pPr>
            <a:r>
              <a:rPr lang="cs-CZ" dirty="0">
                <a:cs typeface="Arial" charset="0"/>
              </a:rPr>
              <a:t>Předpovědi</a:t>
            </a:r>
          </a:p>
          <a:p>
            <a:pPr marL="863511" lvl="1" indent="-287308">
              <a:buSzPct val="75000"/>
              <a:buFont typeface="Symbol" charset="0"/>
              <a:buChar char=""/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  <a:defRPr/>
            </a:pPr>
            <a:r>
              <a:rPr lang="cs-CZ" dirty="0">
                <a:cs typeface="Arial" charset="0"/>
              </a:rPr>
              <a:t>Nedůležité pro fyziku</a:t>
            </a:r>
          </a:p>
          <a:p>
            <a:pPr marL="863511" lvl="1" indent="-287308">
              <a:buSzPct val="75000"/>
              <a:buFont typeface="Symbol" charset="0"/>
              <a:buChar char=""/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  <a:defRPr/>
            </a:pPr>
            <a:r>
              <a:rPr lang="cs-CZ" dirty="0">
                <a:cs typeface="Arial" charset="0"/>
              </a:rPr>
              <a:t>Důležité pro aplikace</a:t>
            </a:r>
          </a:p>
          <a:p>
            <a:pPr marL="1295265" lvl="2" indent="-215878">
              <a:buSzPct val="45000"/>
              <a:buFont typeface="Wingdings" charset="0"/>
              <a:buChar char=""/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  <a:defRPr/>
            </a:pPr>
            <a:r>
              <a:rPr lang="cs-CZ" dirty="0">
                <a:cs typeface="Arial" charset="0"/>
              </a:rPr>
              <a:t>NASA</a:t>
            </a:r>
          </a:p>
          <a:p>
            <a:pPr marL="1295265" lvl="2" indent="-215878">
              <a:buSzPct val="45000"/>
              <a:buFont typeface="Wingdings" charset="0"/>
              <a:buChar char=""/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  <a:defRPr/>
            </a:pPr>
            <a:r>
              <a:rPr lang="cs-CZ" dirty="0">
                <a:cs typeface="Arial" charset="0"/>
              </a:rPr>
              <a:t>Elektronika</a:t>
            </a:r>
          </a:p>
          <a:p>
            <a:pPr marL="1295265" lvl="2" indent="-215878">
              <a:buSzPct val="45000"/>
              <a:buFont typeface="Wingdings" charset="0"/>
              <a:buChar char=""/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  <a:defRPr/>
            </a:pPr>
            <a:r>
              <a:rPr lang="cs-CZ" dirty="0">
                <a:cs typeface="Arial" charset="0"/>
              </a:rPr>
              <a:t>Rozvody</a:t>
            </a:r>
          </a:p>
          <a:p>
            <a:pPr marL="1295265" lvl="2" indent="-215878">
              <a:buSzPct val="45000"/>
              <a:buFont typeface="Wingdings" charset="0"/>
              <a:buChar char=""/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  <a:defRPr/>
            </a:pPr>
            <a:r>
              <a:rPr lang="cs-CZ" dirty="0">
                <a:cs typeface="Arial" charset="0"/>
              </a:rPr>
              <a:t>Kosmické počasí</a:t>
            </a:r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4888" y="2851151"/>
            <a:ext cx="4389438" cy="4233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Proč</a:t>
            </a:r>
            <a:r>
              <a:rPr lang="en-US" dirty="0"/>
              <a:t> 11 let?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Tři</a:t>
            </a:r>
            <a:r>
              <a:rPr lang="en-US" dirty="0"/>
              <a:t> </a:t>
            </a:r>
            <a:r>
              <a:rPr lang="en-US" dirty="0" err="1"/>
              <a:t>procesy</a:t>
            </a:r>
            <a:r>
              <a:rPr lang="en-US" dirty="0"/>
              <a:t>: </a:t>
            </a:r>
            <a:r>
              <a:rPr lang="en-US" dirty="0" err="1"/>
              <a:t>zesílení</a:t>
            </a:r>
            <a:r>
              <a:rPr lang="en-US" dirty="0"/>
              <a:t> pole, </a:t>
            </a:r>
            <a:r>
              <a:rPr lang="en-US" dirty="0" err="1"/>
              <a:t>jeho</a:t>
            </a:r>
            <a:r>
              <a:rPr lang="en-US" dirty="0"/>
              <a:t> </a:t>
            </a:r>
            <a:r>
              <a:rPr lang="en-US" dirty="0" err="1"/>
              <a:t>vynoření</a:t>
            </a:r>
            <a:r>
              <a:rPr lang="en-US" dirty="0"/>
              <a:t> a transport k </a:t>
            </a:r>
            <a:r>
              <a:rPr lang="en-US" dirty="0" err="1"/>
              <a:t>pólům</a:t>
            </a:r>
            <a:endParaRPr lang="en-US" dirty="0"/>
          </a:p>
          <a:p>
            <a:pPr lvl="1"/>
            <a:r>
              <a:rPr lang="en-US" dirty="0" err="1"/>
              <a:t>Zesílení</a:t>
            </a:r>
            <a:r>
              <a:rPr lang="en-US" dirty="0"/>
              <a:t> pole (</a:t>
            </a:r>
            <a:r>
              <a:rPr lang="en-US" dirty="0" err="1"/>
              <a:t>Ω-efekt</a:t>
            </a:r>
            <a:r>
              <a:rPr lang="en-US" dirty="0"/>
              <a:t>): </a:t>
            </a:r>
            <a:r>
              <a:rPr lang="en-US" dirty="0" err="1"/>
              <a:t>charakteristická</a:t>
            </a:r>
            <a:r>
              <a:rPr lang="en-US" dirty="0"/>
              <a:t> </a:t>
            </a:r>
            <a:r>
              <a:rPr lang="en-US" dirty="0" err="1"/>
              <a:t>škála</a:t>
            </a:r>
            <a:r>
              <a:rPr lang="en-US" dirty="0"/>
              <a:t> 5-8 let</a:t>
            </a:r>
          </a:p>
          <a:p>
            <a:pPr lvl="1"/>
            <a:r>
              <a:rPr lang="en-US" dirty="0" err="1"/>
              <a:t>Vynořování</a:t>
            </a:r>
            <a:r>
              <a:rPr lang="en-US" dirty="0"/>
              <a:t> pole: </a:t>
            </a:r>
            <a:r>
              <a:rPr lang="en-US" dirty="0" err="1"/>
              <a:t>charakteristická</a:t>
            </a:r>
            <a:r>
              <a:rPr lang="en-US" dirty="0"/>
              <a:t> </a:t>
            </a:r>
            <a:r>
              <a:rPr lang="en-US" dirty="0" err="1"/>
              <a:t>škála</a:t>
            </a:r>
            <a:r>
              <a:rPr lang="en-US" dirty="0"/>
              <a:t> 1 </a:t>
            </a:r>
            <a:r>
              <a:rPr lang="en-US" dirty="0" err="1"/>
              <a:t>rok</a:t>
            </a:r>
            <a:endParaRPr lang="en-US" dirty="0"/>
          </a:p>
          <a:p>
            <a:pPr lvl="1"/>
            <a:r>
              <a:rPr lang="en-US" dirty="0" err="1"/>
              <a:t>Rozptyl</a:t>
            </a:r>
            <a:r>
              <a:rPr lang="en-US" dirty="0"/>
              <a:t> pole </a:t>
            </a:r>
            <a:r>
              <a:rPr lang="en-US" dirty="0" err="1"/>
              <a:t>difúzí</a:t>
            </a:r>
            <a:r>
              <a:rPr lang="en-US" dirty="0"/>
              <a:t> a </a:t>
            </a:r>
            <a:r>
              <a:rPr lang="en-US" dirty="0" err="1"/>
              <a:t>odnos</a:t>
            </a:r>
            <a:r>
              <a:rPr lang="en-US" dirty="0"/>
              <a:t> </a:t>
            </a:r>
            <a:r>
              <a:rPr lang="en-US" dirty="0" err="1"/>
              <a:t>meridionálním</a:t>
            </a:r>
            <a:r>
              <a:rPr lang="en-US" dirty="0"/>
              <a:t> </a:t>
            </a:r>
            <a:r>
              <a:rPr lang="en-US" dirty="0" err="1"/>
              <a:t>proudem</a:t>
            </a:r>
            <a:r>
              <a:rPr lang="en-US" dirty="0"/>
              <a:t> k </a:t>
            </a:r>
            <a:r>
              <a:rPr lang="en-US" dirty="0" err="1"/>
              <a:t>pólům</a:t>
            </a:r>
            <a:r>
              <a:rPr lang="en-US" dirty="0"/>
              <a:t>: </a:t>
            </a:r>
            <a:r>
              <a:rPr lang="en-US" dirty="0" err="1"/>
              <a:t>charakteristická</a:t>
            </a:r>
            <a:r>
              <a:rPr lang="en-US" dirty="0"/>
              <a:t> </a:t>
            </a:r>
            <a:r>
              <a:rPr lang="en-US" dirty="0" err="1"/>
              <a:t>škála</a:t>
            </a:r>
            <a:r>
              <a:rPr lang="en-US" dirty="0"/>
              <a:t> 3 </a:t>
            </a:r>
            <a:r>
              <a:rPr lang="en-US" dirty="0" err="1"/>
              <a:t>roky</a:t>
            </a:r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 err="1"/>
              <a:t>Celkem</a:t>
            </a:r>
            <a:r>
              <a:rPr lang="en-US" dirty="0"/>
              <a:t> (5-8) + 1 + 3 = (9-12) let</a:t>
            </a:r>
          </a:p>
          <a:p>
            <a:pPr lvl="1"/>
            <a:r>
              <a:rPr lang="en-US" dirty="0" err="1"/>
              <a:t>Čili</a:t>
            </a:r>
            <a:r>
              <a:rPr lang="en-US" dirty="0"/>
              <a:t> </a:t>
            </a:r>
            <a:r>
              <a:rPr lang="en-US" dirty="0" err="1"/>
              <a:t>nastaveno</a:t>
            </a:r>
            <a:r>
              <a:rPr lang="en-US" dirty="0"/>
              <a:t>: </a:t>
            </a:r>
            <a:r>
              <a:rPr lang="en-US" dirty="0" err="1"/>
              <a:t>vlastní</a:t>
            </a:r>
            <a:r>
              <a:rPr lang="en-US" dirty="0"/>
              <a:t> </a:t>
            </a:r>
            <a:r>
              <a:rPr lang="en-US" dirty="0" err="1"/>
              <a:t>diferenciální</a:t>
            </a:r>
            <a:r>
              <a:rPr lang="en-US" dirty="0"/>
              <a:t> </a:t>
            </a:r>
            <a:r>
              <a:rPr lang="en-US" dirty="0" err="1"/>
              <a:t>rotací</a:t>
            </a:r>
            <a:r>
              <a:rPr lang="en-US" dirty="0"/>
              <a:t> </a:t>
            </a:r>
            <a:r>
              <a:rPr lang="en-US" dirty="0" err="1"/>
              <a:t>Slunce</a:t>
            </a:r>
            <a:r>
              <a:rPr lang="en-US" dirty="0"/>
              <a:t>, </a:t>
            </a:r>
            <a:r>
              <a:rPr lang="en-US" dirty="0" err="1"/>
              <a:t>gravitací</a:t>
            </a:r>
            <a:r>
              <a:rPr lang="en-US" dirty="0"/>
              <a:t> </a:t>
            </a:r>
            <a:r>
              <a:rPr lang="en-US" dirty="0" err="1"/>
              <a:t>Slunce</a:t>
            </a:r>
            <a:r>
              <a:rPr lang="en-US" dirty="0"/>
              <a:t>, </a:t>
            </a:r>
            <a:r>
              <a:rPr lang="en-US" dirty="0" err="1"/>
              <a:t>povrchovou</a:t>
            </a:r>
            <a:r>
              <a:rPr lang="en-US" dirty="0"/>
              <a:t> </a:t>
            </a:r>
            <a:r>
              <a:rPr lang="en-US" dirty="0" err="1"/>
              <a:t>difuzivitou</a:t>
            </a:r>
            <a:r>
              <a:rPr lang="en-US" dirty="0"/>
              <a:t> a </a:t>
            </a:r>
            <a:r>
              <a:rPr lang="en-US" dirty="0" err="1"/>
              <a:t>velikostí</a:t>
            </a:r>
            <a:r>
              <a:rPr lang="en-US" dirty="0"/>
              <a:t> </a:t>
            </a:r>
            <a:r>
              <a:rPr lang="en-US" dirty="0" err="1"/>
              <a:t>povrchu</a:t>
            </a:r>
            <a:r>
              <a:rPr lang="en-US" dirty="0"/>
              <a:t> </a:t>
            </a:r>
          </a:p>
          <a:p>
            <a:r>
              <a:rPr lang="en-US" dirty="0" err="1"/>
              <a:t>Jde</a:t>
            </a:r>
            <a:r>
              <a:rPr lang="en-US" dirty="0"/>
              <a:t> o </a:t>
            </a:r>
            <a:r>
              <a:rPr lang="en-US" dirty="0" err="1"/>
              <a:t>půlcyklus</a:t>
            </a:r>
            <a:r>
              <a:rPr lang="en-US" dirty="0"/>
              <a:t>, </a:t>
            </a:r>
            <a:r>
              <a:rPr lang="en-US" dirty="0" err="1"/>
              <a:t>tedy</a:t>
            </a:r>
            <a:r>
              <a:rPr lang="en-US" dirty="0"/>
              <a:t> </a:t>
            </a:r>
            <a:r>
              <a:rPr lang="en-US" dirty="0" err="1"/>
              <a:t>celkový</a:t>
            </a:r>
            <a:r>
              <a:rPr lang="en-US" dirty="0"/>
              <a:t> </a:t>
            </a:r>
            <a:r>
              <a:rPr lang="en-US" dirty="0" err="1"/>
              <a:t>cyklus</a:t>
            </a:r>
            <a:r>
              <a:rPr lang="en-US" dirty="0"/>
              <a:t> </a:t>
            </a:r>
            <a:r>
              <a:rPr lang="en-US" dirty="0" err="1"/>
              <a:t>dvojnásobný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27644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B6E955-8807-1947-949C-5DE8A231D0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Z" dirty="0"/>
              <a:t>Spolehlivost měření</a:t>
            </a:r>
          </a:p>
        </p:txBody>
      </p:sp>
      <p:pic>
        <p:nvPicPr>
          <p:cNvPr id="1026" name="Picture 2" descr="missing">
            <a:extLst>
              <a:ext uri="{FF2B5EF4-FFF2-40B4-BE49-F238E27FC236}">
                <a16:creationId xmlns:a16="http://schemas.microsoft.com/office/drawing/2014/main" id="{0E5AF15A-FC62-994C-AD6E-E9868FBEF6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8917"/>
            <a:ext cx="10080625" cy="5929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65615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Grp="1" noChangeArrowheads="1"/>
          </p:cNvSpPr>
          <p:nvPr>
            <p:ph type="title"/>
          </p:nvPr>
        </p:nvSpPr>
        <p:spPr/>
        <p:txBody>
          <a:bodyPr tIns="23112">
            <a:normAutofit fontScale="90000"/>
          </a:bodyPr>
          <a:lstStyle/>
          <a:p>
            <a:pPr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  <a:defRPr/>
            </a:pPr>
            <a:r>
              <a:rPr lang="cs-CZ" dirty="0"/>
              <a:t>Hlavní projevy 11- (22-) letého cyklu </a:t>
            </a:r>
          </a:p>
        </p:txBody>
      </p:sp>
      <p:sp>
        <p:nvSpPr>
          <p:cNvPr id="6146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323816" indent="-323816">
              <a:buSzPct val="71000"/>
              <a:buBlip>
                <a:blip r:embed="rId3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  <a:defRPr/>
            </a:pPr>
            <a:r>
              <a:rPr lang="cs-CZ"/>
              <a:t>Mění se počet a mohutnost aktivních jevů</a:t>
            </a:r>
          </a:p>
          <a:p>
            <a:pPr marL="323816" indent="-323816">
              <a:buSzPct val="71000"/>
              <a:buBlip>
                <a:blip r:embed="rId3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  <a:defRPr/>
            </a:pPr>
            <a:r>
              <a:rPr lang="cs-CZ"/>
              <a:t>Lokalizované aktivní jevy migrují k rovníku</a:t>
            </a:r>
          </a:p>
          <a:p>
            <a:pPr marL="323816" indent="-323816">
              <a:buSzPct val="71000"/>
              <a:buBlip>
                <a:blip r:embed="rId3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  <a:defRPr/>
            </a:pPr>
            <a:r>
              <a:rPr lang="cs-CZ"/>
              <a:t>Polarita vedoucích skupin skvrn a globálního magnetického pole se cyklus od cyklu mění</a:t>
            </a:r>
          </a:p>
          <a:p>
            <a:pPr marL="323816" indent="-323816">
              <a:buSzPct val="71000"/>
              <a:buBlip>
                <a:blip r:embed="rId3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  <a:defRPr/>
            </a:pPr>
            <a:r>
              <a:rPr lang="cs-CZ"/>
              <a:t>Magnetické pole se zesiluje a zase „rozpouští“ periodicky</a:t>
            </a:r>
          </a:p>
          <a:p>
            <a:pPr marL="863511" lvl="1" indent="-287308">
              <a:buSzPct val="75000"/>
              <a:buFont typeface="Symbol" charset="0"/>
              <a:buChar char=""/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  <a:defRPr/>
            </a:pPr>
            <a:r>
              <a:rPr lang="cs-CZ"/>
              <a:t>Operuje jakýsi typ dynama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Grp="1" noChangeArrowheads="1"/>
          </p:cNvSpPr>
          <p:nvPr>
            <p:ph type="title"/>
          </p:nvPr>
        </p:nvSpPr>
        <p:spPr/>
        <p:txBody>
          <a:bodyPr tIns="23112">
            <a:normAutofit/>
          </a:bodyPr>
          <a:lstStyle/>
          <a:p>
            <a:pPr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  <a:defRPr/>
            </a:pPr>
            <a:r>
              <a:rPr lang="cs-CZ"/>
              <a:t>Sluneční dynamo: projevy (1)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A60EA5A-5BFE-264F-B43C-4913FF7BB3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141258"/>
            <a:ext cx="10080625" cy="6166971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/>
          <p:cNvSpPr>
            <a:spLocks noGrp="1" noChangeArrowheads="1"/>
          </p:cNvSpPr>
          <p:nvPr>
            <p:ph type="title"/>
          </p:nvPr>
        </p:nvSpPr>
        <p:spPr/>
        <p:txBody>
          <a:bodyPr tIns="23112">
            <a:normAutofit/>
          </a:bodyPr>
          <a:lstStyle/>
          <a:p>
            <a:pPr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  <a:defRPr/>
            </a:pPr>
            <a:r>
              <a:rPr lang="cs-CZ"/>
              <a:t>Sluneční dynamo: projevy (2)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9" y="2133600"/>
            <a:ext cx="7515225" cy="390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Grp="1" noChangeArrowheads="1"/>
          </p:cNvSpPr>
          <p:nvPr>
            <p:ph type="title"/>
          </p:nvPr>
        </p:nvSpPr>
        <p:spPr/>
        <p:txBody>
          <a:bodyPr tIns="23112">
            <a:normAutofit/>
          </a:bodyPr>
          <a:lstStyle/>
          <a:p>
            <a:pPr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  <a:defRPr/>
            </a:pPr>
            <a:r>
              <a:rPr lang="cs-CZ"/>
              <a:t>Sluneční dynamo: projevy (3)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0" y="1547813"/>
            <a:ext cx="8280400" cy="5486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/>
          <p:cNvSpPr>
            <a:spLocks noGrp="1" noChangeArrowheads="1"/>
          </p:cNvSpPr>
          <p:nvPr>
            <p:ph type="title"/>
          </p:nvPr>
        </p:nvSpPr>
        <p:spPr/>
        <p:txBody>
          <a:bodyPr tIns="23112">
            <a:normAutofit/>
          </a:bodyPr>
          <a:lstStyle/>
          <a:p>
            <a:pPr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  <a:defRPr/>
            </a:pPr>
            <a:r>
              <a:rPr lang="cs-CZ"/>
              <a:t>Sluneční dynamo: projevy (5)</a:t>
            </a:r>
          </a:p>
        </p:txBody>
      </p:sp>
      <p:pic>
        <p:nvPicPr>
          <p:cNvPr id="10242" name="cyklus_magnetogram.mpeg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1335088"/>
            <a:ext cx="7340600" cy="550545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2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4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24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Grp="1" noChangeArrowheads="1"/>
          </p:cNvSpPr>
          <p:nvPr>
            <p:ph type="title"/>
          </p:nvPr>
        </p:nvSpPr>
        <p:spPr/>
        <p:txBody>
          <a:bodyPr tIns="23112">
            <a:normAutofit/>
          </a:bodyPr>
          <a:lstStyle/>
          <a:p>
            <a:pPr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  <a:defRPr/>
            </a:pPr>
            <a:r>
              <a:rPr lang="cs-CZ"/>
              <a:t>Sluneční dynamo: projevy (5)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97100"/>
            <a:ext cx="10080625" cy="3143895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Perception">
  <a:themeElements>
    <a:clrScheme name="Perception">
      <a:dk1>
        <a:sysClr val="windowText" lastClr="000000"/>
      </a:dk1>
      <a:lt1>
        <a:sysClr val="window" lastClr="FFFFFF"/>
      </a:lt1>
      <a:dk2>
        <a:srgbClr val="333333"/>
      </a:dk2>
      <a:lt2>
        <a:srgbClr val="BBC0AC"/>
      </a:lt2>
      <a:accent1>
        <a:srgbClr val="A2C816"/>
      </a:accent1>
      <a:accent2>
        <a:srgbClr val="E07602"/>
      </a:accent2>
      <a:accent3>
        <a:srgbClr val="E4C402"/>
      </a:accent3>
      <a:accent4>
        <a:srgbClr val="7DC1EF"/>
      </a:accent4>
      <a:accent5>
        <a:srgbClr val="21449B"/>
      </a:accent5>
      <a:accent6>
        <a:srgbClr val="A2B170"/>
      </a:accent6>
      <a:hlink>
        <a:srgbClr val="8DA440"/>
      </a:hlink>
      <a:folHlink>
        <a:srgbClr val="4C4F3F"/>
      </a:folHlink>
    </a:clrScheme>
    <a:fontScheme name="Perception">
      <a:majorFont>
        <a:latin typeface="Century Gothic"/>
        <a:ea typeface=""/>
        <a:cs typeface=""/>
        <a:font script="Jpan" typeface="メイリオ"/>
        <a:font script="Hans" typeface="宋体"/>
        <a:font script="Hant" typeface="新細明體"/>
      </a:majorFont>
      <a:minorFont>
        <a:latin typeface="Century Gothic"/>
        <a:ea typeface=""/>
        <a:cs typeface=""/>
        <a:font script="Jpan" typeface="メイリオ"/>
        <a:font script="Hans" typeface="宋体"/>
        <a:font script="Hant" typeface="新細明體"/>
      </a:minorFont>
    </a:fontScheme>
    <a:fmtScheme name="Perception">
      <a:fillStyleLst>
        <a:solidFill>
          <a:schemeClr val="phClr"/>
        </a:solidFill>
        <a:solidFill>
          <a:schemeClr val="phClr">
            <a:shade val="90000"/>
          </a:schemeClr>
        </a:solidFill>
        <a:solidFill>
          <a:schemeClr val="phClr">
            <a:shade val="80000"/>
          </a:schemeClr>
        </a:solidFill>
      </a:fillStyleLst>
      <a:lnStyleLst>
        <a:ln w="12700" cap="flat" cmpd="sng" algn="ctr">
          <a:solidFill>
            <a:schemeClr val="phClr"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>
              <a:alpha val="8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bliqueTopRight"/>
            <a:lightRig rig="threePt" dir="tl"/>
          </a:scene3d>
          <a:sp3d>
            <a:bevelT w="25400" h="25400"/>
          </a:sp3d>
        </a:effectStyle>
        <a:effectStyle>
          <a:effectLst/>
          <a:scene3d>
            <a:camera prst="perspectiveFront" fov="4200000"/>
            <a:lightRig rig="balanced" dir="tl">
              <a:rot lat="0" lon="0" rev="18600000"/>
            </a:lightRig>
          </a:scene3d>
          <a:sp3d prstMaterial="metal">
            <a:bevelT w="63500" h="50800" prst="angle"/>
          </a:sp3d>
        </a:effectStyle>
      </a:effectStyleLst>
      <a:bgFillStyleLst>
        <a:solidFill>
          <a:schemeClr val="phClr">
            <a:tint val="90000"/>
          </a:schemeClr>
        </a:solidFill>
        <a:solidFill>
          <a:schemeClr val="phClr">
            <a:tint val="50000"/>
          </a:schemeClr>
        </a:solidFill>
        <a:solidFill>
          <a:schemeClr val="phClr">
            <a:shade val="60000"/>
          </a:schemeClr>
        </a:soli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muj_standard.potx</Template>
  <TotalTime>4612</TotalTime>
  <Words>529</Words>
  <Application>Microsoft Macintosh PowerPoint</Application>
  <PresentationFormat>Custom</PresentationFormat>
  <Paragraphs>83</Paragraphs>
  <Slides>22</Slides>
  <Notes>18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Arial</vt:lpstr>
      <vt:lpstr>Century Gothic</vt:lpstr>
      <vt:lpstr>Lucida Grande CE</vt:lpstr>
      <vt:lpstr>Symbol</vt:lpstr>
      <vt:lpstr>Times New Roman</vt:lpstr>
      <vt:lpstr>Wingdings</vt:lpstr>
      <vt:lpstr>Wingdings 2</vt:lpstr>
      <vt:lpstr>Perception</vt:lpstr>
      <vt:lpstr>Sluneční magnetismus I</vt:lpstr>
      <vt:lpstr>Sluneční cyklus</vt:lpstr>
      <vt:lpstr>Spolehlivost měření</vt:lpstr>
      <vt:lpstr>Hlavní projevy 11- (22-) letého cyklu </vt:lpstr>
      <vt:lpstr>Sluneční dynamo: projevy (1)</vt:lpstr>
      <vt:lpstr>Sluneční dynamo: projevy (2)</vt:lpstr>
      <vt:lpstr>Sluneční dynamo: projevy (3)</vt:lpstr>
      <vt:lpstr>Sluneční dynamo: projevy (5)</vt:lpstr>
      <vt:lpstr>Sluneční dynamo: projevy (5)</vt:lpstr>
      <vt:lpstr>Joyův zákon</vt:lpstr>
      <vt:lpstr>Babcockovo dynamo (1)</vt:lpstr>
      <vt:lpstr>Babcockovo dynamo (2)</vt:lpstr>
      <vt:lpstr>Babcockovo dynamo (3)</vt:lpstr>
      <vt:lpstr>Babcockovo dynamo (4)</vt:lpstr>
      <vt:lpstr>α a Ω efekt</vt:lpstr>
      <vt:lpstr>Babcockovo-Leightonovo dynamo</vt:lpstr>
      <vt:lpstr>Role meridionálního toku</vt:lpstr>
      <vt:lpstr>αa ω slunečního cyklu</vt:lpstr>
      <vt:lpstr>αa ω slunečního cyklu</vt:lpstr>
      <vt:lpstr>Babcockovo-Leightonovo dynamo</vt:lpstr>
      <vt:lpstr>Moderní dynamo</vt:lpstr>
      <vt:lpstr>Proč 11 let?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Sluneční magnetismus</dc:title>
  <dc:subject/>
  <dc:creator/>
  <cp:keywords/>
  <dc:description/>
  <cp:lastModifiedBy>Michal Švanda</cp:lastModifiedBy>
  <cp:revision>114</cp:revision>
  <cp:lastPrinted>1601-01-01T00:00:00Z</cp:lastPrinted>
  <dcterms:created xsi:type="dcterms:W3CDTF">2008-02-03T23:36:30Z</dcterms:created>
  <dcterms:modified xsi:type="dcterms:W3CDTF">2022-04-05T07:37:39Z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fo 1">
    <vt:lpwstr/>
  </property>
  <property fmtid="{D5CDD505-2E9C-101B-9397-08002B2CF9AE}" pid="3" name="Info 2">
    <vt:lpwstr/>
  </property>
  <property fmtid="{D5CDD505-2E9C-101B-9397-08002B2CF9AE}" pid="4" name="Info 3">
    <vt:lpwstr/>
  </property>
  <property fmtid="{D5CDD505-2E9C-101B-9397-08002B2CF9AE}" pid="5" name="Info 4">
    <vt:lpwstr/>
  </property>
</Properties>
</file>