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4" r:id="rId1"/>
  </p:sldMasterIdLst>
  <p:notesMasterIdLst>
    <p:notesMasterId r:id="rId3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97" r:id="rId9"/>
    <p:sldId id="263" r:id="rId10"/>
    <p:sldId id="264" r:id="rId11"/>
    <p:sldId id="265" r:id="rId12"/>
    <p:sldId id="266" r:id="rId13"/>
    <p:sldId id="296" r:id="rId14"/>
    <p:sldId id="295" r:id="rId15"/>
    <p:sldId id="284" r:id="rId16"/>
    <p:sldId id="285" r:id="rId17"/>
    <p:sldId id="286" r:id="rId18"/>
    <p:sldId id="282" r:id="rId19"/>
    <p:sldId id="275" r:id="rId20"/>
    <p:sldId id="287" r:id="rId21"/>
    <p:sldId id="269" r:id="rId22"/>
    <p:sldId id="283" r:id="rId23"/>
    <p:sldId id="288" r:id="rId24"/>
    <p:sldId id="289" r:id="rId25"/>
    <p:sldId id="290" r:id="rId26"/>
    <p:sldId id="291" r:id="rId27"/>
    <p:sldId id="292" r:id="rId28"/>
    <p:sldId id="293" r:id="rId29"/>
    <p:sldId id="294" r:id="rId30"/>
    <p:sldId id="276" r:id="rId31"/>
    <p:sldId id="277" r:id="rId32"/>
    <p:sldId id="278" r:id="rId33"/>
    <p:sldId id="279" r:id="rId34"/>
    <p:sldId id="280" r:id="rId35"/>
    <p:sldId id="281" r:id="rId36"/>
  </p:sldIdLst>
  <p:sldSz cx="10080625" cy="7559675"/>
  <p:notesSz cx="7559675" cy="10691813"/>
  <p:defaultTextStyle>
    <a:defPPr>
      <a:defRPr lang="en-GB"/>
    </a:defPPr>
    <a:lvl1pPr algn="l" defTabSz="449216" rtl="0" fontAlgn="base" hangingPunct="0">
      <a:lnSpc>
        <a:spcPct val="92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2400" kern="1200">
        <a:solidFill>
          <a:schemeClr val="tx1"/>
        </a:solidFill>
        <a:latin typeface="Times New Roman" charset="0"/>
        <a:ea typeface="ＭＳ Ｐゴシック" charset="0"/>
        <a:cs typeface="方正明體" charset="0"/>
      </a:defRPr>
    </a:lvl1pPr>
    <a:lvl2pPr marL="742873" indent="-285721" algn="l" defTabSz="449216" rtl="0" fontAlgn="base" hangingPunct="0">
      <a:lnSpc>
        <a:spcPct val="92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2400" kern="1200">
        <a:solidFill>
          <a:schemeClr val="tx1"/>
        </a:solidFill>
        <a:latin typeface="Times New Roman" charset="0"/>
        <a:ea typeface="ＭＳ Ｐゴシック" charset="0"/>
        <a:cs typeface="方正明體" charset="0"/>
      </a:defRPr>
    </a:lvl2pPr>
    <a:lvl3pPr marL="1142881" indent="-228576" algn="l" defTabSz="449216" rtl="0" fontAlgn="base" hangingPunct="0">
      <a:lnSpc>
        <a:spcPct val="92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2400" kern="1200">
        <a:solidFill>
          <a:schemeClr val="tx1"/>
        </a:solidFill>
        <a:latin typeface="Times New Roman" charset="0"/>
        <a:ea typeface="ＭＳ Ｐゴシック" charset="0"/>
        <a:cs typeface="方正明體" charset="0"/>
      </a:defRPr>
    </a:lvl3pPr>
    <a:lvl4pPr marL="1600034" indent="-228576" algn="l" defTabSz="449216" rtl="0" fontAlgn="base" hangingPunct="0">
      <a:lnSpc>
        <a:spcPct val="92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2400" kern="1200">
        <a:solidFill>
          <a:schemeClr val="tx1"/>
        </a:solidFill>
        <a:latin typeface="Times New Roman" charset="0"/>
        <a:ea typeface="ＭＳ Ｐゴシック" charset="0"/>
        <a:cs typeface="方正明體" charset="0"/>
      </a:defRPr>
    </a:lvl4pPr>
    <a:lvl5pPr marL="2057187" indent="-228576" algn="l" defTabSz="449216" rtl="0" fontAlgn="base" hangingPunct="0">
      <a:lnSpc>
        <a:spcPct val="92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2400" kern="1200">
        <a:solidFill>
          <a:schemeClr val="tx1"/>
        </a:solidFill>
        <a:latin typeface="Times New Roman" charset="0"/>
        <a:ea typeface="ＭＳ Ｐゴシック" charset="0"/>
        <a:cs typeface="方正明體" charset="0"/>
      </a:defRPr>
    </a:lvl5pPr>
    <a:lvl6pPr marL="2285763" algn="l" defTabSz="457152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方正明體" charset="0"/>
      </a:defRPr>
    </a:lvl6pPr>
    <a:lvl7pPr marL="2742916" algn="l" defTabSz="457152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方正明體" charset="0"/>
      </a:defRPr>
    </a:lvl7pPr>
    <a:lvl8pPr marL="3200068" algn="l" defTabSz="457152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方正明體" charset="0"/>
      </a:defRPr>
    </a:lvl8pPr>
    <a:lvl9pPr marL="3657221" algn="l" defTabSz="457152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方正明體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7"/>
    <p:restoredTop sz="94648"/>
  </p:normalViewPr>
  <p:slideViewPr>
    <p:cSldViewPr>
      <p:cViewPr varScale="1">
        <p:scale>
          <a:sx n="103" d="100"/>
          <a:sy n="103" d="100"/>
        </p:scale>
        <p:origin x="184" y="240"/>
      </p:cViewPr>
      <p:guideLst>
        <p:guide orient="horz" pos="2161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image" Target="../media/image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2863" y="1027113"/>
            <a:ext cx="4932362" cy="369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074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1169988" y="5086350"/>
            <a:ext cx="5224462" cy="410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00683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16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1pPr>
    <a:lvl2pPr marL="742873" indent="-285721" algn="l" defTabSz="449216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2pPr>
    <a:lvl3pPr marL="1142881" indent="-228576" algn="l" defTabSz="449216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3pPr>
    <a:lvl4pPr marL="1600034" indent="-228576" algn="l" defTabSz="449216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4pPr>
    <a:lvl5pPr marL="2057187" indent="-228576" algn="l" defTabSz="449216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5pPr>
    <a:lvl6pPr marL="2285763" algn="l" defTabSz="45715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16" algn="l" defTabSz="45715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68" algn="l" defTabSz="45715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221" algn="l" defTabSz="45715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2863" y="1027113"/>
            <a:ext cx="493395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174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2863" y="1027113"/>
            <a:ext cx="493395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4096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2863" y="1027113"/>
            <a:ext cx="493395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4198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2863" y="1027113"/>
            <a:ext cx="493395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120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2863" y="1027113"/>
            <a:ext cx="493395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4505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2863" y="1027113"/>
            <a:ext cx="493395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222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2863" y="1027113"/>
            <a:ext cx="493395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325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2863" y="1027113"/>
            <a:ext cx="493395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427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2863" y="1027113"/>
            <a:ext cx="493395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529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2863" y="1027113"/>
            <a:ext cx="493395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632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2863" y="1027113"/>
            <a:ext cx="493395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734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2863" y="1027113"/>
            <a:ext cx="493395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277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2863" y="1027113"/>
            <a:ext cx="493395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379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2863" y="1027113"/>
            <a:ext cx="493395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481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2863" y="1027113"/>
            <a:ext cx="493395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584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2863" y="1027113"/>
            <a:ext cx="493395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686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2863" y="1027113"/>
            <a:ext cx="493395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789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2863" y="1027113"/>
            <a:ext cx="493395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891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2863" y="1027113"/>
            <a:ext cx="493395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993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378045"/>
            <a:ext cx="9828609" cy="967638"/>
          </a:xfrm>
        </p:spPr>
        <p:txBody>
          <a:bodyPr/>
          <a:lstStyle>
            <a:lvl1pPr>
              <a:defRPr b="1" i="0">
                <a:latin typeface="Lucida Grande CE"/>
                <a:cs typeface="Lucida Grande CE"/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8062" y="3345033"/>
            <a:ext cx="8820547" cy="4214642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322509" tIns="100783" rIns="302352" bIns="100783" rtlCol="0" anchor="t" anchorCtr="0">
            <a:normAutofit/>
          </a:bodyPr>
          <a:lstStyle>
            <a:lvl1pPr marL="0" indent="0" algn="l" defTabSz="1007838" rtl="0" eaLnBrk="1" latinLnBrk="0" hangingPunct="1">
              <a:spcBef>
                <a:spcPts val="2205"/>
              </a:spcBef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+mn-ea"/>
                <a:cs typeface="Arial"/>
              </a:defRPr>
            </a:lvl1pPr>
            <a:lvl2pPr marL="503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078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117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156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195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235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274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313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050126" y="1388424"/>
            <a:ext cx="3778485" cy="5506001"/>
          </a:xfrm>
        </p:spPr>
        <p:txBody>
          <a:bodyPr>
            <a:normAutofit/>
          </a:bodyPr>
          <a:lstStyle>
            <a:lvl1pPr marL="0" indent="0">
              <a:buNone/>
              <a:defRPr sz="2600"/>
            </a:lvl1pPr>
            <a:lvl2pPr marL="503920" indent="0">
              <a:buNone/>
              <a:defRPr sz="3100"/>
            </a:lvl2pPr>
            <a:lvl3pPr marL="1007838" indent="0">
              <a:buNone/>
              <a:defRPr sz="2600"/>
            </a:lvl3pPr>
            <a:lvl4pPr marL="1511758" indent="0">
              <a:buNone/>
              <a:defRPr sz="2200"/>
            </a:lvl4pPr>
            <a:lvl5pPr marL="2015677" indent="0">
              <a:buNone/>
              <a:defRPr sz="2200"/>
            </a:lvl5pPr>
            <a:lvl6pPr marL="2519597" indent="0">
              <a:buNone/>
              <a:defRPr sz="2200"/>
            </a:lvl6pPr>
            <a:lvl7pPr marL="3023515" indent="0">
              <a:buNone/>
              <a:defRPr sz="2200"/>
            </a:lvl7pPr>
            <a:lvl8pPr marL="3527435" indent="0">
              <a:buNone/>
              <a:defRPr sz="2200"/>
            </a:lvl8pPr>
            <a:lvl9pPr marL="4031354" indent="0">
              <a:buNone/>
              <a:defRPr sz="2200"/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8062" y="1388423"/>
            <a:ext cx="5040313" cy="5516080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322509" tIns="302352" rIns="302352" bIns="302352" rtlCol="0" anchor="t" anchorCtr="0">
            <a:normAutofit/>
          </a:bodyPr>
          <a:lstStyle>
            <a:lvl1pPr marL="0" indent="0"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+mn-ea"/>
                <a:cs typeface="Arial"/>
              </a:defRPr>
            </a:lvl1pPr>
            <a:lvl2pPr marL="503920" indent="0">
              <a:buNone/>
              <a:defRPr sz="1300"/>
            </a:lvl2pPr>
            <a:lvl3pPr marL="1007838" indent="0">
              <a:buNone/>
              <a:defRPr sz="1100"/>
            </a:lvl3pPr>
            <a:lvl4pPr marL="1511758" indent="0">
              <a:buNone/>
              <a:defRPr sz="1000"/>
            </a:lvl4pPr>
            <a:lvl5pPr marL="2015677" indent="0">
              <a:buNone/>
              <a:defRPr sz="1000"/>
            </a:lvl5pPr>
            <a:lvl6pPr marL="2519597" indent="0">
              <a:buNone/>
              <a:defRPr sz="1000"/>
            </a:lvl6pPr>
            <a:lvl7pPr marL="3023515" indent="0">
              <a:buNone/>
              <a:defRPr sz="1000"/>
            </a:lvl7pPr>
            <a:lvl8pPr marL="3527435" indent="0">
              <a:buNone/>
              <a:defRPr sz="1000"/>
            </a:lvl8pPr>
            <a:lvl9pPr marL="4031354" indent="0">
              <a:buNone/>
              <a:defRPr sz="1000"/>
            </a:lvl9pPr>
          </a:lstStyle>
          <a:p>
            <a:pPr marL="0" lvl="0" indent="0" algn="l" defTabSz="1007838" rtl="0" eaLnBrk="1" latinLnBrk="0" hangingPunct="1">
              <a:spcBef>
                <a:spcPts val="2205"/>
              </a:spcBef>
              <a:buClr>
                <a:schemeClr val="accent1"/>
              </a:buClr>
              <a:buFont typeface="Wingdings 2" pitchFamily="18" charset="2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63786"/>
            <a:ext cx="9828609" cy="1007957"/>
          </a:xfrm>
          <a:solidFill>
            <a:schemeClr val="tx2"/>
          </a:solidFill>
        </p:spPr>
        <p:txBody>
          <a:bodyPr vert="horz" lIns="1310190" tIns="50392" rIns="302352" bIns="50392" rtlCol="0" anchor="ctr">
            <a:normAutofit/>
          </a:bodyPr>
          <a:lstStyle>
            <a:lvl1pPr marL="0" indent="0" algn="l" defTabSz="1007838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bg1"/>
                </a:solidFill>
                <a:latin typeface="Lucida Grande CE"/>
                <a:ea typeface="+mj-ea"/>
                <a:cs typeface="Lucida Grande CE"/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535805"/>
            <a:ext cx="9828609" cy="967638"/>
          </a:xfrm>
        </p:spPr>
        <p:txBody>
          <a:bodyPr tIns="151175" bIns="151175" anchor="b" anchorCtr="0">
            <a:normAutofit/>
          </a:bodyPr>
          <a:lstStyle>
            <a:lvl1pPr>
              <a:defRPr sz="2600"/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8062" y="5514117"/>
            <a:ext cx="8820547" cy="2045560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2509" tIns="151175" rIns="302352" bIns="151175" rtlCol="0" anchor="t" anchorCtr="0">
            <a:normAutofit/>
          </a:bodyPr>
          <a:lstStyle>
            <a:lvl1pPr marL="0" indent="0" algn="l" defTabSz="1007838" rtl="0" eaLnBrk="1" latinLnBrk="0" hangingPunct="1">
              <a:spcBef>
                <a:spcPts val="331"/>
              </a:spcBef>
              <a:buNone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Lucida Grande CE"/>
                <a:ea typeface="+mn-ea"/>
                <a:cs typeface="Lucida Grande CE"/>
              </a:defRPr>
            </a:lvl1pPr>
            <a:lvl2pPr marL="503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078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117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156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195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235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274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313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022063" y="1245124"/>
            <a:ext cx="8806546" cy="3285939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535805"/>
            <a:ext cx="9828609" cy="967638"/>
          </a:xfrm>
        </p:spPr>
        <p:txBody>
          <a:bodyPr tIns="151175" bIns="151175" anchor="b" anchorCtr="0">
            <a:normAutofit/>
          </a:bodyPr>
          <a:lstStyle>
            <a:lvl1pPr>
              <a:defRPr sz="2600"/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8062" y="5514117"/>
            <a:ext cx="8820547" cy="2045560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2509" tIns="151175" rIns="302352" bIns="151175" rtlCol="0" anchor="t" anchorCtr="0">
            <a:normAutofit/>
          </a:bodyPr>
          <a:lstStyle>
            <a:lvl1pPr marL="0" indent="0" algn="l" defTabSz="1007838" rtl="0" eaLnBrk="1" latinLnBrk="0" hangingPunct="1">
              <a:spcBef>
                <a:spcPts val="331"/>
              </a:spcBef>
              <a:buNone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Lucida Grande CE"/>
                <a:ea typeface="+mn-ea"/>
                <a:cs typeface="Lucida Grande CE"/>
              </a:defRPr>
            </a:lvl1pPr>
            <a:lvl2pPr marL="503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078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117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156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195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235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274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313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022063" y="1245124"/>
            <a:ext cx="4395153" cy="3285939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5433458" y="1245124"/>
            <a:ext cx="4395153" cy="3285939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535805"/>
            <a:ext cx="9828609" cy="967638"/>
          </a:xfrm>
        </p:spPr>
        <p:txBody>
          <a:bodyPr tIns="151175" bIns="151175" anchor="b" anchorCtr="0">
            <a:normAutofit/>
          </a:bodyPr>
          <a:lstStyle>
            <a:lvl1pPr>
              <a:defRPr sz="2600"/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8062" y="5514117"/>
            <a:ext cx="8820547" cy="2045560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2509" tIns="151175" rIns="302352" bIns="151175" rtlCol="0" anchor="t" anchorCtr="0">
            <a:normAutofit/>
          </a:bodyPr>
          <a:lstStyle>
            <a:lvl1pPr marL="0" indent="0" algn="l" defTabSz="1007838" rtl="0" eaLnBrk="1" latinLnBrk="0" hangingPunct="1">
              <a:spcBef>
                <a:spcPts val="331"/>
              </a:spcBef>
              <a:buNone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Lucida Grande CE"/>
                <a:ea typeface="+mn-ea"/>
                <a:cs typeface="Lucida Grande CE"/>
              </a:defRPr>
            </a:lvl1pPr>
            <a:lvl2pPr marL="503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078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117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156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195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235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274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313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022063" y="1245124"/>
            <a:ext cx="7278211" cy="3285939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8316516" y="1245123"/>
            <a:ext cx="1512094" cy="163289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8316516" y="2898172"/>
            <a:ext cx="1512094" cy="163289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11675" y="539751"/>
            <a:ext cx="4846638" cy="812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005803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725" y="360364"/>
            <a:ext cx="8458200" cy="5381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20726" y="1331913"/>
            <a:ext cx="4062413" cy="57578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935538" y="1331913"/>
            <a:ext cx="4064000" cy="5757862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2935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5539611"/>
            <a:ext cx="9828609" cy="10079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8062" y="6551718"/>
            <a:ext cx="8820547" cy="1007957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2509" tIns="100783" rIns="302352" bIns="100783" rtlCol="0" anchor="t" anchorCtr="0"/>
          <a:lstStyle>
            <a:lvl1pPr marL="0" indent="0" algn="l" defTabSz="1007838" rtl="0" eaLnBrk="1" latinLnBrk="0" hangingPunct="1">
              <a:spcBef>
                <a:spcPts val="331"/>
              </a:spcBef>
              <a:buNone/>
              <a:defRPr sz="20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Lucida Grande CE"/>
                <a:ea typeface="+mn-ea"/>
                <a:cs typeface="Lucida Grande CE"/>
              </a:defRPr>
            </a:lvl1pPr>
            <a:lvl2pPr marL="503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078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117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156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195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235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274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313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022063" y="1245123"/>
            <a:ext cx="8806546" cy="4283816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527847"/>
            <a:ext cx="9828609" cy="2519892"/>
          </a:xfrm>
          <a:solidFill>
            <a:schemeClr val="tx2"/>
          </a:solidFill>
        </p:spPr>
        <p:txBody>
          <a:bodyPr vert="horz" lIns="1310190" tIns="50392" rIns="302352" bIns="50392" rtlCol="0" anchor="b" anchorCtr="0">
            <a:normAutofit/>
          </a:bodyPr>
          <a:lstStyle>
            <a:lvl1pPr marL="0" indent="0" algn="l" defTabSz="1007838" rtl="0" eaLnBrk="1" latinLnBrk="0" hangingPunct="1"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Lucida Grande CE"/>
                <a:ea typeface="+mj-ea"/>
                <a:cs typeface="Lucida Grande CE"/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8062" y="6045765"/>
            <a:ext cx="8820547" cy="856763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322509" tIns="100783" rIns="302352" bIns="100783" rtlCol="0" anchor="ctr" anchorCtr="0">
            <a:normAutofit/>
          </a:bodyPr>
          <a:lstStyle>
            <a:lvl1pPr marL="0" indent="0" algn="l" defTabSz="1007838" rtl="0" eaLnBrk="1" latinLnBrk="0" hangingPunct="1">
              <a:spcBef>
                <a:spcPts val="331"/>
              </a:spcBef>
              <a:buClr>
                <a:schemeClr val="accent1"/>
              </a:buClr>
              <a:buFont typeface="Wingdings 2" pitchFamily="18" charset="2"/>
              <a:buNone/>
              <a:defRPr sz="20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Lucida Grande CE"/>
                <a:ea typeface="+mn-ea"/>
                <a:cs typeface="Lucida Grande CE"/>
              </a:defRPr>
            </a:lvl1pPr>
            <a:lvl2pPr marL="50392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0783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1175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201567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51959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302351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52743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403135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32076" y="1492555"/>
            <a:ext cx="3931444" cy="542664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 marL="2265888" indent="-379689">
              <a:defRPr sz="2000"/>
            </a:lvl6pPr>
            <a:lvl7pPr marL="2265888" indent="-379689">
              <a:defRPr sz="2000"/>
            </a:lvl7pPr>
            <a:lvl8pPr marL="2265888" indent="-379689">
              <a:defRPr sz="2000"/>
            </a:lvl8pPr>
            <a:lvl9pPr marL="2265888" indent="-379689"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74799" y="1492555"/>
            <a:ext cx="3931444" cy="542664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 marL="2265888" indent="-379689">
              <a:defRPr sz="2000"/>
            </a:lvl6pPr>
            <a:lvl7pPr marL="2265888" indent="-379689">
              <a:defRPr sz="2000"/>
            </a:lvl7pPr>
            <a:lvl8pPr marL="2265888" indent="-379689">
              <a:defRPr sz="2000"/>
            </a:lvl8pPr>
            <a:lvl9pPr marL="2265888" indent="-379689"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35370" y="1333273"/>
            <a:ext cx="3931444" cy="967708"/>
          </a:xfrm>
        </p:spPr>
        <p:txBody>
          <a:bodyPr anchor="b">
            <a:noAutofit/>
          </a:bodyPr>
          <a:lstStyle>
            <a:lvl1pPr marL="0" indent="0">
              <a:buNone/>
              <a:defRPr sz="2600" b="0"/>
            </a:lvl1pPr>
            <a:lvl2pPr marL="503920" indent="0">
              <a:buNone/>
              <a:defRPr sz="2200" b="1"/>
            </a:lvl2pPr>
            <a:lvl3pPr marL="1007838" indent="0">
              <a:buNone/>
              <a:defRPr sz="2000" b="1"/>
            </a:lvl3pPr>
            <a:lvl4pPr marL="1511758" indent="0">
              <a:buNone/>
              <a:defRPr sz="1800" b="1"/>
            </a:lvl4pPr>
            <a:lvl5pPr marL="2015677" indent="0">
              <a:buNone/>
              <a:defRPr sz="1800" b="1"/>
            </a:lvl5pPr>
            <a:lvl6pPr marL="2519597" indent="0">
              <a:buNone/>
              <a:defRPr sz="1800" b="1"/>
            </a:lvl6pPr>
            <a:lvl7pPr marL="3023515" indent="0">
              <a:buNone/>
              <a:defRPr sz="1800" b="1"/>
            </a:lvl7pPr>
            <a:lvl8pPr marL="3527435" indent="0">
              <a:buNone/>
              <a:defRPr sz="1800" b="1"/>
            </a:lvl8pPr>
            <a:lvl9pPr marL="4031354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35370" y="2591723"/>
            <a:ext cx="3931444" cy="432748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 marL="2265888" indent="-379689">
              <a:defRPr sz="1800"/>
            </a:lvl6pPr>
            <a:lvl7pPr marL="2265888" indent="-379689">
              <a:defRPr sz="1800"/>
            </a:lvl7pPr>
            <a:lvl8pPr marL="2265888" indent="-379689">
              <a:defRPr sz="1800"/>
            </a:lvl8pPr>
            <a:lvl9pPr marL="2265888" indent="-379689"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74799" y="1333273"/>
            <a:ext cx="3931444" cy="967708"/>
          </a:xfrm>
        </p:spPr>
        <p:txBody>
          <a:bodyPr anchor="b">
            <a:noAutofit/>
          </a:bodyPr>
          <a:lstStyle>
            <a:lvl1pPr marL="0" indent="0">
              <a:buNone/>
              <a:defRPr sz="2600" b="0"/>
            </a:lvl1pPr>
            <a:lvl2pPr marL="503920" indent="0">
              <a:buNone/>
              <a:defRPr sz="2200" b="1"/>
            </a:lvl2pPr>
            <a:lvl3pPr marL="1007838" indent="0">
              <a:buNone/>
              <a:defRPr sz="2000" b="1"/>
            </a:lvl3pPr>
            <a:lvl4pPr marL="1511758" indent="0">
              <a:buNone/>
              <a:defRPr sz="1800" b="1"/>
            </a:lvl4pPr>
            <a:lvl5pPr marL="2015677" indent="0">
              <a:buNone/>
              <a:defRPr sz="1800" b="1"/>
            </a:lvl5pPr>
            <a:lvl6pPr marL="2519597" indent="0">
              <a:buNone/>
              <a:defRPr sz="1800" b="1"/>
            </a:lvl6pPr>
            <a:lvl7pPr marL="3023515" indent="0">
              <a:buNone/>
              <a:defRPr sz="1800" b="1"/>
            </a:lvl7pPr>
            <a:lvl8pPr marL="3527435" indent="0">
              <a:buNone/>
              <a:defRPr sz="1800" b="1"/>
            </a:lvl8pPr>
            <a:lvl9pPr marL="4031354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74799" y="2591723"/>
            <a:ext cx="3931444" cy="432748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 marL="2265888" indent="-379689">
              <a:defRPr sz="1800"/>
            </a:lvl6pPr>
            <a:lvl7pPr marL="2265888" indent="-379689">
              <a:defRPr sz="1800"/>
            </a:lvl7pPr>
            <a:lvl8pPr marL="2265888" indent="-379689">
              <a:defRPr sz="1800"/>
            </a:lvl8pPr>
            <a:lvl9pPr marL="2265888" indent="-379689"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36178" y="2391853"/>
            <a:ext cx="3729831" cy="1750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775605" y="2391853"/>
            <a:ext cx="3729831" cy="1750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74799" y="1365285"/>
            <a:ext cx="3931444" cy="5553919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 marL="2265888" indent="-379689">
              <a:defRPr sz="2200"/>
            </a:lvl6pPr>
            <a:lvl7pPr marL="2265888" indent="-379689">
              <a:defRPr sz="2200"/>
            </a:lvl7pPr>
            <a:lvl8pPr marL="2265888" indent="-379689">
              <a:defRPr sz="2200"/>
            </a:lvl8pPr>
            <a:lvl9pPr marL="2265888" indent="-379689"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93237" y="1365285"/>
            <a:ext cx="3931444" cy="5539219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322509" tIns="302352" rIns="302352" bIns="302352" rtlCol="0" anchor="t" anchorCtr="0">
            <a:normAutofit/>
          </a:bodyPr>
          <a:lstStyle>
            <a:lvl1pPr marL="0" indent="0" algn="l" defTabSz="1007838" rtl="0" eaLnBrk="1" latinLnBrk="0" hangingPunct="1">
              <a:spcBef>
                <a:spcPts val="2205"/>
              </a:spcBef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+mn-ea"/>
                <a:cs typeface="Arial"/>
              </a:defRPr>
            </a:lvl1pPr>
            <a:lvl2pPr marL="503920" indent="0">
              <a:buNone/>
              <a:defRPr sz="1300"/>
            </a:lvl2pPr>
            <a:lvl3pPr marL="1007838" indent="0">
              <a:buNone/>
              <a:defRPr sz="1100"/>
            </a:lvl3pPr>
            <a:lvl4pPr marL="1511758" indent="0">
              <a:buNone/>
              <a:defRPr sz="1000"/>
            </a:lvl4pPr>
            <a:lvl5pPr marL="2015677" indent="0">
              <a:buNone/>
              <a:defRPr sz="1000"/>
            </a:lvl5pPr>
            <a:lvl6pPr marL="2519597" indent="0">
              <a:buNone/>
              <a:defRPr sz="1000"/>
            </a:lvl6pPr>
            <a:lvl7pPr marL="3023515" indent="0">
              <a:buNone/>
              <a:defRPr sz="1000"/>
            </a:lvl7pPr>
            <a:lvl8pPr marL="3527435" indent="0">
              <a:buNone/>
              <a:defRPr sz="1000"/>
            </a:lvl8pPr>
            <a:lvl9pPr marL="4031354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63786"/>
            <a:ext cx="9828609" cy="1007957"/>
          </a:xfrm>
          <a:solidFill>
            <a:schemeClr val="tx2"/>
          </a:solidFill>
        </p:spPr>
        <p:txBody>
          <a:bodyPr vert="horz" lIns="1310190" tIns="50392" rIns="302352" bIns="50392" rtlCol="0" anchor="ctr">
            <a:normAutofit/>
          </a:bodyPr>
          <a:lstStyle>
            <a:lvl1pPr marL="0" indent="0" algn="l" defTabSz="1007838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bg1"/>
                </a:solidFill>
                <a:latin typeface="Lucida Grande CE"/>
                <a:ea typeface="+mj-ea"/>
                <a:cs typeface="Lucida Grande CE"/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8575" y="1423135"/>
            <a:ext cx="8390021" cy="5484334"/>
          </a:xfrm>
          <a:prstGeom prst="rect">
            <a:avLst/>
          </a:prstGeom>
        </p:spPr>
        <p:txBody>
          <a:bodyPr vert="horz" lIns="100783" tIns="50392" rIns="100783" bIns="5039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690249" y="7241190"/>
            <a:ext cx="504031" cy="402483"/>
          </a:xfrm>
          <a:prstGeom prst="rect">
            <a:avLst/>
          </a:prstGeom>
        </p:spPr>
        <p:txBody>
          <a:bodyPr vert="horz" lIns="100783" tIns="50392" rIns="100783" bIns="50392" rtlCol="0" anchor="ctr"/>
          <a:lstStyle>
            <a:lvl1pPr algn="ctr"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008064" y="0"/>
            <a:ext cx="8818797" cy="201591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83" tIns="50392" rIns="100783" bIns="50392" rtlCol="0" anchor="ctr"/>
          <a:lstStyle/>
          <a:p>
            <a:pPr algn="ctr"/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1008064" y="7358085"/>
            <a:ext cx="8818797" cy="201591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83" tIns="50392" rIns="100783" bIns="50392" rtlCol="0" anchor="ctr"/>
          <a:lstStyle/>
          <a:p>
            <a:pPr algn="ctr"/>
            <a:endParaRPr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162844"/>
            <a:ext cx="9826860" cy="1007957"/>
          </a:xfrm>
          <a:prstGeom prst="rect">
            <a:avLst/>
          </a:prstGeom>
          <a:solidFill>
            <a:schemeClr val="tx2"/>
          </a:solidFill>
        </p:spPr>
        <p:txBody>
          <a:bodyPr vert="horz" lIns="1310190" tIns="50392" rIns="302352" bIns="50392" rtlCol="0" anchor="ctr">
            <a:normAutofit/>
          </a:bodyPr>
          <a:lstStyle/>
          <a:p>
            <a:r>
              <a:rPr lang="en-US"/>
              <a:t>Click to edit Master title style</a:t>
            </a:r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  <p:sldLayoutId id="2147483689" r:id="rId15"/>
  </p:sldLayoutIdLst>
  <p:txStyles>
    <p:titleStyle>
      <a:lvl1pPr marL="0" indent="0" algn="l" defTabSz="1007838" rtl="0" eaLnBrk="1" latinLnBrk="0" hangingPunct="1">
        <a:spcBef>
          <a:spcPct val="0"/>
        </a:spcBef>
        <a:buNone/>
        <a:defRPr sz="4000" b="1" kern="1200">
          <a:solidFill>
            <a:schemeClr val="bg1"/>
          </a:solidFill>
          <a:latin typeface="Lucida Grande CE"/>
          <a:ea typeface="+mj-ea"/>
          <a:cs typeface="Lucida Grande CE"/>
        </a:defRPr>
      </a:lvl1pPr>
    </p:titleStyle>
    <p:bodyStyle>
      <a:lvl1pPr marL="377940" indent="-377940" algn="l" defTabSz="1007838" rtl="0" eaLnBrk="1" latinLnBrk="0" hangingPunct="1">
        <a:spcBef>
          <a:spcPts val="2205"/>
        </a:spcBef>
        <a:buClr>
          <a:schemeClr val="accent1"/>
        </a:buClr>
        <a:buFont typeface="Wingdings 2" pitchFamily="18" charset="2"/>
        <a:buChar char=""/>
        <a:defRPr sz="22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1pPr>
      <a:lvl2pPr marL="755879" indent="-370940" algn="l" defTabSz="1007838" rtl="0" eaLnBrk="1" latinLnBrk="0" hangingPunct="1">
        <a:spcBef>
          <a:spcPts val="661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sz="20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2pPr>
      <a:lvl3pPr marL="1140818" indent="-384939" algn="l" defTabSz="1007838" rtl="0" eaLnBrk="1" latinLnBrk="0" hangingPunct="1">
        <a:spcBef>
          <a:spcPts val="661"/>
        </a:spcBef>
        <a:buClr>
          <a:schemeClr val="accent1"/>
        </a:buClr>
        <a:buFont typeface="Wingdings 2" pitchFamily="18" charset="2"/>
        <a:buChar char=""/>
        <a:defRPr sz="20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3pPr>
      <a:lvl4pPr marL="1511758" indent="-370940" algn="l" defTabSz="1007838" rtl="0" eaLnBrk="1" latinLnBrk="0" hangingPunct="1">
        <a:spcBef>
          <a:spcPts val="661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sz="20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4pPr>
      <a:lvl5pPr marL="1896697" indent="-384939" algn="l" defTabSz="1007838" rtl="0" eaLnBrk="1" latinLnBrk="0" hangingPunct="1">
        <a:spcBef>
          <a:spcPts val="661"/>
        </a:spcBef>
        <a:buClr>
          <a:schemeClr val="accent1"/>
        </a:buClr>
        <a:buFont typeface="Wingdings 2" pitchFamily="18" charset="2"/>
        <a:buChar char=""/>
        <a:defRPr sz="20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5pPr>
      <a:lvl6pPr marL="2265888" indent="-379689" algn="l" defTabSz="1007838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lang="en-US" sz="20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643827" indent="-379689" algn="l" defTabSz="1007838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"/>
        <a:defRPr lang="en-US" sz="20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023515" indent="-379689" algn="l" defTabSz="1007838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lang="en-US" sz="20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403205" indent="-379689" algn="l" defTabSz="1007838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"/>
        <a:defRPr lang="en-US" sz="20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100783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3920" algn="l" defTabSz="100783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7838" algn="l" defTabSz="100783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11758" algn="l" defTabSz="100783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15677" algn="l" defTabSz="100783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9597" algn="l" defTabSz="100783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23515" algn="l" defTabSz="100783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27435" algn="l" defTabSz="100783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31354" algn="l" defTabSz="100783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notesSlide" Target="../notesSlides/notesSlide5.xml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emf"/><Relationship Id="rId11" Type="http://schemas.openxmlformats.org/officeDocument/2006/relationships/image" Target="../media/image7.emf"/><Relationship Id="rId5" Type="http://schemas.openxmlformats.org/officeDocument/2006/relationships/oleObject" Target="../embeddings/oleObject1.bin"/><Relationship Id="rId10" Type="http://schemas.openxmlformats.org/officeDocument/2006/relationships/oleObject" Target="../embeddings/oleObject3.bin"/><Relationship Id="rId4" Type="http://schemas.openxmlformats.org/officeDocument/2006/relationships/image" Target="../media/image8.png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ChangeArrowheads="1"/>
          </p:cNvSpPr>
          <p:nvPr>
            <p:ph type="ctrTitle"/>
          </p:nvPr>
        </p:nvSpPr>
        <p:spPr>
          <a:ln/>
        </p:spPr>
        <p:txBody>
          <a:bodyPr tIns="23112">
            <a:normAutofit/>
          </a:bodyPr>
          <a:lstStyle/>
          <a:p>
            <a:pPr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</a:tabLst>
            </a:pPr>
            <a:r>
              <a:rPr lang="en-US"/>
              <a:t>Koróna, sluneční vítr</a:t>
            </a: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>
                <a:latin typeface="Lucida Grande CE"/>
                <a:cs typeface="Lucida Grande CE"/>
              </a:rPr>
              <a:t> </a:t>
            </a:r>
          </a:p>
          <a:p>
            <a:pPr algn="ctr"/>
            <a:endParaRPr lang="en-US" sz="3600" b="1" dirty="0">
              <a:latin typeface="Lucida Grande CE"/>
              <a:cs typeface="Lucida Grande CE"/>
            </a:endParaRPr>
          </a:p>
          <a:p>
            <a:pPr algn="ctr"/>
            <a:endParaRPr lang="en-US" dirty="0">
              <a:latin typeface="Lucida Grande CE"/>
              <a:cs typeface="Lucida Grande CE"/>
            </a:endParaRPr>
          </a:p>
          <a:p>
            <a:endParaRPr lang="en-US" dirty="0"/>
          </a:p>
          <a:p>
            <a:pPr algn="r"/>
            <a:r>
              <a:rPr lang="en-US" dirty="0"/>
              <a:t>Michal </a:t>
            </a:r>
            <a:r>
              <a:rPr lang="en-US" dirty="0" err="1"/>
              <a:t>Švanda</a:t>
            </a:r>
            <a:br>
              <a:rPr lang="en-US" dirty="0"/>
            </a:br>
            <a:br>
              <a:rPr lang="en-US" dirty="0"/>
            </a:b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tIns="23112">
            <a:normAutofit fontScale="90000"/>
          </a:bodyPr>
          <a:lstStyle/>
          <a:p>
            <a:pPr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</a:pPr>
            <a:r>
              <a:rPr lang="cs-CZ"/>
              <a:t>Zelená koronální čára respektuje 11letý cyklus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0475" y="1263153"/>
            <a:ext cx="8491538" cy="626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tIns="23112">
            <a:normAutofit/>
          </a:bodyPr>
          <a:lstStyle/>
          <a:p>
            <a:pPr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</a:pPr>
            <a:r>
              <a:rPr lang="cs-CZ"/>
              <a:t>LASCO@SoHO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" y="1800225"/>
            <a:ext cx="4319588" cy="4319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1800225"/>
            <a:ext cx="4319588" cy="4319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tIns="23112">
            <a:normAutofit/>
          </a:bodyPr>
          <a:lstStyle/>
          <a:p>
            <a:pPr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</a:pPr>
            <a:r>
              <a:rPr lang="cs-CZ"/>
              <a:t>TRACE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88" y="1263650"/>
            <a:ext cx="3822700" cy="302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0087" y="3600451"/>
            <a:ext cx="4799013" cy="360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3411B5-3170-825B-5C21-DFBF31C8A2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Z" dirty="0"/>
              <a:t>Pseudoteplotní mapy</a:t>
            </a:r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7F9CE58A-967A-1EC7-6CBE-C6E3AD8FFD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210" y="1721136"/>
            <a:ext cx="9164205" cy="5155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47939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DEM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47634"/>
          <a:stretch/>
        </p:blipFill>
        <p:spPr>
          <a:xfrm>
            <a:off x="1007864" y="1259557"/>
            <a:ext cx="7839919" cy="5795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4741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Koronální</a:t>
            </a:r>
            <a:r>
              <a:rPr lang="en-US" dirty="0"/>
              <a:t> </a:t>
            </a:r>
            <a:r>
              <a:rPr lang="en-US" dirty="0" err="1"/>
              <a:t>ohřev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28575" y="1423135"/>
            <a:ext cx="8390021" cy="5165014"/>
          </a:xfrm>
        </p:spPr>
        <p:txBody>
          <a:bodyPr/>
          <a:lstStyle/>
          <a:p>
            <a:r>
              <a:rPr lang="en-US" dirty="0" err="1"/>
              <a:t>Koróna</a:t>
            </a:r>
            <a:r>
              <a:rPr lang="en-US" dirty="0"/>
              <a:t> je </a:t>
            </a:r>
            <a:r>
              <a:rPr lang="en-US" dirty="0" err="1"/>
              <a:t>horká</a:t>
            </a:r>
            <a:r>
              <a:rPr lang="en-US" dirty="0"/>
              <a:t>, </a:t>
            </a:r>
            <a:r>
              <a:rPr lang="en-US" dirty="0" err="1"/>
              <a:t>fotosféra</a:t>
            </a:r>
            <a:r>
              <a:rPr lang="en-US" dirty="0"/>
              <a:t> </a:t>
            </a:r>
            <a:r>
              <a:rPr lang="en-US" dirty="0" err="1"/>
              <a:t>chladná</a:t>
            </a:r>
            <a:r>
              <a:rPr lang="en-US" dirty="0"/>
              <a:t>, </a:t>
            </a:r>
            <a:r>
              <a:rPr lang="en-US" dirty="0" err="1"/>
              <a:t>odporuje</a:t>
            </a:r>
            <a:r>
              <a:rPr lang="en-US" dirty="0"/>
              <a:t> 2. </a:t>
            </a:r>
            <a:r>
              <a:rPr lang="en-US" dirty="0" err="1"/>
              <a:t>termodynamické</a:t>
            </a:r>
            <a:r>
              <a:rPr lang="en-US" dirty="0"/>
              <a:t> </a:t>
            </a:r>
            <a:r>
              <a:rPr lang="en-US" dirty="0" err="1"/>
              <a:t>větě</a:t>
            </a:r>
            <a:endParaRPr lang="en-US" dirty="0"/>
          </a:p>
          <a:p>
            <a:r>
              <a:rPr lang="en-US" dirty="0"/>
              <a:t>Je </a:t>
            </a:r>
            <a:r>
              <a:rPr lang="en-US" dirty="0" err="1"/>
              <a:t>třeba</a:t>
            </a:r>
            <a:r>
              <a:rPr lang="en-US" dirty="0"/>
              <a:t> </a:t>
            </a:r>
            <a:r>
              <a:rPr lang="en-US" dirty="0" err="1"/>
              <a:t>koronální</a:t>
            </a:r>
            <a:r>
              <a:rPr lang="en-US" dirty="0"/>
              <a:t> </a:t>
            </a:r>
            <a:r>
              <a:rPr lang="en-US" dirty="0" err="1"/>
              <a:t>ohřev</a:t>
            </a:r>
            <a:r>
              <a:rPr lang="en-US" dirty="0"/>
              <a:t> – </a:t>
            </a:r>
            <a:r>
              <a:rPr lang="en-US" dirty="0" err="1"/>
              <a:t>cca</a:t>
            </a:r>
            <a:r>
              <a:rPr lang="en-US" dirty="0"/>
              <a:t> 1 kW/m</a:t>
            </a:r>
            <a:r>
              <a:rPr lang="en-US" baseline="30000" dirty="0"/>
              <a:t>2</a:t>
            </a:r>
            <a:r>
              <a:rPr lang="en-US" dirty="0"/>
              <a:t> </a:t>
            </a:r>
            <a:r>
              <a:rPr lang="en-US" dirty="0" err="1"/>
              <a:t>potřeba</a:t>
            </a:r>
            <a:r>
              <a:rPr lang="en-US" dirty="0"/>
              <a:t> (</a:t>
            </a:r>
            <a:r>
              <a:rPr lang="en-US" dirty="0" err="1"/>
              <a:t>více</a:t>
            </a:r>
            <a:r>
              <a:rPr lang="en-US" dirty="0"/>
              <a:t> v </a:t>
            </a:r>
            <a:r>
              <a:rPr lang="en-US" dirty="0" err="1"/>
              <a:t>aktivních</a:t>
            </a:r>
            <a:r>
              <a:rPr lang="en-US" dirty="0"/>
              <a:t> </a:t>
            </a:r>
            <a:r>
              <a:rPr lang="en-US" dirty="0" err="1"/>
              <a:t>oblastech</a:t>
            </a:r>
            <a:r>
              <a:rPr lang="en-US" dirty="0"/>
              <a:t>, </a:t>
            </a:r>
            <a:r>
              <a:rPr lang="en-US" dirty="0" err="1"/>
              <a:t>méně</a:t>
            </a:r>
            <a:r>
              <a:rPr lang="en-US" dirty="0"/>
              <a:t> v </a:t>
            </a:r>
            <a:r>
              <a:rPr lang="en-US" dirty="0" err="1"/>
              <a:t>koronálních</a:t>
            </a:r>
            <a:r>
              <a:rPr lang="en-US" dirty="0"/>
              <a:t> </a:t>
            </a:r>
            <a:r>
              <a:rPr lang="en-US" dirty="0" err="1"/>
              <a:t>děrách</a:t>
            </a:r>
            <a:r>
              <a:rPr lang="en-US" dirty="0"/>
              <a:t>)</a:t>
            </a:r>
          </a:p>
          <a:p>
            <a:r>
              <a:rPr lang="en-US" dirty="0" err="1"/>
              <a:t>Tři</a:t>
            </a:r>
            <a:r>
              <a:rPr lang="en-US" dirty="0"/>
              <a:t> </a:t>
            </a:r>
            <a:r>
              <a:rPr lang="en-US" dirty="0" err="1"/>
              <a:t>skupiny</a:t>
            </a:r>
            <a:r>
              <a:rPr lang="en-US" dirty="0"/>
              <a:t> </a:t>
            </a:r>
            <a:r>
              <a:rPr lang="en-US" dirty="0" err="1"/>
              <a:t>modelů</a:t>
            </a:r>
            <a:endParaRPr lang="en-US" dirty="0"/>
          </a:p>
          <a:p>
            <a:pPr lvl="1"/>
            <a:r>
              <a:rPr lang="en-US" dirty="0" err="1"/>
              <a:t>Nemagnetické</a:t>
            </a:r>
            <a:r>
              <a:rPr lang="en-US" dirty="0"/>
              <a:t>: </a:t>
            </a:r>
            <a:r>
              <a:rPr lang="en-US" dirty="0" err="1"/>
              <a:t>disipace</a:t>
            </a:r>
            <a:r>
              <a:rPr lang="en-US" dirty="0"/>
              <a:t> </a:t>
            </a:r>
            <a:r>
              <a:rPr lang="en-US" dirty="0" err="1"/>
              <a:t>akustických</a:t>
            </a:r>
            <a:r>
              <a:rPr lang="en-US" dirty="0"/>
              <a:t> </a:t>
            </a:r>
            <a:r>
              <a:rPr lang="en-US" dirty="0" err="1"/>
              <a:t>vln</a:t>
            </a:r>
            <a:endParaRPr lang="en-US" dirty="0"/>
          </a:p>
          <a:p>
            <a:pPr lvl="1"/>
            <a:r>
              <a:rPr lang="en-US" dirty="0" err="1"/>
              <a:t>Magnetické</a:t>
            </a:r>
            <a:r>
              <a:rPr lang="en-US" dirty="0"/>
              <a:t> “</a:t>
            </a:r>
            <a:r>
              <a:rPr lang="en-US" dirty="0" err="1"/>
              <a:t>stejnosměrné</a:t>
            </a:r>
            <a:r>
              <a:rPr lang="en-US" dirty="0"/>
              <a:t>”: </a:t>
            </a:r>
            <a:r>
              <a:rPr lang="en-US" dirty="0" err="1"/>
              <a:t>disipace</a:t>
            </a:r>
            <a:r>
              <a:rPr lang="en-US" dirty="0"/>
              <a:t> el. </a:t>
            </a:r>
            <a:r>
              <a:rPr lang="en-US" dirty="0" err="1"/>
              <a:t>proudů</a:t>
            </a:r>
            <a:r>
              <a:rPr lang="en-US" dirty="0"/>
              <a:t>, </a:t>
            </a:r>
            <a:r>
              <a:rPr lang="en-US" dirty="0" err="1"/>
              <a:t>rekonexe</a:t>
            </a:r>
            <a:endParaRPr lang="en-US" dirty="0"/>
          </a:p>
          <a:p>
            <a:pPr lvl="1"/>
            <a:r>
              <a:rPr lang="en-US" dirty="0" err="1"/>
              <a:t>Magnetické</a:t>
            </a:r>
            <a:r>
              <a:rPr lang="en-US" dirty="0"/>
              <a:t> “</a:t>
            </a:r>
            <a:r>
              <a:rPr lang="en-US" dirty="0" err="1"/>
              <a:t>střídavé</a:t>
            </a:r>
            <a:r>
              <a:rPr lang="en-US" dirty="0"/>
              <a:t>”: </a:t>
            </a:r>
            <a:r>
              <a:rPr lang="en-US" dirty="0" err="1"/>
              <a:t>vlny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33722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Nemagnetické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Povrchová</a:t>
            </a:r>
            <a:r>
              <a:rPr lang="en-US" dirty="0"/>
              <a:t> </a:t>
            </a:r>
            <a:r>
              <a:rPr lang="en-US" dirty="0" err="1"/>
              <a:t>konvekce</a:t>
            </a:r>
            <a:r>
              <a:rPr lang="en-US" dirty="0"/>
              <a:t> </a:t>
            </a:r>
            <a:r>
              <a:rPr lang="en-US" dirty="0" err="1"/>
              <a:t>vytváří</a:t>
            </a:r>
            <a:r>
              <a:rPr lang="en-US" dirty="0"/>
              <a:t> </a:t>
            </a:r>
            <a:r>
              <a:rPr lang="en-US" dirty="0" err="1"/>
              <a:t>spektrum</a:t>
            </a:r>
            <a:r>
              <a:rPr lang="en-US" dirty="0"/>
              <a:t> </a:t>
            </a:r>
            <a:r>
              <a:rPr lang="en-US" dirty="0" err="1"/>
              <a:t>vln</a:t>
            </a:r>
            <a:endParaRPr lang="en-US" dirty="0"/>
          </a:p>
          <a:p>
            <a:r>
              <a:rPr lang="en-US" dirty="0" err="1"/>
              <a:t>Hustota</a:t>
            </a:r>
            <a:r>
              <a:rPr lang="en-US" dirty="0"/>
              <a:t> </a:t>
            </a:r>
            <a:r>
              <a:rPr lang="en-US" dirty="0" err="1"/>
              <a:t>materiálu</a:t>
            </a:r>
            <a:r>
              <a:rPr lang="en-US" dirty="0"/>
              <a:t> </a:t>
            </a:r>
            <a:r>
              <a:rPr lang="en-US" dirty="0" err="1"/>
              <a:t>klesá</a:t>
            </a:r>
            <a:r>
              <a:rPr lang="en-US" dirty="0"/>
              <a:t>, </a:t>
            </a:r>
            <a:r>
              <a:rPr lang="en-US" dirty="0" err="1"/>
              <a:t>tedy</a:t>
            </a:r>
            <a:r>
              <a:rPr lang="en-US" dirty="0"/>
              <a:t> </a:t>
            </a:r>
            <a:r>
              <a:rPr lang="en-US" dirty="0" err="1"/>
              <a:t>amplituda</a:t>
            </a:r>
            <a:r>
              <a:rPr lang="en-US" dirty="0"/>
              <a:t> </a:t>
            </a:r>
            <a:r>
              <a:rPr lang="en-US" dirty="0" err="1"/>
              <a:t>vln</a:t>
            </a:r>
            <a:r>
              <a:rPr lang="en-US" dirty="0"/>
              <a:t> </a:t>
            </a:r>
            <a:r>
              <a:rPr lang="en-US" dirty="0" err="1"/>
              <a:t>narůstá</a:t>
            </a:r>
            <a:endParaRPr lang="en-US" dirty="0"/>
          </a:p>
          <a:p>
            <a:r>
              <a:rPr lang="en-US" dirty="0" err="1"/>
              <a:t>Vznikají</a:t>
            </a:r>
            <a:r>
              <a:rPr lang="en-US" dirty="0"/>
              <a:t> </a:t>
            </a:r>
            <a:r>
              <a:rPr lang="en-US" dirty="0" err="1"/>
              <a:t>rázové</a:t>
            </a:r>
            <a:r>
              <a:rPr lang="en-US" dirty="0"/>
              <a:t> </a:t>
            </a:r>
            <a:r>
              <a:rPr lang="en-US" dirty="0" err="1"/>
              <a:t>vlny</a:t>
            </a:r>
            <a:endParaRPr lang="en-US" dirty="0"/>
          </a:p>
          <a:p>
            <a:r>
              <a:rPr lang="en-US" dirty="0"/>
              <a:t>Ty se </a:t>
            </a:r>
            <a:r>
              <a:rPr lang="en-US" dirty="0" err="1"/>
              <a:t>rozpadají</a:t>
            </a:r>
            <a:r>
              <a:rPr lang="en-US" dirty="0"/>
              <a:t> </a:t>
            </a:r>
            <a:r>
              <a:rPr lang="en-US" dirty="0" err="1"/>
              <a:t>vysoko</a:t>
            </a:r>
            <a:r>
              <a:rPr lang="en-US" dirty="0"/>
              <a:t> v </a:t>
            </a:r>
            <a:r>
              <a:rPr lang="en-US" dirty="0" err="1"/>
              <a:t>atmosféře</a:t>
            </a:r>
            <a:r>
              <a:rPr lang="en-US" dirty="0"/>
              <a:t> – </a:t>
            </a:r>
            <a:r>
              <a:rPr lang="en-US" dirty="0" err="1"/>
              <a:t>ohřev</a:t>
            </a:r>
            <a:r>
              <a:rPr lang="en-US" dirty="0"/>
              <a:t> </a:t>
            </a:r>
            <a:r>
              <a:rPr lang="en-US" dirty="0" err="1"/>
              <a:t>koróny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Tento</a:t>
            </a:r>
            <a:r>
              <a:rPr lang="en-US" dirty="0"/>
              <a:t> </a:t>
            </a:r>
            <a:r>
              <a:rPr lang="en-US" dirty="0" err="1"/>
              <a:t>mechanismus</a:t>
            </a:r>
            <a:r>
              <a:rPr lang="en-US" dirty="0"/>
              <a:t> </a:t>
            </a:r>
            <a:r>
              <a:rPr lang="en-US" dirty="0" err="1"/>
              <a:t>může</a:t>
            </a:r>
            <a:r>
              <a:rPr lang="en-US" dirty="0"/>
              <a:t> </a:t>
            </a:r>
            <a:r>
              <a:rPr lang="en-US" dirty="0" err="1"/>
              <a:t>vysvětlit</a:t>
            </a:r>
            <a:r>
              <a:rPr lang="en-US" dirty="0"/>
              <a:t> </a:t>
            </a:r>
            <a:r>
              <a:rPr lang="en-US" dirty="0" err="1"/>
              <a:t>ohřev</a:t>
            </a:r>
            <a:r>
              <a:rPr lang="en-US" dirty="0"/>
              <a:t> </a:t>
            </a:r>
            <a:r>
              <a:rPr lang="en-US" dirty="0" err="1"/>
              <a:t>chromosféry</a:t>
            </a:r>
            <a:r>
              <a:rPr lang="en-US" dirty="0"/>
              <a:t>, </a:t>
            </a:r>
            <a:r>
              <a:rPr lang="en-US" dirty="0" err="1"/>
              <a:t>ohřev</a:t>
            </a:r>
            <a:r>
              <a:rPr lang="en-US" dirty="0"/>
              <a:t> </a:t>
            </a:r>
            <a:r>
              <a:rPr lang="en-US" dirty="0" err="1"/>
              <a:t>koróny</a:t>
            </a:r>
            <a:r>
              <a:rPr lang="en-US" dirty="0"/>
              <a:t> </a:t>
            </a:r>
            <a:r>
              <a:rPr lang="en-US" dirty="0" err="1"/>
              <a:t>však</a:t>
            </a:r>
            <a:r>
              <a:rPr lang="en-US" dirty="0"/>
              <a:t> </a:t>
            </a:r>
            <a:r>
              <a:rPr lang="en-US" dirty="0" err="1"/>
              <a:t>spíše</a:t>
            </a:r>
            <a:r>
              <a:rPr lang="en-US" dirty="0"/>
              <a:t> ne (</a:t>
            </a:r>
            <a:r>
              <a:rPr lang="en-US" dirty="0" err="1"/>
              <a:t>vlny</a:t>
            </a:r>
            <a:r>
              <a:rPr lang="en-US" dirty="0"/>
              <a:t> </a:t>
            </a:r>
            <a:r>
              <a:rPr lang="en-US" dirty="0" err="1"/>
              <a:t>ztratí</a:t>
            </a:r>
            <a:r>
              <a:rPr lang="en-US" dirty="0"/>
              <a:t> </a:t>
            </a:r>
            <a:r>
              <a:rPr lang="en-US" dirty="0" err="1"/>
              <a:t>energii</a:t>
            </a:r>
            <a:r>
              <a:rPr lang="en-US" dirty="0"/>
              <a:t> v </a:t>
            </a:r>
            <a:r>
              <a:rPr lang="en-US" dirty="0" err="1"/>
              <a:t>chromosféře</a:t>
            </a:r>
            <a:r>
              <a:rPr lang="en-US" dirty="0"/>
              <a:t>, do </a:t>
            </a:r>
            <a:r>
              <a:rPr lang="en-US" dirty="0" err="1"/>
              <a:t>koróny</a:t>
            </a:r>
            <a:r>
              <a:rPr lang="en-US" dirty="0"/>
              <a:t> </a:t>
            </a:r>
            <a:r>
              <a:rPr lang="en-US" dirty="0" err="1"/>
              <a:t>pronikne</a:t>
            </a:r>
            <a:r>
              <a:rPr lang="en-US" dirty="0"/>
              <a:t> minimum)</a:t>
            </a:r>
          </a:p>
        </p:txBody>
      </p:sp>
    </p:spTree>
    <p:extLst>
      <p:ext uri="{BB962C8B-B14F-4D97-AF65-F5344CB8AC3E}">
        <p14:creationId xmlns:p14="http://schemas.microsoft.com/office/powerpoint/2010/main" val="341321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Magnetické</a:t>
            </a:r>
            <a:r>
              <a:rPr lang="en-US" dirty="0"/>
              <a:t> DC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Elektrické</a:t>
            </a:r>
            <a:r>
              <a:rPr lang="en-US" dirty="0"/>
              <a:t> </a:t>
            </a:r>
            <a:r>
              <a:rPr lang="en-US" dirty="0" err="1"/>
              <a:t>proudy</a:t>
            </a:r>
            <a:r>
              <a:rPr lang="en-US" dirty="0"/>
              <a:t> </a:t>
            </a:r>
            <a:r>
              <a:rPr lang="en-US" dirty="0" err="1"/>
              <a:t>podél</a:t>
            </a:r>
            <a:r>
              <a:rPr lang="en-US" dirty="0"/>
              <a:t> </a:t>
            </a:r>
            <a:r>
              <a:rPr lang="en-US" dirty="0" err="1"/>
              <a:t>smyček</a:t>
            </a:r>
            <a:r>
              <a:rPr lang="en-US" dirty="0"/>
              <a:t> </a:t>
            </a:r>
            <a:r>
              <a:rPr lang="en-US" dirty="0" err="1"/>
              <a:t>nesou</a:t>
            </a:r>
            <a:r>
              <a:rPr lang="en-US" dirty="0"/>
              <a:t> </a:t>
            </a:r>
            <a:r>
              <a:rPr lang="en-US" dirty="0" err="1"/>
              <a:t>energii</a:t>
            </a:r>
            <a:r>
              <a:rPr lang="en-US" dirty="0"/>
              <a:t>, </a:t>
            </a:r>
            <a:r>
              <a:rPr lang="en-US" dirty="0" err="1"/>
              <a:t>nepotenciálová</a:t>
            </a:r>
            <a:r>
              <a:rPr lang="en-US" dirty="0"/>
              <a:t> </a:t>
            </a:r>
            <a:r>
              <a:rPr lang="en-US" dirty="0" err="1"/>
              <a:t>část</a:t>
            </a:r>
            <a:r>
              <a:rPr lang="en-US" dirty="0"/>
              <a:t> </a:t>
            </a:r>
            <a:r>
              <a:rPr lang="en-US" dirty="0" err="1"/>
              <a:t>magnetického</a:t>
            </a:r>
            <a:r>
              <a:rPr lang="en-US" dirty="0"/>
              <a:t> pole </a:t>
            </a:r>
            <a:r>
              <a:rPr lang="en-US" dirty="0" err="1"/>
              <a:t>obsahuje</a:t>
            </a:r>
            <a:r>
              <a:rPr lang="en-US" dirty="0"/>
              <a:t> </a:t>
            </a:r>
            <a:r>
              <a:rPr lang="en-US" dirty="0" err="1"/>
              <a:t>energii</a:t>
            </a:r>
            <a:endParaRPr lang="en-US" dirty="0"/>
          </a:p>
          <a:p>
            <a:r>
              <a:rPr lang="en-US" dirty="0" err="1"/>
              <a:t>Rozpad</a:t>
            </a:r>
            <a:r>
              <a:rPr lang="en-US" dirty="0"/>
              <a:t> </a:t>
            </a:r>
            <a:r>
              <a:rPr lang="en-US" dirty="0" err="1"/>
              <a:t>Joulovým</a:t>
            </a:r>
            <a:r>
              <a:rPr lang="en-US" dirty="0"/>
              <a:t> </a:t>
            </a:r>
            <a:r>
              <a:rPr lang="en-US" dirty="0" err="1"/>
              <a:t>teplem</a:t>
            </a:r>
            <a:endParaRPr lang="en-US" dirty="0"/>
          </a:p>
          <a:p>
            <a:r>
              <a:rPr lang="en-US" dirty="0" err="1"/>
              <a:t>Rozpad</a:t>
            </a:r>
            <a:r>
              <a:rPr lang="en-US" dirty="0"/>
              <a:t> </a:t>
            </a:r>
            <a:r>
              <a:rPr lang="en-US" dirty="0" err="1"/>
              <a:t>rekonexemi</a:t>
            </a:r>
            <a:r>
              <a:rPr lang="en-US" dirty="0"/>
              <a:t> (</a:t>
            </a:r>
            <a:r>
              <a:rPr lang="en-US" dirty="0" err="1"/>
              <a:t>pomalé</a:t>
            </a:r>
            <a:r>
              <a:rPr lang="en-US" dirty="0"/>
              <a:t>, </a:t>
            </a:r>
            <a:r>
              <a:rPr lang="en-US" dirty="0" err="1"/>
              <a:t>nejsou</a:t>
            </a:r>
            <a:r>
              <a:rPr lang="en-US" dirty="0"/>
              <a:t> </a:t>
            </a:r>
            <a:r>
              <a:rPr lang="en-US" dirty="0" err="1"/>
              <a:t>vidět</a:t>
            </a:r>
            <a:r>
              <a:rPr lang="en-US" dirty="0"/>
              <a:t> </a:t>
            </a:r>
            <a:r>
              <a:rPr lang="en-US" dirty="0" err="1"/>
              <a:t>jako</a:t>
            </a:r>
            <a:r>
              <a:rPr lang="en-US" dirty="0"/>
              <a:t> </a:t>
            </a:r>
            <a:r>
              <a:rPr lang="en-US" dirty="0" err="1"/>
              <a:t>erupce</a:t>
            </a:r>
            <a:r>
              <a:rPr lang="en-US" dirty="0"/>
              <a:t>)</a:t>
            </a:r>
          </a:p>
          <a:p>
            <a:r>
              <a:rPr lang="en-US" dirty="0" err="1"/>
              <a:t>Rozpad</a:t>
            </a:r>
            <a:r>
              <a:rPr lang="en-US" dirty="0"/>
              <a:t> </a:t>
            </a:r>
            <a:r>
              <a:rPr lang="en-US" dirty="0" err="1"/>
              <a:t>erupcemi</a:t>
            </a:r>
            <a:r>
              <a:rPr lang="en-US" dirty="0"/>
              <a:t> (</a:t>
            </a:r>
            <a:r>
              <a:rPr lang="en-US" dirty="0" err="1"/>
              <a:t>nano</a:t>
            </a:r>
            <a:r>
              <a:rPr lang="en-US" dirty="0"/>
              <a:t>-, </a:t>
            </a:r>
            <a:r>
              <a:rPr lang="en-US" dirty="0" err="1"/>
              <a:t>piko</a:t>
            </a:r>
            <a:r>
              <a:rPr lang="en-US" dirty="0"/>
              <a:t>-,…)</a:t>
            </a:r>
          </a:p>
        </p:txBody>
      </p:sp>
    </p:spTree>
    <p:extLst>
      <p:ext uri="{BB962C8B-B14F-4D97-AF65-F5344CB8AC3E}">
        <p14:creationId xmlns:p14="http://schemas.microsoft.com/office/powerpoint/2010/main" val="31187515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Mini, mikro, </a:t>
            </a:r>
            <a:r>
              <a:rPr lang="cs-CZ" dirty="0" err="1"/>
              <a:t>nano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err="1"/>
              <a:t>Velké</a:t>
            </a:r>
            <a:r>
              <a:rPr lang="en-US" dirty="0"/>
              <a:t> </a:t>
            </a:r>
            <a:r>
              <a:rPr lang="en-US" dirty="0" err="1"/>
              <a:t>erupce</a:t>
            </a:r>
            <a:endParaRPr lang="en-US" dirty="0"/>
          </a:p>
          <a:p>
            <a:pPr lvl="1"/>
            <a:r>
              <a:rPr lang="en-US" dirty="0"/>
              <a:t>E ~ 10</a:t>
            </a:r>
            <a:r>
              <a:rPr lang="en-US" baseline="30000" dirty="0"/>
              <a:t>23</a:t>
            </a:r>
            <a:r>
              <a:rPr lang="en-US" dirty="0"/>
              <a:t>-10</a:t>
            </a:r>
            <a:r>
              <a:rPr lang="en-US" baseline="30000" dirty="0"/>
              <a:t>26</a:t>
            </a:r>
            <a:r>
              <a:rPr lang="en-US" dirty="0"/>
              <a:t> J</a:t>
            </a:r>
          </a:p>
          <a:p>
            <a:pPr lvl="1"/>
            <a:r>
              <a:rPr lang="en-US" dirty="0"/>
              <a:t>T ~ 8-40 MK</a:t>
            </a:r>
          </a:p>
          <a:p>
            <a:pPr lvl="1"/>
            <a:r>
              <a:rPr lang="en-US" dirty="0"/>
              <a:t>n ~ 2-20×10</a:t>
            </a:r>
            <a:r>
              <a:rPr lang="en-US" baseline="30000" dirty="0"/>
              <a:t>16</a:t>
            </a:r>
            <a:r>
              <a:rPr lang="en-US" dirty="0"/>
              <a:t> m</a:t>
            </a:r>
            <a:r>
              <a:rPr lang="en-US" baseline="30000" dirty="0"/>
              <a:t>-3</a:t>
            </a:r>
          </a:p>
          <a:p>
            <a:r>
              <a:rPr lang="en-US" dirty="0"/>
              <a:t> </a:t>
            </a:r>
            <a:r>
              <a:rPr lang="en-US" dirty="0" err="1"/>
              <a:t>Mikro-erupce</a:t>
            </a:r>
            <a:endParaRPr lang="en-US" dirty="0"/>
          </a:p>
          <a:p>
            <a:pPr lvl="1"/>
            <a:r>
              <a:rPr lang="en-US" dirty="0"/>
              <a:t>E ~ 10</a:t>
            </a:r>
            <a:r>
              <a:rPr lang="en-US" baseline="30000" dirty="0"/>
              <a:t>20</a:t>
            </a:r>
            <a:r>
              <a:rPr lang="en-US" dirty="0"/>
              <a:t>-10</a:t>
            </a:r>
            <a:r>
              <a:rPr lang="en-US" baseline="30000" dirty="0"/>
              <a:t>23</a:t>
            </a:r>
            <a:r>
              <a:rPr lang="en-US" dirty="0"/>
              <a:t> J</a:t>
            </a:r>
          </a:p>
          <a:p>
            <a:pPr lvl="1"/>
            <a:r>
              <a:rPr lang="en-US" dirty="0"/>
              <a:t>T ~ 1-8 MK</a:t>
            </a:r>
          </a:p>
          <a:p>
            <a:pPr lvl="1"/>
            <a:r>
              <a:rPr lang="en-US" dirty="0"/>
              <a:t>n ~ 2-20×10</a:t>
            </a:r>
            <a:r>
              <a:rPr lang="en-US" baseline="30000" dirty="0"/>
              <a:t>15</a:t>
            </a:r>
            <a:r>
              <a:rPr lang="en-US" dirty="0"/>
              <a:t> m</a:t>
            </a:r>
            <a:r>
              <a:rPr lang="en-US" baseline="30000" dirty="0"/>
              <a:t>-3</a:t>
            </a:r>
          </a:p>
          <a:p>
            <a:r>
              <a:rPr lang="en-US" dirty="0"/>
              <a:t>Nano-</a:t>
            </a:r>
            <a:r>
              <a:rPr lang="en-US" dirty="0" err="1"/>
              <a:t>erupce</a:t>
            </a:r>
            <a:endParaRPr lang="en-US" dirty="0"/>
          </a:p>
          <a:p>
            <a:pPr lvl="1"/>
            <a:r>
              <a:rPr lang="en-US" dirty="0"/>
              <a:t>E ~ 10</a:t>
            </a:r>
            <a:r>
              <a:rPr lang="en-US" baseline="30000" dirty="0"/>
              <a:t>17</a:t>
            </a:r>
            <a:r>
              <a:rPr lang="en-US" dirty="0"/>
              <a:t>-10</a:t>
            </a:r>
            <a:r>
              <a:rPr lang="en-US" baseline="30000" dirty="0"/>
              <a:t>20</a:t>
            </a:r>
            <a:r>
              <a:rPr lang="en-US" dirty="0"/>
              <a:t> J</a:t>
            </a:r>
          </a:p>
          <a:p>
            <a:pPr lvl="1"/>
            <a:r>
              <a:rPr lang="en-US" dirty="0"/>
              <a:t>T ~ 1-2 MK</a:t>
            </a:r>
          </a:p>
          <a:p>
            <a:pPr lvl="1"/>
            <a:r>
              <a:rPr lang="en-US" dirty="0"/>
              <a:t>n ~ 2-20×10</a:t>
            </a:r>
            <a:r>
              <a:rPr lang="en-US" baseline="30000" dirty="0"/>
              <a:t>14</a:t>
            </a:r>
            <a:r>
              <a:rPr lang="en-US" dirty="0"/>
              <a:t> m</a:t>
            </a:r>
            <a:r>
              <a:rPr lang="en-US" baseline="30000" dirty="0"/>
              <a:t>-3</a:t>
            </a:r>
          </a:p>
          <a:p>
            <a:r>
              <a:rPr lang="en-US" dirty="0" err="1"/>
              <a:t>Piko-erupce</a:t>
            </a:r>
            <a:r>
              <a:rPr lang="en-US" dirty="0"/>
              <a:t>, </a:t>
            </a:r>
            <a:r>
              <a:rPr lang="en-US" dirty="0" err="1"/>
              <a:t>supererupce</a:t>
            </a:r>
            <a:r>
              <a:rPr lang="en-US" dirty="0"/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11933769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tIns="23112">
            <a:normAutofit fontScale="90000"/>
          </a:bodyPr>
          <a:lstStyle/>
          <a:p>
            <a:pPr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</a:pPr>
            <a:r>
              <a:rPr lang="cs-CZ"/>
              <a:t>Četnost erupcí podle energie (Nogami 2012)</a:t>
            </a: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2" y="1219201"/>
            <a:ext cx="9224963" cy="6135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tIns="23112">
            <a:normAutofit/>
          </a:bodyPr>
          <a:lstStyle/>
          <a:p>
            <a:pPr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</a:pPr>
            <a:r>
              <a:rPr lang="cs-CZ"/>
              <a:t>Přechodová oblast</a:t>
            </a:r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928116" y="1331913"/>
            <a:ext cx="4040188" cy="5759451"/>
          </a:xfrm>
          <a:ln/>
        </p:spPr>
        <p:txBody>
          <a:bodyPr/>
          <a:lstStyle/>
          <a:p>
            <a:pPr marL="323816" indent="-323816">
              <a:buSzPct val="71000"/>
              <a:buBlip>
                <a:blip r:embed="rId3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</a:tabLst>
            </a:pPr>
            <a:r>
              <a:rPr lang="cs-CZ" dirty="0"/>
              <a:t>Změna teplotní režimu mezi chromosférou (10</a:t>
            </a:r>
            <a:r>
              <a:rPr lang="cs-CZ" baseline="33000" dirty="0"/>
              <a:t>4</a:t>
            </a:r>
            <a:r>
              <a:rPr lang="cs-CZ" dirty="0"/>
              <a:t> K) a korónou (10</a:t>
            </a:r>
            <a:r>
              <a:rPr lang="cs-CZ" baseline="33000" dirty="0"/>
              <a:t>6</a:t>
            </a:r>
            <a:r>
              <a:rPr lang="cs-CZ" dirty="0"/>
              <a:t> K)</a:t>
            </a:r>
          </a:p>
          <a:p>
            <a:pPr marL="323816" indent="-323816">
              <a:buSzPct val="71000"/>
              <a:buBlip>
                <a:blip r:embed="rId3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</a:tabLst>
            </a:pPr>
            <a:r>
              <a:rPr lang="cs-CZ" dirty="0"/>
              <a:t>Nehomogenní, pohyby (</a:t>
            </a:r>
            <a:r>
              <a:rPr lang="cs-CZ" dirty="0" err="1"/>
              <a:t>doppler</a:t>
            </a:r>
            <a:r>
              <a:rPr lang="cs-CZ" dirty="0"/>
              <a:t>-shift), vývoj</a:t>
            </a:r>
          </a:p>
          <a:p>
            <a:pPr marL="323816" indent="-323816">
              <a:buSzPct val="71000"/>
              <a:buBlip>
                <a:blip r:embed="rId3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</a:tabLst>
            </a:pPr>
            <a:r>
              <a:rPr lang="cs-CZ" dirty="0"/>
              <a:t>S výškou se nehomogenity stírají – rozpínající se trubice magnetického pole?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2525" y="2192339"/>
            <a:ext cx="4040188" cy="4040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Magnetické</a:t>
            </a:r>
            <a:r>
              <a:rPr lang="en-US" dirty="0"/>
              <a:t> AC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Magnetoakustické</a:t>
            </a:r>
            <a:r>
              <a:rPr lang="en-US" dirty="0"/>
              <a:t> a </a:t>
            </a:r>
            <a:r>
              <a:rPr lang="en-US" dirty="0" err="1"/>
              <a:t>Alfvénovy</a:t>
            </a:r>
            <a:r>
              <a:rPr lang="en-US" dirty="0"/>
              <a:t> </a:t>
            </a:r>
            <a:r>
              <a:rPr lang="en-US" dirty="0" err="1"/>
              <a:t>vlny</a:t>
            </a:r>
            <a:endParaRPr lang="en-US" dirty="0"/>
          </a:p>
          <a:p>
            <a:r>
              <a:rPr lang="en-US" b="1" dirty="0" err="1"/>
              <a:t>Problém</a:t>
            </a:r>
            <a:r>
              <a:rPr lang="en-US" dirty="0"/>
              <a:t>: </a:t>
            </a:r>
          </a:p>
          <a:p>
            <a:pPr lvl="1"/>
            <a:r>
              <a:rPr lang="en-US" dirty="0" err="1"/>
              <a:t>magnetoakustické</a:t>
            </a:r>
            <a:r>
              <a:rPr lang="en-US" dirty="0"/>
              <a:t> </a:t>
            </a:r>
            <a:r>
              <a:rPr lang="en-US" dirty="0" err="1"/>
              <a:t>vlny</a:t>
            </a:r>
            <a:r>
              <a:rPr lang="en-US" dirty="0"/>
              <a:t> </a:t>
            </a:r>
            <a:r>
              <a:rPr lang="en-US" dirty="0" err="1"/>
              <a:t>ochotně</a:t>
            </a:r>
            <a:r>
              <a:rPr lang="en-US" dirty="0"/>
              <a:t> </a:t>
            </a:r>
            <a:r>
              <a:rPr lang="en-US" dirty="0" err="1"/>
              <a:t>disipují</a:t>
            </a:r>
            <a:r>
              <a:rPr lang="en-US" dirty="0"/>
              <a:t>, ale </a:t>
            </a:r>
            <a:r>
              <a:rPr lang="en-US" dirty="0" err="1"/>
              <a:t>obtížně</a:t>
            </a:r>
            <a:r>
              <a:rPr lang="en-US" dirty="0"/>
              <a:t> </a:t>
            </a:r>
            <a:r>
              <a:rPr lang="en-US" dirty="0" err="1"/>
              <a:t>procházejí</a:t>
            </a:r>
            <a:r>
              <a:rPr lang="en-US" dirty="0"/>
              <a:t> </a:t>
            </a:r>
            <a:r>
              <a:rPr lang="en-US" dirty="0" err="1"/>
              <a:t>chromosférou</a:t>
            </a:r>
            <a:r>
              <a:rPr lang="en-US" dirty="0"/>
              <a:t> (</a:t>
            </a:r>
            <a:r>
              <a:rPr lang="en-US" dirty="0" err="1"/>
              <a:t>nízká</a:t>
            </a:r>
            <a:r>
              <a:rPr lang="en-US" dirty="0"/>
              <a:t> </a:t>
            </a:r>
            <a:r>
              <a:rPr lang="en-US" dirty="0" err="1"/>
              <a:t>hustota</a:t>
            </a:r>
            <a:r>
              <a:rPr lang="en-US" dirty="0"/>
              <a:t> </a:t>
            </a:r>
            <a:r>
              <a:rPr lang="en-US" dirty="0" err="1"/>
              <a:t>materiálu</a:t>
            </a:r>
            <a:r>
              <a:rPr lang="en-US" dirty="0"/>
              <a:t> a </a:t>
            </a:r>
            <a:r>
              <a:rPr lang="en-US" dirty="0" err="1"/>
              <a:t>podléhají</a:t>
            </a:r>
            <a:r>
              <a:rPr lang="en-US" dirty="0"/>
              <a:t> </a:t>
            </a:r>
            <a:r>
              <a:rPr lang="en-US" dirty="0" err="1"/>
              <a:t>reflexi</a:t>
            </a:r>
            <a:r>
              <a:rPr lang="en-US" dirty="0"/>
              <a:t> </a:t>
            </a:r>
            <a:r>
              <a:rPr lang="en-US" dirty="0" err="1"/>
              <a:t>zpět</a:t>
            </a:r>
            <a:r>
              <a:rPr lang="en-US" dirty="0"/>
              <a:t> do </a:t>
            </a:r>
            <a:r>
              <a:rPr lang="en-US" dirty="0" err="1"/>
              <a:t>fotosféry</a:t>
            </a:r>
            <a:r>
              <a:rPr lang="en-US" dirty="0"/>
              <a:t>), </a:t>
            </a:r>
            <a:r>
              <a:rPr lang="en-US" dirty="0" err="1"/>
              <a:t>tedy</a:t>
            </a:r>
            <a:r>
              <a:rPr lang="en-US" dirty="0"/>
              <a:t> </a:t>
            </a:r>
            <a:r>
              <a:rPr lang="en-US" dirty="0" err="1"/>
              <a:t>nemohou</a:t>
            </a:r>
            <a:r>
              <a:rPr lang="en-US" dirty="0"/>
              <a:t> </a:t>
            </a:r>
            <a:r>
              <a:rPr lang="en-US" dirty="0" err="1"/>
              <a:t>nést</a:t>
            </a:r>
            <a:r>
              <a:rPr lang="en-US" dirty="0"/>
              <a:t> </a:t>
            </a:r>
            <a:r>
              <a:rPr lang="en-US" dirty="0" err="1"/>
              <a:t>dostatečné</a:t>
            </a:r>
            <a:r>
              <a:rPr lang="en-US" dirty="0"/>
              <a:t> </a:t>
            </a:r>
            <a:r>
              <a:rPr lang="en-US" dirty="0" err="1"/>
              <a:t>množství</a:t>
            </a:r>
            <a:r>
              <a:rPr lang="en-US" dirty="0"/>
              <a:t> </a:t>
            </a:r>
            <a:r>
              <a:rPr lang="en-US" dirty="0" err="1"/>
              <a:t>energie</a:t>
            </a:r>
            <a:r>
              <a:rPr lang="en-US" dirty="0"/>
              <a:t>. </a:t>
            </a:r>
          </a:p>
          <a:p>
            <a:pPr lvl="1"/>
            <a:r>
              <a:rPr lang="en-US" dirty="0" err="1"/>
              <a:t>Alfvénovy</a:t>
            </a:r>
            <a:r>
              <a:rPr lang="en-US" dirty="0"/>
              <a:t> </a:t>
            </a:r>
            <a:r>
              <a:rPr lang="en-US" dirty="0" err="1"/>
              <a:t>vlny</a:t>
            </a:r>
            <a:r>
              <a:rPr lang="en-US" dirty="0"/>
              <a:t> </a:t>
            </a:r>
            <a:r>
              <a:rPr lang="en-US" dirty="0" err="1"/>
              <a:t>snadno</a:t>
            </a:r>
            <a:r>
              <a:rPr lang="en-US" dirty="0"/>
              <a:t> </a:t>
            </a:r>
            <a:r>
              <a:rPr lang="en-US" dirty="0" err="1"/>
              <a:t>procházejí</a:t>
            </a:r>
            <a:r>
              <a:rPr lang="en-US" dirty="0"/>
              <a:t> </a:t>
            </a:r>
            <a:r>
              <a:rPr lang="en-US" dirty="0" err="1"/>
              <a:t>chromosférou</a:t>
            </a:r>
            <a:r>
              <a:rPr lang="en-US" dirty="0"/>
              <a:t>, ale </a:t>
            </a:r>
            <a:r>
              <a:rPr lang="en-US" dirty="0" err="1"/>
              <a:t>neochotně</a:t>
            </a:r>
            <a:r>
              <a:rPr lang="en-US" dirty="0"/>
              <a:t> </a:t>
            </a:r>
            <a:r>
              <a:rPr lang="en-US" dirty="0" err="1"/>
              <a:t>disipují</a:t>
            </a:r>
            <a:endParaRPr lang="en-US" dirty="0"/>
          </a:p>
          <a:p>
            <a:pPr lvl="1"/>
            <a:r>
              <a:rPr lang="en-US" i="1" dirty="0" err="1"/>
              <a:t>Numerické</a:t>
            </a:r>
            <a:r>
              <a:rPr lang="en-US" i="1" dirty="0"/>
              <a:t> </a:t>
            </a:r>
            <a:r>
              <a:rPr lang="en-US" i="1" dirty="0" err="1"/>
              <a:t>simulace</a:t>
            </a:r>
            <a:r>
              <a:rPr lang="en-US" i="1" dirty="0"/>
              <a:t>:</a:t>
            </a:r>
            <a:r>
              <a:rPr lang="en-US" dirty="0"/>
              <a:t> </a:t>
            </a:r>
            <a:r>
              <a:rPr lang="en-US" dirty="0" err="1"/>
              <a:t>Alfvénovy</a:t>
            </a:r>
            <a:r>
              <a:rPr lang="en-US" dirty="0"/>
              <a:t> </a:t>
            </a:r>
            <a:r>
              <a:rPr lang="en-US" dirty="0" err="1"/>
              <a:t>vlny</a:t>
            </a:r>
            <a:r>
              <a:rPr lang="en-US" dirty="0"/>
              <a:t> </a:t>
            </a:r>
            <a:r>
              <a:rPr lang="en-US" dirty="0" err="1"/>
              <a:t>mohou</a:t>
            </a:r>
            <a:r>
              <a:rPr lang="en-US" dirty="0"/>
              <a:t> </a:t>
            </a:r>
            <a:r>
              <a:rPr lang="en-US" dirty="0" err="1"/>
              <a:t>konvertovat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magnetoakustické</a:t>
            </a:r>
            <a:r>
              <a:rPr lang="en-US" dirty="0"/>
              <a:t> v </a:t>
            </a:r>
            <a:r>
              <a:rPr lang="en-US" dirty="0" err="1"/>
              <a:t>přechodové</a:t>
            </a:r>
            <a:r>
              <a:rPr lang="en-US" dirty="0"/>
              <a:t> </a:t>
            </a:r>
            <a:r>
              <a:rPr lang="en-US" dirty="0" err="1"/>
              <a:t>vrstvě</a:t>
            </a:r>
            <a:endParaRPr lang="en-US" dirty="0"/>
          </a:p>
          <a:p>
            <a:r>
              <a:rPr lang="en-US" dirty="0" err="1"/>
              <a:t>Až</a:t>
            </a:r>
            <a:r>
              <a:rPr lang="en-US" dirty="0"/>
              <a:t> do </a:t>
            </a:r>
            <a:r>
              <a:rPr lang="en-US" dirty="0" err="1"/>
              <a:t>vypuštění</a:t>
            </a:r>
            <a:r>
              <a:rPr lang="en-US" dirty="0"/>
              <a:t> SOHO </a:t>
            </a:r>
            <a:r>
              <a:rPr lang="en-US" dirty="0" err="1"/>
              <a:t>žádný</a:t>
            </a:r>
            <a:r>
              <a:rPr lang="en-US" dirty="0"/>
              <a:t> </a:t>
            </a:r>
            <a:r>
              <a:rPr lang="en-US" dirty="0" err="1"/>
              <a:t>důkaz</a:t>
            </a:r>
            <a:r>
              <a:rPr lang="en-US" dirty="0"/>
              <a:t> </a:t>
            </a:r>
            <a:r>
              <a:rPr lang="en-US" dirty="0" err="1"/>
              <a:t>vln</a:t>
            </a:r>
            <a:r>
              <a:rPr lang="en-US" dirty="0"/>
              <a:t> v </a:t>
            </a:r>
            <a:r>
              <a:rPr lang="en-US" dirty="0" err="1"/>
              <a:t>koróně</a:t>
            </a:r>
            <a:r>
              <a:rPr lang="en-US" dirty="0"/>
              <a:t>. SOHO – </a:t>
            </a:r>
            <a:r>
              <a:rPr lang="en-US" dirty="0" err="1"/>
              <a:t>vlny</a:t>
            </a:r>
            <a:r>
              <a:rPr lang="en-US" dirty="0"/>
              <a:t> 100 </a:t>
            </a:r>
            <a:r>
              <a:rPr lang="en-US" dirty="0" err="1"/>
              <a:t>mHz</a:t>
            </a:r>
            <a:r>
              <a:rPr lang="en-US" dirty="0"/>
              <a:t> s </a:t>
            </a:r>
            <a:r>
              <a:rPr lang="en-US" dirty="0" err="1"/>
              <a:t>cca</a:t>
            </a:r>
            <a:r>
              <a:rPr lang="en-US" dirty="0"/>
              <a:t> 10 % </a:t>
            </a:r>
            <a:r>
              <a:rPr lang="en-US" dirty="0" err="1"/>
              <a:t>potřebné</a:t>
            </a:r>
            <a:r>
              <a:rPr lang="en-US" dirty="0"/>
              <a:t> </a:t>
            </a:r>
            <a:r>
              <a:rPr lang="en-US" dirty="0" err="1"/>
              <a:t>energie</a:t>
            </a:r>
            <a:r>
              <a:rPr lang="en-US" dirty="0"/>
              <a:t>. </a:t>
            </a:r>
            <a:r>
              <a:rPr lang="en-US" dirty="0" err="1"/>
              <a:t>Nové</a:t>
            </a:r>
            <a:r>
              <a:rPr lang="en-US" dirty="0"/>
              <a:t> </a:t>
            </a:r>
            <a:r>
              <a:rPr lang="en-US" dirty="0" err="1"/>
              <a:t>přístroje</a:t>
            </a:r>
            <a:r>
              <a:rPr lang="en-US" dirty="0"/>
              <a:t> (</a:t>
            </a:r>
            <a:r>
              <a:rPr lang="en-US" dirty="0" err="1"/>
              <a:t>Hinode</a:t>
            </a:r>
            <a:r>
              <a:rPr lang="en-US" dirty="0"/>
              <a:t>, AIA): </a:t>
            </a:r>
            <a:r>
              <a:rPr lang="en-US" dirty="0" err="1"/>
              <a:t>vlny</a:t>
            </a:r>
            <a:r>
              <a:rPr lang="en-US" dirty="0"/>
              <a:t> s </a:t>
            </a:r>
            <a:r>
              <a:rPr lang="en-US" dirty="0" err="1"/>
              <a:t>nižšími</a:t>
            </a:r>
            <a:r>
              <a:rPr lang="en-US" dirty="0"/>
              <a:t> </a:t>
            </a:r>
            <a:r>
              <a:rPr lang="en-US" dirty="0" err="1"/>
              <a:t>frekvencemi</a:t>
            </a:r>
            <a:r>
              <a:rPr lang="en-US" dirty="0"/>
              <a:t>, </a:t>
            </a:r>
            <a:r>
              <a:rPr lang="en-US" dirty="0" err="1"/>
              <a:t>až</a:t>
            </a:r>
            <a:r>
              <a:rPr lang="en-US" dirty="0"/>
              <a:t> 1-10 Hz, </a:t>
            </a:r>
            <a:r>
              <a:rPr lang="en-US" dirty="0" err="1"/>
              <a:t>objeveny</a:t>
            </a:r>
            <a:r>
              <a:rPr lang="en-US" dirty="0"/>
              <a:t> v </a:t>
            </a:r>
            <a:r>
              <a:rPr lang="en-US" dirty="0" err="1"/>
              <a:t>nižší</a:t>
            </a:r>
            <a:r>
              <a:rPr lang="en-US" dirty="0"/>
              <a:t> </a:t>
            </a:r>
            <a:r>
              <a:rPr lang="en-US" dirty="0" err="1"/>
              <a:t>atmosféře</a:t>
            </a:r>
            <a:r>
              <a:rPr lang="en-US" dirty="0"/>
              <a:t>, </a:t>
            </a:r>
            <a:r>
              <a:rPr lang="en-US" dirty="0" err="1"/>
              <a:t>mají</a:t>
            </a:r>
            <a:r>
              <a:rPr lang="en-US" dirty="0"/>
              <a:t> </a:t>
            </a:r>
            <a:r>
              <a:rPr lang="en-US" dirty="0" err="1"/>
              <a:t>možná</a:t>
            </a:r>
            <a:r>
              <a:rPr lang="en-US" dirty="0"/>
              <a:t> dost </a:t>
            </a:r>
            <a:r>
              <a:rPr lang="en-US" dirty="0" err="1"/>
              <a:t>energie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46210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tIns="23112">
            <a:normAutofit/>
          </a:bodyPr>
          <a:lstStyle/>
          <a:p>
            <a:pPr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</a:pPr>
            <a:r>
              <a:rPr lang="cs-CZ" dirty="0"/>
              <a:t>22 modelů koronálního ohřevu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28575" y="1423135"/>
            <a:ext cx="2731617" cy="5484334"/>
          </a:xfrm>
        </p:spPr>
        <p:txBody>
          <a:bodyPr/>
          <a:lstStyle/>
          <a:p>
            <a:r>
              <a:rPr lang="en-US" dirty="0" err="1"/>
              <a:t>Mandrini</a:t>
            </a:r>
            <a:r>
              <a:rPr lang="en-US" dirty="0"/>
              <a:t> et al. (2000)</a:t>
            </a:r>
          </a:p>
          <a:p>
            <a:r>
              <a:rPr lang="en-US" dirty="0"/>
              <a:t>Test </a:t>
            </a:r>
            <a:r>
              <a:rPr lang="en-US" dirty="0" err="1"/>
              <a:t>známých</a:t>
            </a:r>
            <a:r>
              <a:rPr lang="en-US" dirty="0"/>
              <a:t> </a:t>
            </a:r>
            <a:r>
              <a:rPr lang="en-US" dirty="0" err="1"/>
              <a:t>modelů</a:t>
            </a:r>
            <a:r>
              <a:rPr lang="en-US" dirty="0"/>
              <a:t> </a:t>
            </a:r>
            <a:r>
              <a:rPr lang="en-US" dirty="0" err="1"/>
              <a:t>koronálního</a:t>
            </a:r>
            <a:r>
              <a:rPr lang="en-US" dirty="0"/>
              <a:t> </a:t>
            </a:r>
            <a:r>
              <a:rPr lang="en-US" dirty="0" err="1"/>
              <a:t>ohřevu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pozorování</a:t>
            </a:r>
            <a:r>
              <a:rPr lang="en-US" dirty="0"/>
              <a:t> TRACE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0192" y="1187549"/>
            <a:ext cx="5828741" cy="5163359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Mandrini</a:t>
            </a:r>
            <a:r>
              <a:rPr lang="en-US" dirty="0"/>
              <a:t> et al. (2000) </a:t>
            </a:r>
            <a:r>
              <a:rPr lang="en-US" dirty="0" err="1"/>
              <a:t>výsledky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28575" y="1423135"/>
            <a:ext cx="8276233" cy="2500718"/>
          </a:xfrm>
        </p:spPr>
        <p:txBody>
          <a:bodyPr/>
          <a:lstStyle/>
          <a:p>
            <a:r>
              <a:rPr lang="en-US" dirty="0"/>
              <a:t>Na </a:t>
            </a:r>
            <a:r>
              <a:rPr lang="en-US" dirty="0" err="1"/>
              <a:t>dvou</a:t>
            </a:r>
            <a:r>
              <a:rPr lang="en-US" dirty="0"/>
              <a:t> </a:t>
            </a:r>
            <a:r>
              <a:rPr lang="en-US" dirty="0" err="1"/>
              <a:t>aktivních</a:t>
            </a:r>
            <a:r>
              <a:rPr lang="en-US" dirty="0"/>
              <a:t> </a:t>
            </a:r>
            <a:r>
              <a:rPr lang="en-US" dirty="0" err="1"/>
              <a:t>oblastech</a:t>
            </a:r>
            <a:r>
              <a:rPr lang="en-US" dirty="0"/>
              <a:t> s </a:t>
            </a:r>
            <a:r>
              <a:rPr lang="en-US" dirty="0" err="1"/>
              <a:t>uvážením</a:t>
            </a:r>
            <a:r>
              <a:rPr lang="en-US" dirty="0"/>
              <a:t> </a:t>
            </a:r>
            <a:r>
              <a:rPr lang="en-US" dirty="0" err="1"/>
              <a:t>statistických</a:t>
            </a:r>
            <a:r>
              <a:rPr lang="en-US" dirty="0"/>
              <a:t> </a:t>
            </a:r>
            <a:r>
              <a:rPr lang="en-US" dirty="0" err="1"/>
              <a:t>chyb</a:t>
            </a:r>
            <a:r>
              <a:rPr lang="en-US" dirty="0"/>
              <a:t> </a:t>
            </a:r>
            <a:r>
              <a:rPr lang="en-US" dirty="0" err="1"/>
              <a:t>lze</a:t>
            </a:r>
            <a:r>
              <a:rPr lang="en-US" dirty="0"/>
              <a:t> </a:t>
            </a:r>
            <a:r>
              <a:rPr lang="en-US" dirty="0" err="1"/>
              <a:t>vyloučit</a:t>
            </a:r>
            <a:r>
              <a:rPr lang="en-US" dirty="0"/>
              <a:t> </a:t>
            </a:r>
            <a:r>
              <a:rPr lang="en-US" dirty="0" err="1"/>
              <a:t>tři</a:t>
            </a:r>
            <a:r>
              <a:rPr lang="en-US" dirty="0"/>
              <a:t> </a:t>
            </a:r>
            <a:r>
              <a:rPr lang="en-US" dirty="0" err="1"/>
              <a:t>modely</a:t>
            </a:r>
            <a:endParaRPr lang="en-US" dirty="0"/>
          </a:p>
          <a:p>
            <a:pPr lvl="1"/>
            <a:r>
              <a:rPr lang="en-US" dirty="0" err="1"/>
              <a:t>Modely</a:t>
            </a:r>
            <a:r>
              <a:rPr lang="en-US" dirty="0"/>
              <a:t> </a:t>
            </a:r>
            <a:r>
              <a:rPr lang="en-US" dirty="0" err="1"/>
              <a:t>uvažující</a:t>
            </a:r>
            <a:r>
              <a:rPr lang="en-US" dirty="0"/>
              <a:t> </a:t>
            </a:r>
            <a:r>
              <a:rPr lang="en-US" dirty="0" err="1"/>
              <a:t>konverzi</a:t>
            </a:r>
            <a:r>
              <a:rPr lang="en-US" dirty="0"/>
              <a:t> </a:t>
            </a:r>
            <a:r>
              <a:rPr lang="en-US" i="1" dirty="0"/>
              <a:t>p</a:t>
            </a:r>
            <a:r>
              <a:rPr lang="en-US" dirty="0"/>
              <a:t>-</a:t>
            </a:r>
            <a:r>
              <a:rPr lang="en-US" dirty="0" err="1"/>
              <a:t>modů</a:t>
            </a:r>
            <a:r>
              <a:rPr lang="en-US" dirty="0"/>
              <a:t> z </a:t>
            </a:r>
            <a:r>
              <a:rPr lang="en-US" dirty="0" err="1"/>
              <a:t>fotosféry</a:t>
            </a:r>
            <a:r>
              <a:rPr lang="en-US" dirty="0"/>
              <a:t> a </a:t>
            </a:r>
            <a:r>
              <a:rPr lang="en-US" dirty="0" err="1"/>
              <a:t>jejich</a:t>
            </a:r>
            <a:r>
              <a:rPr lang="en-US" dirty="0"/>
              <a:t> </a:t>
            </a:r>
            <a:r>
              <a:rPr lang="en-US" dirty="0" err="1"/>
              <a:t>rozpad</a:t>
            </a:r>
            <a:r>
              <a:rPr lang="en-US" dirty="0"/>
              <a:t> v </a:t>
            </a:r>
            <a:r>
              <a:rPr lang="en-US" dirty="0" err="1"/>
              <a:t>koróně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210" y="3970524"/>
            <a:ext cx="9164205" cy="3265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6353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Kontroverze</a:t>
            </a:r>
            <a:r>
              <a:rPr lang="en-US" dirty="0"/>
              <a:t> </a:t>
            </a:r>
            <a:r>
              <a:rPr lang="en-US" dirty="0" err="1"/>
              <a:t>pokračuje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2007: </a:t>
            </a:r>
            <a:r>
              <a:rPr lang="en-US" dirty="0" err="1"/>
              <a:t>objev</a:t>
            </a:r>
            <a:r>
              <a:rPr lang="en-US" dirty="0"/>
              <a:t> </a:t>
            </a:r>
            <a:r>
              <a:rPr lang="en-US" dirty="0" err="1"/>
              <a:t>spikulí</a:t>
            </a:r>
            <a:r>
              <a:rPr lang="en-US" dirty="0"/>
              <a:t> </a:t>
            </a:r>
            <a:r>
              <a:rPr lang="en-US" dirty="0" err="1"/>
              <a:t>typ</a:t>
            </a:r>
            <a:r>
              <a:rPr lang="en-US" dirty="0"/>
              <a:t> II</a:t>
            </a:r>
          </a:p>
          <a:p>
            <a:pPr lvl="1"/>
            <a:r>
              <a:rPr lang="en-US" dirty="0" err="1"/>
              <a:t>Rychlejší</a:t>
            </a:r>
            <a:r>
              <a:rPr lang="en-US" dirty="0"/>
              <a:t> (</a:t>
            </a:r>
            <a:r>
              <a:rPr lang="en-US" dirty="0" err="1"/>
              <a:t>až</a:t>
            </a:r>
            <a:r>
              <a:rPr lang="en-US" dirty="0"/>
              <a:t> 100 km/s) </a:t>
            </a:r>
            <a:r>
              <a:rPr lang="en-US" dirty="0" err="1"/>
              <a:t>formy</a:t>
            </a:r>
            <a:r>
              <a:rPr lang="en-US" dirty="0"/>
              <a:t> </a:t>
            </a:r>
            <a:r>
              <a:rPr lang="en-US" dirty="0" err="1"/>
              <a:t>spikulí</a:t>
            </a:r>
            <a:r>
              <a:rPr lang="en-US" dirty="0"/>
              <a:t>, </a:t>
            </a:r>
            <a:r>
              <a:rPr lang="en-US" dirty="0" err="1"/>
              <a:t>trvají</a:t>
            </a:r>
            <a:r>
              <a:rPr lang="en-US" dirty="0"/>
              <a:t> </a:t>
            </a:r>
            <a:r>
              <a:rPr lang="en-US" dirty="0" err="1"/>
              <a:t>krátce</a:t>
            </a:r>
            <a:r>
              <a:rPr lang="en-US" dirty="0"/>
              <a:t>, </a:t>
            </a:r>
            <a:r>
              <a:rPr lang="en-US" dirty="0" err="1"/>
              <a:t>zřejmě</a:t>
            </a:r>
            <a:r>
              <a:rPr lang="en-US" dirty="0"/>
              <a:t> </a:t>
            </a:r>
            <a:r>
              <a:rPr lang="en-US" dirty="0" err="1"/>
              <a:t>důsledek</a:t>
            </a:r>
            <a:r>
              <a:rPr lang="en-US" dirty="0"/>
              <a:t> </a:t>
            </a:r>
            <a:r>
              <a:rPr lang="en-US" dirty="0" err="1"/>
              <a:t>rázových</a:t>
            </a:r>
            <a:r>
              <a:rPr lang="en-US" dirty="0"/>
              <a:t> </a:t>
            </a:r>
            <a:r>
              <a:rPr lang="en-US" dirty="0" err="1"/>
              <a:t>vln</a:t>
            </a:r>
            <a:r>
              <a:rPr lang="en-US" dirty="0"/>
              <a:t> </a:t>
            </a:r>
            <a:r>
              <a:rPr lang="en-US" dirty="0" err="1"/>
              <a:t>při</a:t>
            </a:r>
            <a:r>
              <a:rPr lang="en-US" dirty="0"/>
              <a:t> </a:t>
            </a:r>
            <a:r>
              <a:rPr lang="en-US" dirty="0" err="1"/>
              <a:t>rekonexích</a:t>
            </a:r>
            <a:endParaRPr lang="en-US" dirty="0"/>
          </a:p>
          <a:p>
            <a:pPr lvl="1"/>
            <a:r>
              <a:rPr lang="en-US" dirty="0" err="1"/>
              <a:t>Výtrysky</a:t>
            </a:r>
            <a:r>
              <a:rPr lang="en-US" dirty="0"/>
              <a:t> </a:t>
            </a:r>
            <a:r>
              <a:rPr lang="en-US" dirty="0" err="1"/>
              <a:t>horkého</a:t>
            </a:r>
            <a:r>
              <a:rPr lang="en-US" dirty="0"/>
              <a:t> </a:t>
            </a:r>
            <a:r>
              <a:rPr lang="en-US" dirty="0" err="1"/>
              <a:t>plazmatu</a:t>
            </a:r>
            <a:endParaRPr lang="en-US" dirty="0"/>
          </a:p>
          <a:p>
            <a:pPr lvl="1"/>
            <a:r>
              <a:rPr lang="en-US" dirty="0" err="1"/>
              <a:t>Pozorování</a:t>
            </a:r>
            <a:r>
              <a:rPr lang="en-US" dirty="0"/>
              <a:t> z AIA/SDO </a:t>
            </a:r>
            <a:r>
              <a:rPr lang="en-US" dirty="0" err="1"/>
              <a:t>nebo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SOT/</a:t>
            </a:r>
            <a:r>
              <a:rPr lang="en-US" dirty="0" err="1"/>
              <a:t>Hinode</a:t>
            </a:r>
            <a:r>
              <a:rPr lang="en-US" dirty="0"/>
              <a:t> </a:t>
            </a:r>
            <a:r>
              <a:rPr lang="en-US" dirty="0" err="1"/>
              <a:t>poukazují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 err="1"/>
              <a:t>korespondenci</a:t>
            </a:r>
            <a:r>
              <a:rPr lang="en-US" dirty="0"/>
              <a:t> </a:t>
            </a:r>
            <a:r>
              <a:rPr lang="en-US" dirty="0" err="1"/>
              <a:t>spikulí</a:t>
            </a:r>
            <a:r>
              <a:rPr lang="en-US" dirty="0"/>
              <a:t> </a:t>
            </a:r>
            <a:r>
              <a:rPr lang="en-US" dirty="0" err="1"/>
              <a:t>typ</a:t>
            </a:r>
            <a:r>
              <a:rPr lang="en-US" dirty="0"/>
              <a:t> II </a:t>
            </a:r>
            <a:br>
              <a:rPr lang="en-US" dirty="0"/>
            </a:br>
            <a:r>
              <a:rPr lang="en-US" dirty="0"/>
              <a:t>a </a:t>
            </a:r>
            <a:r>
              <a:rPr lang="en-US" dirty="0" err="1"/>
              <a:t>horkého</a:t>
            </a:r>
            <a:r>
              <a:rPr lang="en-US" dirty="0"/>
              <a:t> </a:t>
            </a:r>
            <a:r>
              <a:rPr lang="en-US" dirty="0" err="1"/>
              <a:t>plazmatu</a:t>
            </a:r>
            <a:r>
              <a:rPr lang="en-US" dirty="0"/>
              <a:t> v </a:t>
            </a:r>
            <a:r>
              <a:rPr lang="en-US" dirty="0" err="1"/>
              <a:t>koróně</a:t>
            </a:r>
            <a:endParaRPr lang="en-US" dirty="0"/>
          </a:p>
          <a:p>
            <a:pPr lvl="1"/>
            <a:r>
              <a:rPr lang="en-US" dirty="0" err="1"/>
              <a:t>Nesou</a:t>
            </a:r>
            <a:r>
              <a:rPr lang="en-US" dirty="0"/>
              <a:t> s </a:t>
            </a:r>
            <a:r>
              <a:rPr lang="en-US" dirty="0" err="1"/>
              <a:t>sebou</a:t>
            </a:r>
            <a:r>
              <a:rPr lang="en-US" dirty="0"/>
              <a:t> </a:t>
            </a:r>
            <a:r>
              <a:rPr lang="en-US" dirty="0" err="1"/>
              <a:t>Alfvénovy</a:t>
            </a:r>
            <a:br>
              <a:rPr lang="en-US" dirty="0"/>
            </a:br>
            <a:r>
              <a:rPr lang="en-US" dirty="0"/>
              <a:t> </a:t>
            </a:r>
            <a:r>
              <a:rPr lang="en-US" dirty="0" err="1"/>
              <a:t>vlny</a:t>
            </a:r>
            <a:r>
              <a:rPr lang="en-US" dirty="0"/>
              <a:t>, </a:t>
            </a:r>
            <a:r>
              <a:rPr lang="en-US" dirty="0" err="1"/>
              <a:t>dostačují</a:t>
            </a:r>
            <a:r>
              <a:rPr lang="en-US" dirty="0"/>
              <a:t> k </a:t>
            </a:r>
            <a:r>
              <a:rPr lang="en-US" dirty="0" err="1"/>
              <a:t>urychlení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 err="1"/>
              <a:t>rychlého</a:t>
            </a:r>
            <a:r>
              <a:rPr lang="en-US" dirty="0"/>
              <a:t> </a:t>
            </a:r>
            <a:r>
              <a:rPr lang="en-US" dirty="0" err="1"/>
              <a:t>slunečního</a:t>
            </a:r>
            <a:r>
              <a:rPr lang="en-US" dirty="0"/>
              <a:t> </a:t>
            </a:r>
            <a:r>
              <a:rPr lang="en-US" dirty="0" err="1"/>
              <a:t>větru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4368" y="2699717"/>
            <a:ext cx="4191000" cy="435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9925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2009: </a:t>
            </a:r>
            <a:r>
              <a:rPr lang="en-US" dirty="0" err="1"/>
              <a:t>Jsou</a:t>
            </a:r>
            <a:r>
              <a:rPr lang="en-US" dirty="0"/>
              <a:t> to </a:t>
            </a:r>
            <a:r>
              <a:rPr lang="en-US" dirty="0" err="1"/>
              <a:t>Alfvénovy</a:t>
            </a:r>
            <a:r>
              <a:rPr lang="en-US" dirty="0"/>
              <a:t> </a:t>
            </a:r>
            <a:r>
              <a:rPr lang="en-US" dirty="0" err="1"/>
              <a:t>vlny</a:t>
            </a:r>
            <a:endParaRPr lang="en-US" dirty="0"/>
          </a:p>
        </p:txBody>
      </p:sp>
      <p:pic>
        <p:nvPicPr>
          <p:cNvPr id="7" name="CoMP_Movie_Final.mp4" descr="CoMP_Movie_Final.mp4">
            <a:hlinkClick r:id="" action="ppaction://media"/>
            <a:extLst>
              <a:ext uri="{FF2B5EF4-FFF2-40B4-BE49-F238E27FC236}">
                <a16:creationId xmlns:a16="http://schemas.microsoft.com/office/drawing/2014/main" id="{9DCA4F9D-97FE-5398-DB51-B8C54DA5427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16480" y="1204580"/>
            <a:ext cx="6247665" cy="6247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829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3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</a:t>
            </a:r>
            <a:r>
              <a:rPr lang="en-US" dirty="0" err="1"/>
              <a:t>jsou</a:t>
            </a:r>
            <a:r>
              <a:rPr lang="en-US" dirty="0"/>
              <a:t>!</a:t>
            </a:r>
          </a:p>
        </p:txBody>
      </p:sp>
      <p:pic>
        <p:nvPicPr>
          <p:cNvPr id="4" name="Alfven wave in the corona taken by HINODE (Low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6313" y="1747838"/>
            <a:ext cx="8128000" cy="40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964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2015: </a:t>
            </a:r>
            <a:r>
              <a:rPr lang="en-US" dirty="0" err="1"/>
              <a:t>Jsou</a:t>
            </a:r>
            <a:r>
              <a:rPr lang="en-US" dirty="0"/>
              <a:t> to </a:t>
            </a:r>
            <a:r>
              <a:rPr lang="en-US" dirty="0" err="1"/>
              <a:t>nanoerupce</a:t>
            </a:r>
            <a:r>
              <a:rPr lang="en-US" dirty="0"/>
              <a:t>!</a:t>
            </a:r>
          </a:p>
        </p:txBody>
      </p:sp>
      <p:sp>
        <p:nvSpPr>
          <p:cNvPr id="4" name="Shape 149"/>
          <p:cNvSpPr/>
          <p:nvPr/>
        </p:nvSpPr>
        <p:spPr>
          <a:xfrm>
            <a:off x="6697680" y="6516141"/>
            <a:ext cx="3102424" cy="758770"/>
          </a:xfrm>
          <a:prstGeom prst="rect">
            <a:avLst/>
          </a:prstGeom>
          <a:solidFill>
            <a:srgbClr val="FFFF00">
              <a:alpha val="4800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65023" tIns="65023" rIns="65023" bIns="65023">
            <a:spAutoFit/>
          </a:bodyPr>
          <a:lstStyle/>
          <a:p>
            <a:pPr lvl="0" algn="l" defTabSz="457200">
              <a:defRPr sz="1800"/>
            </a:pPr>
            <a:r>
              <a:rPr lang="cs-CZ" sz="2200" b="1" dirty="0">
                <a:latin typeface="Calibri"/>
                <a:ea typeface="Calibri"/>
                <a:cs typeface="Calibri"/>
                <a:sym typeface="Calibri"/>
              </a:rPr>
              <a:t>Nižší atmosféra</a:t>
            </a:r>
            <a:r>
              <a:rPr sz="2200" b="1" dirty="0">
                <a:latin typeface="Calibri"/>
                <a:ea typeface="Calibri"/>
                <a:cs typeface="Calibri"/>
                <a:sym typeface="Calibri"/>
              </a:rPr>
              <a:t>:</a:t>
            </a:r>
          </a:p>
          <a:p>
            <a:pPr lvl="0" algn="l" defTabSz="457200">
              <a:defRPr sz="1800"/>
            </a:pPr>
            <a:r>
              <a:rPr lang="cs-CZ" sz="2200" b="1" dirty="0">
                <a:latin typeface="Calibri"/>
                <a:ea typeface="Calibri"/>
                <a:cs typeface="Calibri"/>
                <a:sym typeface="Calibri"/>
              </a:rPr>
              <a:t>100 000 K</a:t>
            </a:r>
            <a:endParaRPr sz="2200" b="1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Shape 150"/>
          <p:cNvSpPr/>
          <p:nvPr/>
        </p:nvSpPr>
        <p:spPr>
          <a:xfrm>
            <a:off x="6820126" y="1410248"/>
            <a:ext cx="2921041" cy="758770"/>
          </a:xfrm>
          <a:prstGeom prst="rect">
            <a:avLst/>
          </a:prstGeom>
          <a:solidFill>
            <a:srgbClr val="31FFFE">
              <a:alpha val="64999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65023" tIns="65023" rIns="65023" bIns="65023">
            <a:spAutoFit/>
          </a:bodyPr>
          <a:lstStyle/>
          <a:p>
            <a:pPr lvl="0" algn="l" defTabSz="457200">
              <a:defRPr sz="1800"/>
            </a:pPr>
            <a:r>
              <a:rPr lang="cs-CZ" sz="2200" b="1" dirty="0">
                <a:latin typeface="Calibri"/>
                <a:ea typeface="Calibri"/>
                <a:cs typeface="Calibri"/>
                <a:sym typeface="Calibri"/>
              </a:rPr>
              <a:t>Velmi teplá koróna</a:t>
            </a:r>
            <a:br>
              <a:rPr lang="cs-CZ" sz="2200" b="1" dirty="0">
                <a:latin typeface="Calibri"/>
                <a:ea typeface="Calibri"/>
                <a:cs typeface="Calibri"/>
                <a:sym typeface="Calibri"/>
              </a:rPr>
            </a:br>
            <a:r>
              <a:rPr lang="cs-CZ" sz="2200" b="1" dirty="0">
                <a:latin typeface="Calibri"/>
                <a:ea typeface="Calibri"/>
                <a:cs typeface="Calibri"/>
                <a:sym typeface="Calibri"/>
              </a:rPr>
              <a:t>10 MK</a:t>
            </a:r>
            <a:endParaRPr sz="2200" b="1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image4.png"/>
          <p:cNvPicPr/>
          <p:nvPr/>
        </p:nvPicPr>
        <p:blipFill>
          <a:blip r:embed="rId2"/>
          <a:srcRect l="23846" t="9889" r="7884" b="11392"/>
          <a:stretch>
            <a:fillRect/>
          </a:stretch>
        </p:blipFill>
        <p:spPr>
          <a:xfrm>
            <a:off x="2832366" y="1247865"/>
            <a:ext cx="3043486" cy="2379880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Shape 152"/>
          <p:cNvSpPr/>
          <p:nvPr/>
        </p:nvSpPr>
        <p:spPr>
          <a:xfrm rot="172606">
            <a:off x="3354130" y="2197843"/>
            <a:ext cx="2102667" cy="4983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457200">
              <a:defRPr sz="2400" b="1">
                <a:solidFill>
                  <a:srgbClr val="A6A6A6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400" b="1">
                <a:solidFill>
                  <a:srgbClr val="A6A6A6"/>
                </a:solidFill>
              </a:rPr>
              <a:t>EUNIS TARGETS</a:t>
            </a:r>
          </a:p>
        </p:txBody>
      </p:sp>
      <p:sp>
        <p:nvSpPr>
          <p:cNvPr id="8" name="Shape 153"/>
          <p:cNvSpPr/>
          <p:nvPr/>
        </p:nvSpPr>
        <p:spPr>
          <a:xfrm>
            <a:off x="5054019" y="1995464"/>
            <a:ext cx="1408854" cy="433494"/>
          </a:xfrm>
          <a:prstGeom prst="line">
            <a:avLst/>
          </a:prstGeom>
          <a:ln w="25400">
            <a:solidFill>
              <a:srgbClr val="808080"/>
            </a:solidFill>
            <a:prstDash val="sysDash"/>
          </a:ln>
          <a:effectLst>
            <a:outerShdw blurRad="50800" dist="25400" dir="5400000" rotWithShape="0">
              <a:srgbClr val="000000">
                <a:alpha val="38000"/>
              </a:srgbClr>
            </a:outerShdw>
          </a:effectLst>
        </p:spPr>
        <p:txBody>
          <a:bodyPr lIns="65023" tIns="65023" rIns="65023" bIns="65023"/>
          <a:lstStyle/>
          <a:p>
            <a:pPr lvl="0" algn="l" defTabSz="457200">
              <a:defRPr sz="16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9" name="Shape 154"/>
          <p:cNvSpPr/>
          <p:nvPr/>
        </p:nvSpPr>
        <p:spPr>
          <a:xfrm>
            <a:off x="5054019" y="2212210"/>
            <a:ext cx="1454010" cy="4200567"/>
          </a:xfrm>
          <a:prstGeom prst="line">
            <a:avLst/>
          </a:prstGeom>
          <a:ln w="25400">
            <a:solidFill>
              <a:srgbClr val="808080"/>
            </a:solidFill>
            <a:prstDash val="sysDash"/>
          </a:ln>
          <a:effectLst>
            <a:outerShdw blurRad="50800" dist="25400" dir="5400000" rotWithShape="0">
              <a:srgbClr val="000000">
                <a:alpha val="38000"/>
              </a:srgbClr>
            </a:outerShdw>
          </a:effectLst>
        </p:spPr>
        <p:txBody>
          <a:bodyPr lIns="65023" tIns="65023" rIns="65023" bIns="65023"/>
          <a:lstStyle/>
          <a:p>
            <a:pPr lvl="0" algn="l" defTabSz="457200">
              <a:defRPr sz="16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0" name="Shape 155"/>
          <p:cNvSpPr/>
          <p:nvPr/>
        </p:nvSpPr>
        <p:spPr>
          <a:xfrm>
            <a:off x="4864366" y="3678496"/>
            <a:ext cx="1408854" cy="1070240"/>
          </a:xfrm>
          <a:prstGeom prst="rect">
            <a:avLst/>
          </a:prstGeom>
          <a:solidFill>
            <a:srgbClr val="EB89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65023" tIns="65023" rIns="65023" bIns="65023">
            <a:spAutoFit/>
          </a:bodyPr>
          <a:lstStyle/>
          <a:p>
            <a:pPr lvl="0" algn="l" defTabSz="457200">
              <a:defRPr sz="1800"/>
            </a:pPr>
            <a:r>
              <a:rPr lang="cs-CZ" sz="2200" b="1" dirty="0">
                <a:latin typeface="Calibri"/>
                <a:ea typeface="Calibri"/>
                <a:cs typeface="Calibri"/>
                <a:sym typeface="Calibri"/>
              </a:rPr>
              <a:t>Normální koróna</a:t>
            </a:r>
          </a:p>
          <a:p>
            <a:pPr lvl="0" algn="l" defTabSz="457200">
              <a:defRPr sz="1800"/>
            </a:pPr>
            <a:r>
              <a:rPr lang="cs-CZ" sz="2200" b="1" dirty="0">
                <a:latin typeface="Calibri"/>
                <a:ea typeface="Calibri"/>
                <a:cs typeface="Calibri"/>
                <a:sym typeface="Calibri"/>
              </a:rPr>
              <a:t>1 MK</a:t>
            </a:r>
            <a:endParaRPr sz="2200" b="1" dirty="0"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1" name="Group 160"/>
          <p:cNvGrpSpPr/>
          <p:nvPr/>
        </p:nvGrpSpPr>
        <p:grpSpPr>
          <a:xfrm>
            <a:off x="6508028" y="2407282"/>
            <a:ext cx="3540197" cy="4005495"/>
            <a:chOff x="0" y="0"/>
            <a:chExt cx="3540195" cy="4005494"/>
          </a:xfrm>
        </p:grpSpPr>
        <p:sp>
          <p:nvSpPr>
            <p:cNvPr id="12" name="Shape 156"/>
            <p:cNvSpPr/>
            <p:nvPr/>
          </p:nvSpPr>
          <p:spPr>
            <a:xfrm>
              <a:off x="0" y="0"/>
              <a:ext cx="3540196" cy="4005495"/>
            </a:xfrm>
            <a:prstGeom prst="rect">
              <a:avLst/>
            </a:prstGeom>
            <a:solidFill>
              <a:srgbClr val="000000"/>
            </a:solidFill>
            <a:ln w="12700" cap="flat">
              <a:solidFill>
                <a:srgbClr val="000000"/>
              </a:solidFill>
              <a:prstDash val="solid"/>
              <a:bevel/>
            </a:ln>
            <a:effectLst>
              <a:outerShdw blurRad="50800" dist="254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65023" tIns="65023" rIns="65023" bIns="65023" numCol="1" anchor="ctr">
              <a:noAutofit/>
            </a:bodyPr>
            <a:lstStyle/>
            <a:p>
              <a:pPr lvl="0" defTabSz="457200">
                <a:defRPr sz="24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pic>
          <p:nvPicPr>
            <p:cNvPr id="13" name="image5.jpeg" descr="NWraster_15lines.png"/>
            <p:cNvPicPr/>
            <p:nvPr/>
          </p:nvPicPr>
          <p:blipFill>
            <a:blip r:embed="rId3"/>
            <a:srcRect l="29005" t="37331" r="49994" b="48318"/>
            <a:stretch>
              <a:fillRect/>
            </a:stretch>
          </p:blipFill>
          <p:spPr>
            <a:xfrm>
              <a:off x="225777" y="2496937"/>
              <a:ext cx="3174798" cy="150855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" name="image6.png" descr="NWraster_15lines.png"/>
            <p:cNvPicPr/>
            <p:nvPr/>
          </p:nvPicPr>
          <p:blipFill>
            <a:blip r:embed="rId4"/>
            <a:srcRect l="29005" t="63307" r="49994" b="23580"/>
            <a:stretch>
              <a:fillRect/>
            </a:stretch>
          </p:blipFill>
          <p:spPr>
            <a:xfrm>
              <a:off x="225777" y="30344"/>
              <a:ext cx="3174798" cy="137851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" name="image7.jpeg" descr="NWraster_15lines.png"/>
            <p:cNvPicPr/>
            <p:nvPr/>
          </p:nvPicPr>
          <p:blipFill>
            <a:blip r:embed="rId5"/>
            <a:srcRect l="29005" t="87989" r="49994" b="134"/>
            <a:stretch>
              <a:fillRect/>
            </a:stretch>
          </p:blipFill>
          <p:spPr>
            <a:xfrm>
              <a:off x="227852" y="1326398"/>
              <a:ext cx="3174798" cy="12484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1228575" y="3923853"/>
            <a:ext cx="3523705" cy="2983616"/>
          </a:xfrm>
        </p:spPr>
        <p:txBody>
          <a:bodyPr>
            <a:normAutofit/>
          </a:bodyPr>
          <a:lstStyle/>
          <a:p>
            <a:r>
              <a:rPr lang="en-US" dirty="0"/>
              <a:t>EUNIS: </a:t>
            </a:r>
            <a:r>
              <a:rPr lang="en-US" dirty="0" err="1"/>
              <a:t>rentgenový</a:t>
            </a:r>
            <a:r>
              <a:rPr lang="en-US" dirty="0"/>
              <a:t> </a:t>
            </a:r>
            <a:r>
              <a:rPr lang="en-US" dirty="0" err="1"/>
              <a:t>spektrograf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sondážní</a:t>
            </a:r>
            <a:r>
              <a:rPr lang="en-US" dirty="0"/>
              <a:t> </a:t>
            </a:r>
            <a:r>
              <a:rPr lang="en-US" dirty="0" err="1"/>
              <a:t>raketě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47435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</a:t>
            </a:r>
            <a:r>
              <a:rPr lang="en-US" dirty="0" err="1"/>
              <a:t>jsou</a:t>
            </a:r>
            <a:r>
              <a:rPr lang="en-US" dirty="0"/>
              <a:t>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28575" y="1423135"/>
            <a:ext cx="7988201" cy="1996662"/>
          </a:xfrm>
        </p:spPr>
        <p:txBody>
          <a:bodyPr/>
          <a:lstStyle/>
          <a:p>
            <a:r>
              <a:rPr lang="en-US" dirty="0" err="1"/>
              <a:t>NuStar</a:t>
            </a:r>
            <a:r>
              <a:rPr lang="en-US" dirty="0"/>
              <a:t> (</a:t>
            </a:r>
            <a:r>
              <a:rPr lang="en-US" dirty="0" err="1"/>
              <a:t>rentgenový</a:t>
            </a:r>
            <a:r>
              <a:rPr lang="en-US" dirty="0"/>
              <a:t> </a:t>
            </a:r>
            <a:r>
              <a:rPr lang="en-US" dirty="0" err="1"/>
              <a:t>dalekohled</a:t>
            </a:r>
            <a:r>
              <a:rPr lang="en-US" dirty="0"/>
              <a:t> NASA, </a:t>
            </a:r>
            <a:r>
              <a:rPr lang="en-US" dirty="0" err="1"/>
              <a:t>normálně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černé</a:t>
            </a:r>
            <a:r>
              <a:rPr lang="en-US" dirty="0"/>
              <a:t> </a:t>
            </a:r>
            <a:r>
              <a:rPr lang="en-US" dirty="0" err="1"/>
              <a:t>díry</a:t>
            </a:r>
            <a:r>
              <a:rPr lang="en-US" dirty="0"/>
              <a:t>)</a:t>
            </a:r>
          </a:p>
          <a:p>
            <a:r>
              <a:rPr lang="en-US" dirty="0" err="1"/>
              <a:t>Důkazy</a:t>
            </a:r>
            <a:r>
              <a:rPr lang="en-US" dirty="0"/>
              <a:t> </a:t>
            </a:r>
            <a:r>
              <a:rPr lang="en-US" dirty="0" err="1"/>
              <a:t>vysokých</a:t>
            </a:r>
            <a:r>
              <a:rPr lang="en-US" dirty="0"/>
              <a:t> </a:t>
            </a:r>
            <a:r>
              <a:rPr lang="en-US" dirty="0" err="1"/>
              <a:t>teplot</a:t>
            </a:r>
            <a:r>
              <a:rPr lang="en-US" dirty="0"/>
              <a:t> </a:t>
            </a:r>
            <a:r>
              <a:rPr lang="en-US" dirty="0" err="1"/>
              <a:t>plazmatu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v </a:t>
            </a:r>
            <a:r>
              <a:rPr lang="en-US" dirty="0" err="1"/>
              <a:t>neeruptivních</a:t>
            </a:r>
            <a:r>
              <a:rPr lang="en-US" dirty="0"/>
              <a:t> </a:t>
            </a:r>
            <a:r>
              <a:rPr lang="en-US" dirty="0" err="1"/>
              <a:t>aktivních</a:t>
            </a:r>
            <a:r>
              <a:rPr lang="en-US" dirty="0"/>
              <a:t> </a:t>
            </a:r>
            <a:r>
              <a:rPr lang="en-US" dirty="0" err="1"/>
              <a:t>oblastech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234418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</a:t>
            </a:r>
            <a:r>
              <a:rPr lang="en-US" dirty="0" err="1"/>
              <a:t>jsou</a:t>
            </a:r>
            <a:r>
              <a:rPr lang="en-US" dirty="0"/>
              <a:t>!</a:t>
            </a:r>
          </a:p>
        </p:txBody>
      </p:sp>
      <p:pic>
        <p:nvPicPr>
          <p:cNvPr id="5" name="image5.jpg" descr="pia18906-16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215776" y="1630026"/>
            <a:ext cx="9577064" cy="486634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" name="Group 232"/>
          <p:cNvGrpSpPr/>
          <p:nvPr/>
        </p:nvGrpSpPr>
        <p:grpSpPr>
          <a:xfrm>
            <a:off x="647824" y="6636272"/>
            <a:ext cx="11236504" cy="599949"/>
            <a:chOff x="0" y="0"/>
            <a:chExt cx="11236503" cy="599947"/>
          </a:xfrm>
        </p:grpSpPr>
        <p:sp>
          <p:nvSpPr>
            <p:cNvPr id="7" name="Shape 230"/>
            <p:cNvSpPr/>
            <p:nvPr/>
          </p:nvSpPr>
          <p:spPr>
            <a:xfrm>
              <a:off x="0" y="0"/>
              <a:ext cx="4642697" cy="59994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65023" tIns="65023" rIns="65023" bIns="65023" numCol="1" anchor="t">
              <a:spAutoFit/>
            </a:bodyPr>
            <a:lstStyle>
              <a:lvl1pPr defTabSz="457200">
                <a:defRPr sz="3000" b="1">
                  <a:solidFill>
                    <a:srgbClr val="CB340C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lvl="0">
                <a:defRPr sz="1800" b="0">
                  <a:solidFill>
                    <a:srgbClr val="000000"/>
                  </a:solidFill>
                </a:defRPr>
              </a:pPr>
              <a:r>
                <a:rPr sz="3000" b="1" dirty="0">
                  <a:solidFill>
                    <a:srgbClr val="CB340C"/>
                  </a:solidFill>
                </a:rPr>
                <a:t>EUV: SDO/AIA 171Å</a:t>
              </a:r>
            </a:p>
          </p:txBody>
        </p:sp>
        <p:sp>
          <p:nvSpPr>
            <p:cNvPr id="8" name="Shape 231"/>
            <p:cNvSpPr/>
            <p:nvPr/>
          </p:nvSpPr>
          <p:spPr>
            <a:xfrm>
              <a:off x="3953621" y="0"/>
              <a:ext cx="7282883" cy="59994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65023" tIns="65023" rIns="65023" bIns="65023" numCol="1" anchor="t">
              <a:spAutoFit/>
            </a:bodyPr>
            <a:lstStyle/>
            <a:p>
              <a:pPr lvl="0" defTabSz="457200">
                <a:defRPr sz="1800"/>
              </a:pPr>
              <a:r>
                <a:rPr sz="3000" b="1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X-rays: NuSTAR </a:t>
              </a:r>
              <a:r>
                <a:rPr sz="3000" b="1" dirty="0">
                  <a:solidFill>
                    <a:srgbClr val="00E0FF"/>
                  </a:solidFill>
                  <a:latin typeface="Calibri"/>
                  <a:ea typeface="Calibri"/>
                  <a:cs typeface="Calibri"/>
                  <a:sym typeface="Calibri"/>
                </a:rPr>
                <a:t>2-3 keV </a:t>
              </a:r>
              <a:r>
                <a:rPr sz="3000" b="1" dirty="0">
                  <a:solidFill>
                    <a:srgbClr val="00FF00"/>
                  </a:solidFill>
                  <a:latin typeface="Calibri"/>
                  <a:ea typeface="Calibri"/>
                  <a:cs typeface="Calibri"/>
                  <a:sym typeface="Calibri"/>
                </a:rPr>
                <a:t>3-5 keV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3532621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Tedy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Problém</a:t>
            </a:r>
            <a:r>
              <a:rPr lang="en-US" dirty="0"/>
              <a:t> </a:t>
            </a:r>
            <a:r>
              <a:rPr lang="en-US" dirty="0" err="1"/>
              <a:t>ohřevu</a:t>
            </a:r>
            <a:r>
              <a:rPr lang="en-US" dirty="0"/>
              <a:t> </a:t>
            </a:r>
            <a:r>
              <a:rPr lang="en-US" dirty="0" err="1"/>
              <a:t>koróny</a:t>
            </a:r>
            <a:r>
              <a:rPr lang="en-US" dirty="0"/>
              <a:t> je </a:t>
            </a:r>
            <a:r>
              <a:rPr lang="en-US" dirty="0" err="1"/>
              <a:t>stále</a:t>
            </a:r>
            <a:r>
              <a:rPr lang="en-US" dirty="0"/>
              <a:t> </a:t>
            </a:r>
            <a:r>
              <a:rPr lang="en-US" dirty="0" err="1"/>
              <a:t>problémem</a:t>
            </a:r>
            <a:endParaRPr lang="en-US" dirty="0"/>
          </a:p>
          <a:p>
            <a:r>
              <a:rPr lang="en-US" dirty="0"/>
              <a:t>Parker Solar Probe: </a:t>
            </a:r>
            <a:r>
              <a:rPr lang="en-US" dirty="0" err="1"/>
              <a:t>důkazy</a:t>
            </a:r>
            <a:r>
              <a:rPr lang="en-US" dirty="0"/>
              <a:t> o existence </a:t>
            </a:r>
            <a:r>
              <a:rPr lang="en-US" dirty="0" err="1"/>
              <a:t>Alfvénových</a:t>
            </a:r>
            <a:r>
              <a:rPr lang="en-US" dirty="0"/>
              <a:t> </a:t>
            </a:r>
            <a:r>
              <a:rPr lang="en-US" dirty="0" err="1"/>
              <a:t>vln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vnitřních</a:t>
            </a:r>
            <a:r>
              <a:rPr lang="en-US" dirty="0"/>
              <a:t> </a:t>
            </a:r>
            <a:r>
              <a:rPr lang="en-US" dirty="0" err="1"/>
              <a:t>partiích</a:t>
            </a:r>
            <a:r>
              <a:rPr lang="en-US" dirty="0"/>
              <a:t> </a:t>
            </a:r>
            <a:r>
              <a:rPr lang="en-US" dirty="0" err="1"/>
              <a:t>heliosféry</a:t>
            </a:r>
            <a:endParaRPr lang="en-US" dirty="0"/>
          </a:p>
          <a:p>
            <a:r>
              <a:rPr lang="en-US" dirty="0"/>
              <a:t>Solar Orbiter: </a:t>
            </a:r>
            <a:r>
              <a:rPr lang="en-US" dirty="0" err="1"/>
              <a:t>táborové</a:t>
            </a:r>
            <a:r>
              <a:rPr lang="en-US" dirty="0"/>
              <a:t> </a:t>
            </a:r>
            <a:r>
              <a:rPr lang="en-US" dirty="0" err="1"/>
              <a:t>ohně</a:t>
            </a:r>
            <a:r>
              <a:rPr lang="en-US" dirty="0"/>
              <a:t> (camp fires) </a:t>
            </a:r>
            <a:r>
              <a:rPr lang="en-US" dirty="0" err="1"/>
              <a:t>zřejmě</a:t>
            </a:r>
            <a:r>
              <a:rPr lang="en-US" dirty="0"/>
              <a:t> </a:t>
            </a:r>
            <a:r>
              <a:rPr lang="en-US" dirty="0" err="1"/>
              <a:t>reprezentanty</a:t>
            </a:r>
            <a:r>
              <a:rPr lang="en-US" dirty="0"/>
              <a:t> </a:t>
            </a:r>
            <a:r>
              <a:rPr lang="en-US" dirty="0" err="1"/>
              <a:t>nanoerupčního</a:t>
            </a:r>
            <a:r>
              <a:rPr lang="en-US" dirty="0"/>
              <a:t> </a:t>
            </a:r>
            <a:r>
              <a:rPr lang="en-US" dirty="0" err="1"/>
              <a:t>schématu</a:t>
            </a:r>
            <a:r>
              <a:rPr lang="en-US"/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6068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tIns="23112">
            <a:normAutofit/>
          </a:bodyPr>
          <a:lstStyle/>
          <a:p>
            <a:pPr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</a:pPr>
            <a:r>
              <a:rPr lang="cs-CZ"/>
              <a:t>Koróna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637" y="1189038"/>
            <a:ext cx="8355013" cy="6119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tIns="23112">
            <a:normAutofit/>
          </a:bodyPr>
          <a:lstStyle/>
          <a:p>
            <a:pPr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</a:pPr>
            <a:r>
              <a:rPr lang="cs-CZ"/>
              <a:t>Sluneční vítr – počátky</a:t>
            </a:r>
          </a:p>
        </p:txBody>
      </p:sp>
      <p:sp>
        <p:nvSpPr>
          <p:cNvPr id="24578" name="Rectangle 2"/>
          <p:cNvSpPr>
            <a:spLocks noGrp="1" noChangeArrowheads="1"/>
          </p:cNvSpPr>
          <p:nvPr>
            <p:ph idx="4294967295"/>
          </p:nvPr>
        </p:nvSpPr>
        <p:spPr>
          <a:xfrm>
            <a:off x="1008384" y="1331913"/>
            <a:ext cx="8280400" cy="5759451"/>
          </a:xfrm>
          <a:ln/>
        </p:spPr>
        <p:txBody>
          <a:bodyPr/>
          <a:lstStyle/>
          <a:p>
            <a:pPr marL="323816" indent="-323816">
              <a:buSzPct val="71000"/>
              <a:buBlip>
                <a:blip r:embed="rId3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</a:pPr>
            <a:r>
              <a:rPr lang="cs-CZ" dirty="0"/>
              <a:t>Polovina 20. století -- „sluneční částicové záření“ jako prostředek k vysvětlení geomagnetických bouří</a:t>
            </a:r>
          </a:p>
          <a:p>
            <a:pPr marL="323816" indent="-323816">
              <a:buSzPct val="71000"/>
              <a:buBlip>
                <a:blip r:embed="rId3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</a:pPr>
            <a:r>
              <a:rPr lang="cs-CZ" dirty="0"/>
              <a:t>Geomagnetické bouře – nárůst meziplanetárního magnetického pole obvykle dva dny po erupci</a:t>
            </a:r>
          </a:p>
          <a:p>
            <a:pPr marL="863511" lvl="1" indent="-287308">
              <a:buSzPct val="75000"/>
              <a:buFont typeface="Symbol" charset="0"/>
              <a:buChar char=""/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</a:pPr>
            <a:r>
              <a:rPr lang="cs-CZ" dirty="0"/>
              <a:t>Musí existovat jakési elektrické spojení mezi Zemí a Sluncem</a:t>
            </a:r>
          </a:p>
          <a:p>
            <a:pPr marL="323816" indent="-323816">
              <a:buSzPct val="71000"/>
              <a:buBlip>
                <a:blip r:embed="rId3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</a:pPr>
            <a:r>
              <a:rPr lang="cs-CZ" dirty="0"/>
              <a:t>1950 – </a:t>
            </a:r>
            <a:r>
              <a:rPr lang="cs-CZ" dirty="0" err="1"/>
              <a:t>Biermann</a:t>
            </a:r>
            <a:r>
              <a:rPr lang="cs-CZ" dirty="0"/>
              <a:t> – iontové stopy komet míří vždy od Slunce </a:t>
            </a:r>
          </a:p>
          <a:p>
            <a:pPr marL="863511" lvl="1" indent="-287308">
              <a:buSzPct val="75000"/>
              <a:buFont typeface="Symbol" charset="0"/>
              <a:buChar char=""/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</a:pPr>
            <a:r>
              <a:rPr lang="cs-CZ" dirty="0"/>
              <a:t>Existence stálého toku částic, které to umožní, energie fotonů nestačí</a:t>
            </a:r>
          </a:p>
          <a:p>
            <a:pPr marL="863511" lvl="1" indent="-287308">
              <a:buSzPct val="75000"/>
              <a:buFont typeface="Symbol" charset="0"/>
              <a:buChar char=""/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</a:pPr>
            <a:r>
              <a:rPr lang="cs-CZ" dirty="0"/>
              <a:t>Potřeba velkých rychlostí a velkých hustot (nefyzikální)</a:t>
            </a:r>
          </a:p>
          <a:p>
            <a:pPr marL="323816" indent="-323816">
              <a:buSzPct val="71000"/>
              <a:buBlip>
                <a:blip r:embed="rId3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</a:pPr>
            <a:r>
              <a:rPr lang="cs-CZ" dirty="0" err="1"/>
              <a:t>Chapman</a:t>
            </a:r>
            <a:r>
              <a:rPr lang="cs-CZ" dirty="0"/>
              <a:t> (1957) – statická koróna</a:t>
            </a:r>
          </a:p>
          <a:p>
            <a:pPr marL="323816" indent="-323816">
              <a:buSzPct val="71000"/>
              <a:buBlip>
                <a:blip r:embed="rId3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</a:pPr>
            <a:r>
              <a:rPr lang="cs-CZ" dirty="0" err="1"/>
              <a:t>Parker</a:t>
            </a:r>
            <a:r>
              <a:rPr lang="cs-CZ" dirty="0"/>
              <a:t> (1958) – dynamická koróna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tIns="23112">
            <a:normAutofit/>
          </a:bodyPr>
          <a:lstStyle/>
          <a:p>
            <a:pPr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</a:pPr>
            <a:r>
              <a:rPr lang="cs-CZ"/>
              <a:t>Pomalý/rychlý</a:t>
            </a:r>
          </a:p>
        </p:txBody>
      </p:sp>
      <p:sp>
        <p:nvSpPr>
          <p:cNvPr id="25602" name="Rectangle 2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827806" y="1331914"/>
            <a:ext cx="2700338" cy="5761037"/>
          </a:xfrm>
          <a:ln/>
        </p:spPr>
        <p:txBody>
          <a:bodyPr/>
          <a:lstStyle/>
          <a:p>
            <a:pPr marL="323816" indent="-323816">
              <a:buSzPct val="71000"/>
              <a:buBlip>
                <a:blip r:embed="rId3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</a:tabLst>
            </a:pPr>
            <a:r>
              <a:rPr lang="cs-CZ" dirty="0"/>
              <a:t>Pomalý – uzavřené pole, cca 400 km/s</a:t>
            </a:r>
          </a:p>
          <a:p>
            <a:pPr marL="323816" indent="-323816">
              <a:buSzPct val="71000"/>
              <a:buBlip>
                <a:blip r:embed="rId3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</a:tabLst>
            </a:pPr>
            <a:r>
              <a:rPr lang="cs-CZ" dirty="0"/>
              <a:t>Rychlý – otevřené pole (koronální díry), cca 700 km/s</a:t>
            </a:r>
          </a:p>
          <a:p>
            <a:pPr marL="323816" indent="-323816">
              <a:buSzPct val="71000"/>
              <a:buBlip>
                <a:blip r:embed="rId3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</a:tabLst>
            </a:pPr>
            <a:r>
              <a:rPr lang="cs-CZ" dirty="0"/>
              <a:t>Explozivní události – rychlost až 1200 km/s</a:t>
            </a:r>
          </a:p>
          <a:p>
            <a:pPr marL="323816" indent="-323816">
              <a:buSzPct val="71000"/>
              <a:buBlip>
                <a:blip r:embed="rId3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</a:tabLst>
            </a:pPr>
            <a:r>
              <a:rPr lang="cs-CZ" dirty="0" err="1"/>
              <a:t>Ulysses</a:t>
            </a:r>
            <a:r>
              <a:rPr lang="cs-CZ" dirty="0"/>
              <a:t> – sonda na </a:t>
            </a:r>
            <a:r>
              <a:rPr lang="cs-CZ" dirty="0" err="1"/>
              <a:t>heliopolární</a:t>
            </a:r>
            <a:r>
              <a:rPr lang="cs-CZ" dirty="0"/>
              <a:t> dráze</a:t>
            </a:r>
          </a:p>
        </p:txBody>
      </p:sp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7788" y="1500188"/>
            <a:ext cx="5372100" cy="534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tIns="23112">
            <a:normAutofit/>
          </a:bodyPr>
          <a:lstStyle/>
          <a:p>
            <a:pPr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</a:pPr>
            <a:r>
              <a:rPr lang="cs-CZ"/>
              <a:t>Heliosféra</a:t>
            </a: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9688" y="1636713"/>
            <a:ext cx="7315200" cy="4940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tIns="23112">
            <a:normAutofit/>
          </a:bodyPr>
          <a:lstStyle/>
          <a:p>
            <a:pPr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</a:pPr>
            <a:r>
              <a:rPr lang="cs-CZ"/>
              <a:t>Struktura heliosféry</a:t>
            </a:r>
          </a:p>
        </p:txBody>
      </p:sp>
      <p:sp>
        <p:nvSpPr>
          <p:cNvPr id="27650" name="Rectangle 2"/>
          <p:cNvSpPr>
            <a:spLocks noGrp="1" noChangeArrowheads="1"/>
          </p:cNvSpPr>
          <p:nvPr>
            <p:ph idx="1"/>
          </p:nvPr>
        </p:nvSpPr>
        <p:spPr>
          <a:ln/>
        </p:spPr>
        <p:txBody>
          <a:bodyPr/>
          <a:lstStyle/>
          <a:p>
            <a:pPr marL="323816" indent="-323816">
              <a:buSzPct val="71000"/>
              <a:buBlip>
                <a:blip r:embed="rId3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</a:pPr>
            <a:r>
              <a:rPr lang="cs-CZ" b="1" dirty="0" err="1"/>
              <a:t>Termination</a:t>
            </a:r>
            <a:r>
              <a:rPr lang="cs-CZ" b="1" dirty="0"/>
              <a:t> </a:t>
            </a:r>
            <a:r>
              <a:rPr lang="cs-CZ" b="1" dirty="0" err="1"/>
              <a:t>shock</a:t>
            </a:r>
            <a:r>
              <a:rPr lang="cs-CZ" dirty="0"/>
              <a:t> (terminační vlna)– nadzvukový sluneční vítr je zpomalování pod rychlost zvuku působením mezihvězdného prostředí</a:t>
            </a:r>
          </a:p>
          <a:p>
            <a:pPr marL="323816" indent="-323816">
              <a:buSzPct val="71000"/>
              <a:buBlip>
                <a:blip r:embed="rId3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</a:pPr>
            <a:r>
              <a:rPr lang="cs-CZ" b="1" dirty="0" err="1"/>
              <a:t>Heliosheath</a:t>
            </a:r>
            <a:r>
              <a:rPr lang="cs-CZ" dirty="0"/>
              <a:t> (</a:t>
            </a:r>
            <a:r>
              <a:rPr lang="cs-CZ" dirty="0" err="1"/>
              <a:t>heliosférický</a:t>
            </a:r>
            <a:r>
              <a:rPr lang="cs-CZ" dirty="0"/>
              <a:t> plazmový chvost, </a:t>
            </a:r>
            <a:r>
              <a:rPr lang="cs-CZ" dirty="0" err="1"/>
              <a:t>heliosférická</a:t>
            </a:r>
            <a:r>
              <a:rPr lang="cs-CZ" dirty="0"/>
              <a:t> obálka)– oblast podzvukového slunečního větru, vliv okolí způsobuje tvar „komety“</a:t>
            </a:r>
          </a:p>
          <a:p>
            <a:pPr marL="323816" indent="-323816">
              <a:buSzPct val="71000"/>
              <a:buBlip>
                <a:blip r:embed="rId3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</a:pPr>
            <a:r>
              <a:rPr lang="cs-CZ" b="1" dirty="0" err="1"/>
              <a:t>Heliopauza</a:t>
            </a:r>
            <a:r>
              <a:rPr lang="cs-CZ" dirty="0"/>
              <a:t> – přímé setkání obou médií, hranice </a:t>
            </a:r>
            <a:r>
              <a:rPr lang="cs-CZ" dirty="0" err="1"/>
              <a:t>heliosféry</a:t>
            </a:r>
            <a:endParaRPr lang="cs-CZ" dirty="0"/>
          </a:p>
          <a:p>
            <a:pPr marL="323816" indent="-323816">
              <a:buSzPct val="71000"/>
              <a:buBlip>
                <a:blip r:embed="rId3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</a:pPr>
            <a:r>
              <a:rPr lang="cs-CZ" b="1" dirty="0" err="1"/>
              <a:t>Bow</a:t>
            </a:r>
            <a:r>
              <a:rPr lang="cs-CZ" b="1" dirty="0"/>
              <a:t> </a:t>
            </a:r>
            <a:r>
              <a:rPr lang="cs-CZ" b="1" dirty="0" err="1"/>
              <a:t>shock</a:t>
            </a:r>
            <a:r>
              <a:rPr lang="cs-CZ" dirty="0"/>
              <a:t> (čelní rázová vlna) – </a:t>
            </a:r>
            <a:r>
              <a:rPr lang="cs-CZ" dirty="0" err="1"/>
              <a:t>heliosféra</a:t>
            </a:r>
            <a:r>
              <a:rPr lang="cs-CZ" dirty="0"/>
              <a:t> se pohybuje mezihvězdným prostředím, na jejím čele vzniká turbulentní oblast, v níž je zvýšený tlak způsobený pohybem </a:t>
            </a:r>
            <a:r>
              <a:rPr lang="cs-CZ" dirty="0" err="1"/>
              <a:t>heliosféry</a:t>
            </a:r>
            <a:r>
              <a:rPr lang="cs-CZ" dirty="0"/>
              <a:t> – rázová vlna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tIns="23112">
            <a:normAutofit fontScale="90000"/>
          </a:bodyPr>
          <a:lstStyle/>
          <a:p>
            <a:pPr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</a:pPr>
            <a:r>
              <a:rPr lang="cs-CZ"/>
              <a:t>Blízký prostor z hlediska vlivu Slunce</a:t>
            </a: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12" y="1585914"/>
            <a:ext cx="8640763" cy="5227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tIns="23112">
            <a:normAutofit/>
          </a:bodyPr>
          <a:lstStyle/>
          <a:p>
            <a:pPr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</a:pPr>
            <a:r>
              <a:rPr lang="cs-CZ"/>
              <a:t>Proudová vrstva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sz="half" idx="4294967295"/>
          </p:nvPr>
        </p:nvSpPr>
        <p:spPr>
          <a:xfrm>
            <a:off x="863848" y="1331914"/>
            <a:ext cx="3060700" cy="5761037"/>
          </a:xfrm>
          <a:ln/>
        </p:spPr>
        <p:txBody>
          <a:bodyPr>
            <a:normAutofit lnSpcReduction="10000"/>
          </a:bodyPr>
          <a:lstStyle/>
          <a:p>
            <a:pPr marL="323816" indent="-323816">
              <a:buSzPct val="71000"/>
              <a:buBlip>
                <a:blip r:embed="rId3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</a:tabLst>
            </a:pPr>
            <a:r>
              <a:rPr lang="cs-CZ" sz="2600" dirty="0"/>
              <a:t>Rozhraní polarit meziplanetárního magnetického pole (IMF)</a:t>
            </a:r>
          </a:p>
          <a:p>
            <a:pPr marL="323816" indent="-323816">
              <a:buSzPct val="71000"/>
              <a:buBlip>
                <a:blip r:embed="rId3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</a:tabLst>
            </a:pPr>
            <a:r>
              <a:rPr lang="cs-CZ" sz="2600" dirty="0"/>
              <a:t>Pole má tvar spirál (důsledek rotace Slunce)</a:t>
            </a:r>
          </a:p>
          <a:p>
            <a:pPr marL="863511" lvl="1" indent="-287308">
              <a:buSzPct val="75000"/>
              <a:buFont typeface="Symbol" charset="0"/>
              <a:buChar char=""/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</a:tabLst>
            </a:pPr>
            <a:r>
              <a:rPr lang="cs-CZ" dirty="0" err="1"/>
              <a:t>Parkerovy</a:t>
            </a:r>
            <a:r>
              <a:rPr lang="cs-CZ" dirty="0"/>
              <a:t> spirály</a:t>
            </a:r>
          </a:p>
          <a:p>
            <a:pPr marL="323816" indent="-323816">
              <a:buSzPct val="71000"/>
              <a:buBlip>
                <a:blip r:embed="rId3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</a:tabLst>
            </a:pPr>
            <a:r>
              <a:rPr lang="cs-CZ" sz="2600" dirty="0"/>
              <a:t>Proud celkově ~3</a:t>
            </a:r>
            <a:r>
              <a:rPr lang="cs-CZ" sz="2600" dirty="0">
                <a:cs typeface="Arial" charset="0"/>
              </a:rPr>
              <a:t> GA</a:t>
            </a:r>
          </a:p>
          <a:p>
            <a:pPr marL="323816" indent="-323816">
              <a:buSzPct val="71000"/>
              <a:buBlip>
                <a:blip r:embed="rId3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</a:tabLst>
            </a:pPr>
            <a:r>
              <a:rPr lang="cs-CZ" sz="2600" dirty="0">
                <a:cs typeface="Arial" charset="0"/>
              </a:rPr>
              <a:t>Vede k </a:t>
            </a:r>
            <a:r>
              <a:rPr lang="cs-CZ" sz="2600" b="1" dirty="0">
                <a:cs typeface="Arial" charset="0"/>
              </a:rPr>
              <a:t>sektorové struktuře IMF</a:t>
            </a: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9225" y="1260476"/>
            <a:ext cx="5140325" cy="360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tIns="23112">
            <a:normAutofit/>
          </a:bodyPr>
          <a:lstStyle/>
          <a:p>
            <a:pPr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</a:pPr>
            <a:r>
              <a:rPr lang="cs-CZ"/>
              <a:t>Složky koróny</a:t>
            </a:r>
          </a:p>
        </p:txBody>
      </p:sp>
      <p:sp>
        <p:nvSpPr>
          <p:cNvPr id="7170" name="Rectangle 2"/>
          <p:cNvSpPr>
            <a:spLocks noGrp="1" noChangeArrowheads="1"/>
          </p:cNvSpPr>
          <p:nvPr>
            <p:ph sz="half" idx="4294967295"/>
          </p:nvPr>
        </p:nvSpPr>
        <p:spPr>
          <a:xfrm>
            <a:off x="640084" y="1331914"/>
            <a:ext cx="4040188" cy="6262687"/>
          </a:xfrm>
          <a:ln/>
        </p:spPr>
        <p:txBody>
          <a:bodyPr>
            <a:normAutofit lnSpcReduction="10000"/>
          </a:bodyPr>
          <a:lstStyle/>
          <a:p>
            <a:pPr marL="323816" indent="-323816">
              <a:buSzPct val="71000"/>
              <a:buBlip>
                <a:blip r:embed="rId3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</a:tabLst>
            </a:pPr>
            <a:r>
              <a:rPr lang="cs-CZ" sz="2600" dirty="0"/>
              <a:t>F – </a:t>
            </a:r>
            <a:r>
              <a:rPr lang="cs-CZ" sz="2600" dirty="0" err="1"/>
              <a:t>Fraunhoferovy</a:t>
            </a:r>
            <a:r>
              <a:rPr lang="cs-CZ" sz="2600" dirty="0"/>
              <a:t> čáry</a:t>
            </a:r>
          </a:p>
          <a:p>
            <a:pPr marL="323816" indent="-323816">
              <a:buSzPct val="71000"/>
              <a:buBlip>
                <a:blip r:embed="rId3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</a:tabLst>
            </a:pPr>
            <a:r>
              <a:rPr lang="cs-CZ" sz="2600" dirty="0"/>
              <a:t>K – kontinuum – vysoká teplota, čáry rozmyty pohyby</a:t>
            </a:r>
          </a:p>
          <a:p>
            <a:pPr marL="863511" lvl="1" indent="-287308">
              <a:buSzPct val="75000"/>
              <a:buFont typeface="Symbol" charset="0"/>
              <a:buChar char=""/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</a:tabLst>
            </a:pPr>
            <a:r>
              <a:rPr lang="cs-CZ" dirty="0"/>
              <a:t>Polarizovaná </a:t>
            </a:r>
          </a:p>
          <a:p>
            <a:pPr marL="1295265" lvl="2" indent="-215878">
              <a:buSzPct val="45000"/>
              <a:buFont typeface="Wingdings" charset="0"/>
              <a:buChar char=""/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</a:tabLst>
            </a:pPr>
            <a:r>
              <a:rPr lang="cs-CZ" sz="2200" dirty="0"/>
              <a:t>Thomsonův rozptyl na volných elektronech</a:t>
            </a:r>
          </a:p>
          <a:p>
            <a:pPr marL="323816" indent="-323816">
              <a:buSzPct val="71000"/>
              <a:buBlip>
                <a:blip r:embed="rId3"/>
              </a:buBlip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</a:tabLst>
            </a:pPr>
            <a:r>
              <a:rPr lang="cs-CZ" sz="2600" dirty="0"/>
              <a:t>E – emisní</a:t>
            </a:r>
          </a:p>
          <a:p>
            <a:pPr marL="863511" lvl="1" indent="-287308">
              <a:buSzPct val="75000"/>
              <a:buFont typeface="Symbol" charset="0"/>
              <a:buChar char=""/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</a:tabLst>
            </a:pPr>
            <a:r>
              <a:rPr lang="cs-CZ" dirty="0"/>
              <a:t>Vlastní záření, velmi slabá</a:t>
            </a:r>
          </a:p>
          <a:p>
            <a:pPr marL="863511" lvl="1" indent="-287308">
              <a:buSzPct val="75000"/>
              <a:buFont typeface="Symbol" charset="0"/>
              <a:buChar char=""/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</a:tabLst>
            </a:pPr>
            <a:r>
              <a:rPr lang="cs-CZ" dirty="0"/>
              <a:t>Zakázané čáry i v optické oblasti spektra</a:t>
            </a:r>
          </a:p>
          <a:p>
            <a:pPr marL="1295265" lvl="2" indent="-215878">
              <a:buSzPct val="45000"/>
              <a:buFont typeface="Wingdings" charset="0"/>
              <a:buChar char=""/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</a:tabLst>
            </a:pPr>
            <a:r>
              <a:rPr lang="cs-CZ" sz="2200" dirty="0"/>
              <a:t>Zelená koróna</a:t>
            </a:r>
          </a:p>
          <a:p>
            <a:pPr marL="1295265" lvl="2" indent="-215878">
              <a:buSzPct val="45000"/>
              <a:buFont typeface="Wingdings" charset="0"/>
              <a:buChar char=""/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</a:tabLst>
            </a:pPr>
            <a:r>
              <a:rPr lang="cs-CZ" sz="2200" dirty="0"/>
              <a:t>„</a:t>
            </a:r>
            <a:r>
              <a:rPr lang="cs-CZ" sz="2200" dirty="0" err="1"/>
              <a:t>Korónium</a:t>
            </a:r>
            <a:r>
              <a:rPr lang="cs-CZ" sz="2200" dirty="0"/>
              <a:t>“ = </a:t>
            </a:r>
            <a:r>
              <a:rPr lang="cs-CZ" sz="2200" dirty="0" err="1"/>
              <a:t>Fe</a:t>
            </a:r>
            <a:r>
              <a:rPr lang="cs-CZ" sz="2200" dirty="0"/>
              <a:t> X (637,5 </a:t>
            </a:r>
            <a:r>
              <a:rPr lang="cs-CZ" sz="2200" dirty="0" err="1"/>
              <a:t>nm</a:t>
            </a:r>
            <a:r>
              <a:rPr lang="cs-CZ" sz="2200" dirty="0"/>
              <a:t>)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3246439"/>
            <a:ext cx="436245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4962525" y="1331913"/>
            <a:ext cx="4040188" cy="5759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23112" rIns="0" bIns="0"/>
          <a:lstStyle>
            <a:lvl1pPr marL="323850" indent="-32385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5pPr>
            <a:lvl6pPr marL="2514600" indent="-228600" defTabSz="449263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6pPr>
            <a:lvl7pPr marL="2971800" indent="-228600" defTabSz="449263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7pPr>
            <a:lvl8pPr marL="3429000" indent="-228600" defTabSz="449263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8pPr>
            <a:lvl9pPr marL="3886200" indent="-228600" defTabSz="449263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9pPr>
          </a:lstStyle>
          <a:p>
            <a:pPr>
              <a:lnSpc>
                <a:spcPct val="93000"/>
              </a:lnSpc>
              <a:spcAft>
                <a:spcPts val="575"/>
              </a:spcAft>
              <a:buSzPct val="71000"/>
              <a:buBlip>
                <a:blip r:embed="rId3"/>
              </a:buBlip>
            </a:pPr>
            <a:r>
              <a:rPr lang="cs-CZ">
                <a:solidFill>
                  <a:srgbClr val="333333"/>
                </a:solidFill>
                <a:latin typeface="Arial" charset="0"/>
                <a:cs typeface="標楷體" charset="0"/>
              </a:rPr>
              <a:t>T – termální emise částic prachu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/>
          <p:cNvSpPr>
            <a:spLocks noGrp="1" noChangeArrowheads="1"/>
          </p:cNvSpPr>
          <p:nvPr>
            <p:ph type="title"/>
          </p:nvPr>
        </p:nvSpPr>
        <p:spPr>
          <a:xfrm>
            <a:off x="720725" y="360364"/>
            <a:ext cx="8459788" cy="539750"/>
          </a:xfrm>
          <a:ln/>
        </p:spPr>
        <p:txBody>
          <a:bodyPr tIns="23112">
            <a:normAutofit fontScale="90000"/>
          </a:bodyPr>
          <a:lstStyle/>
          <a:p>
            <a:pPr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</a:pPr>
            <a:r>
              <a:rPr lang="cs-CZ"/>
              <a:t>Empirický profil intenzity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0" y="4176714"/>
            <a:ext cx="4032250" cy="287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graphicFrame>
        <p:nvGraphicFramePr>
          <p:cNvPr id="8195" name="Object 3"/>
          <p:cNvGraphicFramePr>
            <a:graphicFrameLocks noChangeAspect="1"/>
          </p:cNvGraphicFramePr>
          <p:nvPr/>
        </p:nvGraphicFramePr>
        <p:xfrm>
          <a:off x="647700" y="1295401"/>
          <a:ext cx="4486275" cy="2665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96" r:id="rId5" imgW="4426200" imgH="2672280" progId="">
                  <p:embed/>
                </p:oleObj>
              </mc:Choice>
              <mc:Fallback>
                <p:oleObj r:id="rId5" imgW="4426200" imgH="2672280" progId="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7700" y="1295401"/>
                        <a:ext cx="4486275" cy="2665413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96" name="Oval 4"/>
          <p:cNvSpPr>
            <a:spLocks noChangeArrowheads="1"/>
          </p:cNvSpPr>
          <p:nvPr/>
        </p:nvSpPr>
        <p:spPr bwMode="auto">
          <a:xfrm>
            <a:off x="1944688" y="1187451"/>
            <a:ext cx="1079500" cy="1079500"/>
          </a:xfrm>
          <a:prstGeom prst="ellipse">
            <a:avLst/>
          </a:prstGeom>
          <a:noFill/>
          <a:ln w="36000" cap="flat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1430" tIns="45716" rIns="91430" bIns="45716" anchor="ctr"/>
          <a:lstStyle/>
          <a:p>
            <a:endParaRPr lang="en-US"/>
          </a:p>
        </p:txBody>
      </p:sp>
      <p:sp>
        <p:nvSpPr>
          <p:cNvPr id="8197" name="Oval 5"/>
          <p:cNvSpPr>
            <a:spLocks noChangeArrowheads="1"/>
          </p:cNvSpPr>
          <p:nvPr/>
        </p:nvSpPr>
        <p:spPr bwMode="auto">
          <a:xfrm>
            <a:off x="3168650" y="1187451"/>
            <a:ext cx="1965325" cy="1079500"/>
          </a:xfrm>
          <a:prstGeom prst="ellipse">
            <a:avLst/>
          </a:prstGeom>
          <a:noFill/>
          <a:ln w="36000" cap="flat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1430" tIns="45716" rIns="91430" bIns="45716" anchor="ctr"/>
          <a:lstStyle/>
          <a:p>
            <a:endParaRPr lang="en-US"/>
          </a:p>
        </p:txBody>
      </p:sp>
      <p:sp>
        <p:nvSpPr>
          <p:cNvPr id="8198" name="Text Box 6"/>
          <p:cNvSpPr txBox="1">
            <a:spLocks noChangeArrowheads="1"/>
          </p:cNvSpPr>
          <p:nvPr/>
        </p:nvSpPr>
        <p:spPr bwMode="auto">
          <a:xfrm>
            <a:off x="1335088" y="2663825"/>
            <a:ext cx="11176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24382" rIns="0" bIns="0"/>
          <a:lstStyle>
            <a:lvl1pPr>
              <a:tabLst>
                <a:tab pos="449263" algn="l"/>
                <a:tab pos="898525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1pPr>
            <a:lvl2pPr>
              <a:tabLst>
                <a:tab pos="449263" algn="l"/>
                <a:tab pos="898525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2pPr>
            <a:lvl3pPr>
              <a:tabLst>
                <a:tab pos="449263" algn="l"/>
                <a:tab pos="898525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3pPr>
            <a:lvl4pPr>
              <a:tabLst>
                <a:tab pos="449263" algn="l"/>
                <a:tab pos="898525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4pPr>
            <a:lvl5pPr>
              <a:tabLst>
                <a:tab pos="449263" algn="l"/>
                <a:tab pos="898525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5pPr>
            <a:lvl6pPr marL="2514600" indent="-228600" defTabSz="449263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6pPr>
            <a:lvl7pPr marL="2971800" indent="-228600" defTabSz="449263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7pPr>
            <a:lvl8pPr marL="3429000" indent="-228600" defTabSz="449263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8pPr>
            <a:lvl9pPr marL="3886200" indent="-228600" defTabSz="449263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9pPr>
          </a:lstStyle>
          <a:p>
            <a:r>
              <a:rPr lang="en-US">
                <a:solidFill>
                  <a:srgbClr val="FF0000"/>
                </a:solidFill>
              </a:rPr>
              <a:t>F-koróna</a:t>
            </a:r>
          </a:p>
        </p:txBody>
      </p:sp>
      <p:cxnSp>
        <p:nvCxnSpPr>
          <p:cNvPr id="8199" name="AutoShape 7"/>
          <p:cNvCxnSpPr>
            <a:cxnSpLocks noChangeShapeType="1"/>
            <a:stCxn id="8198" idx="0"/>
            <a:endCxn id="8196" idx="4"/>
          </p:cNvCxnSpPr>
          <p:nvPr/>
        </p:nvCxnSpPr>
        <p:spPr bwMode="auto">
          <a:xfrm flipV="1">
            <a:off x="1893888" y="2268539"/>
            <a:ext cx="590550" cy="395287"/>
          </a:xfrm>
          <a:prstGeom prst="straightConnector1">
            <a:avLst/>
          </a:prstGeom>
          <a:noFill/>
          <a:ln w="36000" cap="flat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8200" name="Text Box 8"/>
          <p:cNvSpPr txBox="1">
            <a:spLocks noChangeArrowheads="1"/>
          </p:cNvSpPr>
          <p:nvPr/>
        </p:nvSpPr>
        <p:spPr bwMode="auto">
          <a:xfrm>
            <a:off x="3783013" y="2663825"/>
            <a:ext cx="11699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24382" rIns="0" bIns="0"/>
          <a:lstStyle>
            <a:lvl1pPr>
              <a:tabLst>
                <a:tab pos="449263" algn="l"/>
                <a:tab pos="898525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1pPr>
            <a:lvl2pPr>
              <a:tabLst>
                <a:tab pos="449263" algn="l"/>
                <a:tab pos="898525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2pPr>
            <a:lvl3pPr>
              <a:tabLst>
                <a:tab pos="449263" algn="l"/>
                <a:tab pos="898525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3pPr>
            <a:lvl4pPr>
              <a:tabLst>
                <a:tab pos="449263" algn="l"/>
                <a:tab pos="898525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4pPr>
            <a:lvl5pPr>
              <a:tabLst>
                <a:tab pos="449263" algn="l"/>
                <a:tab pos="898525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5pPr>
            <a:lvl6pPr marL="2514600" indent="-228600" defTabSz="449263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6pPr>
            <a:lvl7pPr marL="2971800" indent="-228600" defTabSz="449263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7pPr>
            <a:lvl8pPr marL="3429000" indent="-228600" defTabSz="449263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8pPr>
            <a:lvl9pPr marL="3886200" indent="-228600" defTabSz="449263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9pPr>
          </a:lstStyle>
          <a:p>
            <a:r>
              <a:rPr lang="en-US">
                <a:solidFill>
                  <a:srgbClr val="FF0000"/>
                </a:solidFill>
              </a:rPr>
              <a:t>K-koróna</a:t>
            </a:r>
          </a:p>
        </p:txBody>
      </p:sp>
      <p:cxnSp>
        <p:nvCxnSpPr>
          <p:cNvPr id="8201" name="AutoShape 9"/>
          <p:cNvCxnSpPr>
            <a:cxnSpLocks noChangeShapeType="1"/>
            <a:stCxn id="8200" idx="0"/>
            <a:endCxn id="8197" idx="4"/>
          </p:cNvCxnSpPr>
          <p:nvPr/>
        </p:nvCxnSpPr>
        <p:spPr bwMode="auto">
          <a:xfrm flipH="1" flipV="1">
            <a:off x="4151313" y="2268539"/>
            <a:ext cx="217488" cy="395287"/>
          </a:xfrm>
          <a:prstGeom prst="straightConnector1">
            <a:avLst/>
          </a:prstGeom>
          <a:noFill/>
          <a:ln w="36000" cap="flat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8202" name="Text Box 10"/>
          <p:cNvSpPr txBox="1">
            <a:spLocks noChangeArrowheads="1"/>
          </p:cNvSpPr>
          <p:nvPr/>
        </p:nvSpPr>
        <p:spPr bwMode="auto">
          <a:xfrm>
            <a:off x="5759451" y="1331913"/>
            <a:ext cx="29765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24382" rIns="0" bIns="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5pPr>
            <a:lvl6pPr marL="2514600" indent="-228600" defTabSz="449263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6pPr>
            <a:lvl7pPr marL="2971800" indent="-228600" defTabSz="449263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7pPr>
            <a:lvl8pPr marL="3429000" indent="-228600" defTabSz="449263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8pPr>
            <a:lvl9pPr marL="3886200" indent="-228600" defTabSz="449263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9pPr>
          </a:lstStyle>
          <a:p>
            <a:r>
              <a:rPr lang="en-US"/>
              <a:t>Pro Thomsonův rozptyl:</a:t>
            </a:r>
          </a:p>
        </p:txBody>
      </p:sp>
      <p:graphicFrame>
        <p:nvGraphicFramePr>
          <p:cNvPr id="8203" name="Object 11"/>
          <p:cNvGraphicFramePr>
            <a:graphicFrameLocks noChangeAspect="1"/>
          </p:cNvGraphicFramePr>
          <p:nvPr/>
        </p:nvGraphicFramePr>
        <p:xfrm>
          <a:off x="5759450" y="1908175"/>
          <a:ext cx="2327275" cy="1258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97" r:id="rId7" imgW="2278080" imgH="1254960" progId="">
                  <p:embed/>
                </p:oleObj>
              </mc:Choice>
              <mc:Fallback>
                <p:oleObj r:id="rId7" imgW="2278080" imgH="1254960" progId="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59450" y="1908175"/>
                        <a:ext cx="2327275" cy="1258888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204" name="Picture 1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9450" y="3851276"/>
            <a:ext cx="3225800" cy="3240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78796011"/>
              </p:ext>
            </p:extLst>
          </p:nvPr>
        </p:nvGraphicFramePr>
        <p:xfrm>
          <a:off x="503808" y="1259558"/>
          <a:ext cx="4984752" cy="10143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98" name="Equation" r:id="rId10" imgW="2184400" imgH="444500" progId="Equation.3">
                  <p:embed/>
                </p:oleObj>
              </mc:Choice>
              <mc:Fallback>
                <p:oleObj name="Equation" r:id="rId10" imgW="2184400" imgH="444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503808" y="1259558"/>
                        <a:ext cx="4984752" cy="101433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tIns="23112">
            <a:normAutofit/>
          </a:bodyPr>
          <a:lstStyle/>
          <a:p>
            <a:pPr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</a:pPr>
            <a:r>
              <a:rPr lang="cs-CZ"/>
              <a:t>Koróna v minimu/maximu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013" y="1260475"/>
            <a:ext cx="4521200" cy="3240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3887788"/>
            <a:ext cx="4370388" cy="3240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6659563" y="2339975"/>
            <a:ext cx="21097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24382" rIns="0" bIns="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5pPr>
            <a:lvl6pPr marL="2514600" indent="-228600" defTabSz="449263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6pPr>
            <a:lvl7pPr marL="2971800" indent="-228600" defTabSz="449263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7pPr>
            <a:lvl8pPr marL="3429000" indent="-228600" defTabSz="449263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8pPr>
            <a:lvl9pPr marL="3886200" indent="-228600" defTabSz="449263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9pPr>
          </a:lstStyle>
          <a:p>
            <a:r>
              <a:rPr lang="en-US" dirty="0"/>
              <a:t>Minimum (1995)</a:t>
            </a:r>
          </a:p>
        </p:txBody>
      </p:sp>
      <p:sp>
        <p:nvSpPr>
          <p:cNvPr id="9221" name="Line 5"/>
          <p:cNvSpPr>
            <a:spLocks noChangeShapeType="1"/>
          </p:cNvSpPr>
          <p:nvPr/>
        </p:nvSpPr>
        <p:spPr bwMode="auto">
          <a:xfrm flipH="1">
            <a:off x="5938839" y="2519364"/>
            <a:ext cx="542925" cy="1587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1430" tIns="45716" rIns="91430" bIns="45716"/>
          <a:lstStyle/>
          <a:p>
            <a:endParaRPr lang="en-US"/>
          </a:p>
        </p:txBody>
      </p:sp>
      <p:sp>
        <p:nvSpPr>
          <p:cNvPr id="9222" name="Text Box 6"/>
          <p:cNvSpPr txBox="1">
            <a:spLocks noChangeArrowheads="1"/>
          </p:cNvSpPr>
          <p:nvPr/>
        </p:nvSpPr>
        <p:spPr bwMode="auto">
          <a:xfrm>
            <a:off x="1295400" y="5940425"/>
            <a:ext cx="21605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24382" rIns="0" bIns="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5pPr>
            <a:lvl6pPr marL="2514600" indent="-228600" defTabSz="449263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6pPr>
            <a:lvl7pPr marL="2971800" indent="-228600" defTabSz="449263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7pPr>
            <a:lvl8pPr marL="3429000" indent="-228600" defTabSz="449263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8pPr>
            <a:lvl9pPr marL="3886200" indent="-228600" defTabSz="449263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9pPr>
          </a:lstStyle>
          <a:p>
            <a:r>
              <a:rPr lang="en-US"/>
              <a:t>Maximum (2003)</a:t>
            </a:r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3600450" y="6119814"/>
            <a:ext cx="539750" cy="1587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1430" tIns="45716" rIns="91430" bIns="45716"/>
          <a:lstStyle/>
          <a:p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tIns="23112">
            <a:normAutofit/>
          </a:bodyPr>
          <a:lstStyle/>
          <a:p>
            <a:pPr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</a:pPr>
            <a:r>
              <a:rPr lang="cs-CZ"/>
              <a:t>Zakázané čáry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4413" y="3311525"/>
            <a:ext cx="436245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863" y="1260476"/>
            <a:ext cx="436245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" name="Text Box 4">
            <a:extLst>
              <a:ext uri="{FF2B5EF4-FFF2-40B4-BE49-F238E27FC236}">
                <a16:creationId xmlns:a16="http://schemas.microsoft.com/office/drawing/2014/main" id="{D560D2A2-0140-67BB-039C-603861074B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59563" y="2339975"/>
            <a:ext cx="21097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24382" rIns="0" bIns="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5pPr>
            <a:lvl6pPr marL="2514600" indent="-228600" defTabSz="449263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6pPr>
            <a:lvl7pPr marL="2971800" indent="-228600" defTabSz="449263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7pPr>
            <a:lvl8pPr marL="3429000" indent="-228600" defTabSz="449263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8pPr>
            <a:lvl9pPr marL="3886200" indent="-228600" defTabSz="449263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9pPr>
          </a:lstStyle>
          <a:p>
            <a:r>
              <a:rPr lang="en-US" dirty="0" err="1"/>
              <a:t>cca</a:t>
            </a:r>
            <a:r>
              <a:rPr lang="en-US" dirty="0"/>
              <a:t> 1 MK, Fe X</a:t>
            </a:r>
          </a:p>
        </p:txBody>
      </p:sp>
      <p:sp>
        <p:nvSpPr>
          <p:cNvPr id="6" name="Line 5">
            <a:extLst>
              <a:ext uri="{FF2B5EF4-FFF2-40B4-BE49-F238E27FC236}">
                <a16:creationId xmlns:a16="http://schemas.microsoft.com/office/drawing/2014/main" id="{0918B622-3543-0781-75DF-E0D71187830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938839" y="2519364"/>
            <a:ext cx="542925" cy="1587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1430" tIns="45716" rIns="91430" bIns="45716"/>
          <a:lstStyle/>
          <a:p>
            <a:endParaRPr lang="en-US"/>
          </a:p>
        </p:txBody>
      </p:sp>
      <p:sp>
        <p:nvSpPr>
          <p:cNvPr id="7" name="Text Box 6">
            <a:extLst>
              <a:ext uri="{FF2B5EF4-FFF2-40B4-BE49-F238E27FC236}">
                <a16:creationId xmlns:a16="http://schemas.microsoft.com/office/drawing/2014/main" id="{B4F73CE4-0CF4-5475-811E-8C906C76A0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3888" y="5940425"/>
            <a:ext cx="21605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24382" rIns="0" bIns="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5pPr>
            <a:lvl6pPr marL="2514600" indent="-228600" defTabSz="449263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6pPr>
            <a:lvl7pPr marL="2971800" indent="-228600" defTabSz="449263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7pPr>
            <a:lvl8pPr marL="3429000" indent="-228600" defTabSz="449263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8pPr>
            <a:lvl9pPr marL="3886200" indent="-228600" defTabSz="449263" fontAlgn="base" hangingPunct="0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方正明體" charset="0"/>
              </a:defRPr>
            </a:lvl9pPr>
          </a:lstStyle>
          <a:p>
            <a:r>
              <a:rPr lang="en-US" dirty="0" err="1"/>
              <a:t>cca</a:t>
            </a:r>
            <a:r>
              <a:rPr lang="en-US" dirty="0"/>
              <a:t> 2 MK, Fe XIV</a:t>
            </a:r>
          </a:p>
        </p:txBody>
      </p:sp>
      <p:sp>
        <p:nvSpPr>
          <p:cNvPr id="8" name="Line 7">
            <a:extLst>
              <a:ext uri="{FF2B5EF4-FFF2-40B4-BE49-F238E27FC236}">
                <a16:creationId xmlns:a16="http://schemas.microsoft.com/office/drawing/2014/main" id="{F85AEA7E-F57F-84BB-A838-98EA0C5BE797}"/>
              </a:ext>
            </a:extLst>
          </p:cNvPr>
          <p:cNvSpPr>
            <a:spLocks noChangeShapeType="1"/>
          </p:cNvSpPr>
          <p:nvPr/>
        </p:nvSpPr>
        <p:spPr bwMode="auto">
          <a:xfrm>
            <a:off x="3600450" y="6119814"/>
            <a:ext cx="539750" cy="1587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1430" tIns="45716" rIns="91430" bIns="45716"/>
          <a:lstStyle/>
          <a:p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7A31AA-5862-08C6-8E2B-17CE1695D7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Z" dirty="0"/>
              <a:t>Obě najednou</a:t>
            </a:r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AD67EDC4-B68D-79EF-D764-4CEB6BF922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7067"/>
            <a:ext cx="10080625" cy="5545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72677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tIns="23112">
            <a:normAutofit/>
          </a:bodyPr>
          <a:lstStyle/>
          <a:p>
            <a:pPr>
              <a:tabLst>
                <a:tab pos="449216" algn="l"/>
                <a:tab pos="898432" algn="l"/>
                <a:tab pos="1347648" algn="l"/>
                <a:tab pos="1796864" algn="l"/>
                <a:tab pos="2246081" algn="l"/>
                <a:tab pos="2695295" algn="l"/>
                <a:tab pos="3144512" algn="l"/>
                <a:tab pos="3593727" algn="l"/>
                <a:tab pos="4042944" algn="l"/>
                <a:tab pos="4492159" algn="l"/>
                <a:tab pos="4941376" algn="l"/>
                <a:tab pos="5390591" algn="l"/>
                <a:tab pos="5839808" algn="l"/>
                <a:tab pos="6289023" algn="l"/>
                <a:tab pos="6738240" algn="l"/>
                <a:tab pos="7187455" algn="l"/>
                <a:tab pos="7636672" algn="l"/>
                <a:tab pos="8085886" algn="l"/>
              </a:tabLst>
            </a:pPr>
            <a:r>
              <a:rPr lang="cs-CZ"/>
              <a:t>Zelená koróna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413" y="1614490"/>
            <a:ext cx="7581900" cy="5286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Perception">
  <a:themeElements>
    <a:clrScheme name="Perception">
      <a:dk1>
        <a:sysClr val="windowText" lastClr="000000"/>
      </a:dk1>
      <a:lt1>
        <a:sysClr val="window" lastClr="FFFFFF"/>
      </a:lt1>
      <a:dk2>
        <a:srgbClr val="333333"/>
      </a:dk2>
      <a:lt2>
        <a:srgbClr val="BBC0AC"/>
      </a:lt2>
      <a:accent1>
        <a:srgbClr val="A2C816"/>
      </a:accent1>
      <a:accent2>
        <a:srgbClr val="E07602"/>
      </a:accent2>
      <a:accent3>
        <a:srgbClr val="E4C402"/>
      </a:accent3>
      <a:accent4>
        <a:srgbClr val="7DC1EF"/>
      </a:accent4>
      <a:accent5>
        <a:srgbClr val="21449B"/>
      </a:accent5>
      <a:accent6>
        <a:srgbClr val="A2B170"/>
      </a:accent6>
      <a:hlink>
        <a:srgbClr val="8DA440"/>
      </a:hlink>
      <a:folHlink>
        <a:srgbClr val="4C4F3F"/>
      </a:folHlink>
    </a:clrScheme>
    <a:fontScheme name="Perception">
      <a:majorFont>
        <a:latin typeface="Century Gothic"/>
        <a:ea typeface=""/>
        <a:cs typeface=""/>
        <a:font script="Jpan" typeface="メイリオ"/>
        <a:font script="Hans" typeface="宋体"/>
        <a:font script="Hant" typeface="新細明體"/>
      </a:majorFont>
      <a:minorFont>
        <a:latin typeface="Century Gothic"/>
        <a:ea typeface=""/>
        <a:cs typeface=""/>
        <a:font script="Jpan" typeface="メイリオ"/>
        <a:font script="Hans" typeface="宋体"/>
        <a:font script="Hant" typeface="新細明體"/>
      </a:minorFont>
    </a:fontScheme>
    <a:fmtScheme name="Perception">
      <a:fillStyleLst>
        <a:solidFill>
          <a:schemeClr val="phClr"/>
        </a:solidFill>
        <a:solidFill>
          <a:schemeClr val="phClr">
            <a:shade val="90000"/>
          </a:schemeClr>
        </a:solidFill>
        <a:solidFill>
          <a:schemeClr val="phClr">
            <a:shade val="80000"/>
          </a:schemeClr>
        </a:solidFill>
      </a:fillStyleLst>
      <a:lnStyleLst>
        <a:ln w="12700" cap="flat" cmpd="sng" algn="ctr">
          <a:solidFill>
            <a:schemeClr val="phClr"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>
              <a:alpha val="8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bliqueTopRight"/>
            <a:lightRig rig="threePt" dir="tl"/>
          </a:scene3d>
          <a:sp3d>
            <a:bevelT w="25400" h="25400"/>
          </a:sp3d>
        </a:effectStyle>
        <a:effectStyle>
          <a:effectLst/>
          <a:scene3d>
            <a:camera prst="perspectiveFront" fov="4200000"/>
            <a:lightRig rig="balanced" dir="tl">
              <a:rot lat="0" lon="0" rev="18600000"/>
            </a:lightRig>
          </a:scene3d>
          <a:sp3d prstMaterial="metal">
            <a:bevelT w="63500" h="50800" prst="angle"/>
          </a:sp3d>
        </a:effectStyle>
      </a:effectStyleLst>
      <a:bgFillStyleLst>
        <a:solidFill>
          <a:schemeClr val="phClr">
            <a:tint val="90000"/>
          </a:schemeClr>
        </a:solidFill>
        <a:solidFill>
          <a:schemeClr val="phClr">
            <a:tint val="50000"/>
          </a:schemeClr>
        </a:solidFill>
        <a:solidFill>
          <a:schemeClr val="phClr">
            <a:shade val="60000"/>
          </a:schemeClr>
        </a:soli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muj_standard.potx</Template>
  <TotalTime>3224</TotalTime>
  <Words>937</Words>
  <Application>Microsoft Macintosh PowerPoint</Application>
  <PresentationFormat>Custom</PresentationFormat>
  <Paragraphs>141</Paragraphs>
  <Slides>35</Slides>
  <Notes>19</Notes>
  <HiddenSlides>0</HiddenSlides>
  <MMClips>2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6" baseType="lpstr">
      <vt:lpstr>Arial</vt:lpstr>
      <vt:lpstr>Calibri</vt:lpstr>
      <vt:lpstr>Century Gothic</vt:lpstr>
      <vt:lpstr>Helvetica</vt:lpstr>
      <vt:lpstr>Lucida Grande CE</vt:lpstr>
      <vt:lpstr>Symbol</vt:lpstr>
      <vt:lpstr>Times New Roman</vt:lpstr>
      <vt:lpstr>Wingdings</vt:lpstr>
      <vt:lpstr>Wingdings 2</vt:lpstr>
      <vt:lpstr>Perception</vt:lpstr>
      <vt:lpstr>Equation</vt:lpstr>
      <vt:lpstr>Koróna, sluneční vítr</vt:lpstr>
      <vt:lpstr>Přechodová oblast</vt:lpstr>
      <vt:lpstr>Koróna</vt:lpstr>
      <vt:lpstr>Složky koróny</vt:lpstr>
      <vt:lpstr>Empirický profil intenzity</vt:lpstr>
      <vt:lpstr>Koróna v minimu/maximu</vt:lpstr>
      <vt:lpstr>Zakázané čáry</vt:lpstr>
      <vt:lpstr>Obě najednou</vt:lpstr>
      <vt:lpstr>Zelená koróna</vt:lpstr>
      <vt:lpstr>Zelená koronální čára respektuje 11letý cyklus</vt:lpstr>
      <vt:lpstr>LASCO@SoHO</vt:lpstr>
      <vt:lpstr>TRACE</vt:lpstr>
      <vt:lpstr>Pseudoteplotní mapy</vt:lpstr>
      <vt:lpstr>DEM</vt:lpstr>
      <vt:lpstr>Koronální ohřev</vt:lpstr>
      <vt:lpstr>Nemagnetické</vt:lpstr>
      <vt:lpstr>Magnetické DC</vt:lpstr>
      <vt:lpstr>Mini, mikro, nano</vt:lpstr>
      <vt:lpstr>Četnost erupcí podle energie (Nogami 2012)</vt:lpstr>
      <vt:lpstr>Magnetické AC</vt:lpstr>
      <vt:lpstr>22 modelů koronálního ohřevu</vt:lpstr>
      <vt:lpstr>Mandrini et al. (2000) výsledky</vt:lpstr>
      <vt:lpstr>Kontroverze pokračuje</vt:lpstr>
      <vt:lpstr>2009: Jsou to Alfvénovy vlny</vt:lpstr>
      <vt:lpstr>A jsou!</vt:lpstr>
      <vt:lpstr>2015: Jsou to nanoerupce!</vt:lpstr>
      <vt:lpstr>A jsou!</vt:lpstr>
      <vt:lpstr>A jsou!</vt:lpstr>
      <vt:lpstr>Tedy</vt:lpstr>
      <vt:lpstr>Sluneční vítr – počátky</vt:lpstr>
      <vt:lpstr>Pomalý/rychlý</vt:lpstr>
      <vt:lpstr>Heliosféra</vt:lpstr>
      <vt:lpstr>Struktura heliosféry</vt:lpstr>
      <vt:lpstr>Blízký prostor z hlediska vlivu Slunce</vt:lpstr>
      <vt:lpstr>Proudová vrstva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Koróna, sluneční vítr</dc:title>
  <dc:subject/>
  <dc:creator/>
  <cp:keywords/>
  <dc:description/>
  <cp:lastModifiedBy>Michal Švanda</cp:lastModifiedBy>
  <cp:revision>98</cp:revision>
  <cp:lastPrinted>1601-01-01T00:00:00Z</cp:lastPrinted>
  <dcterms:created xsi:type="dcterms:W3CDTF">2008-02-03T23:36:30Z</dcterms:created>
  <dcterms:modified xsi:type="dcterms:W3CDTF">2022-04-27T06:56:43Z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fo 1">
    <vt:lpwstr/>
  </property>
  <property fmtid="{D5CDD505-2E9C-101B-9397-08002B2CF9AE}" pid="3" name="Info 2">
    <vt:lpwstr/>
  </property>
  <property fmtid="{D5CDD505-2E9C-101B-9397-08002B2CF9AE}" pid="4" name="Info 3">
    <vt:lpwstr/>
  </property>
  <property fmtid="{D5CDD505-2E9C-101B-9397-08002B2CF9AE}" pid="5" name="Info 4">
    <vt:lpwstr/>
  </property>
</Properties>
</file>