
<file path=[Content_Types].xml><?xml version="1.0" encoding="utf-8"?>
<Types xmlns="http://schemas.openxmlformats.org/package/2006/content-types">
  <Default Extension="avi" ContentType="video/x-msvideo"/>
  <Default Extension="emf" ContentType="image/x-emf"/>
  <Default Extension="jpeg" ContentType="image/jpeg"/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3"/>
  </p:notesMasterIdLst>
  <p:sldIdLst>
    <p:sldId id="419" r:id="rId2"/>
    <p:sldId id="420" r:id="rId3"/>
    <p:sldId id="256" r:id="rId4"/>
    <p:sldId id="386" r:id="rId5"/>
    <p:sldId id="387" r:id="rId6"/>
    <p:sldId id="418" r:id="rId7"/>
    <p:sldId id="388" r:id="rId8"/>
    <p:sldId id="389" r:id="rId9"/>
    <p:sldId id="411" r:id="rId10"/>
    <p:sldId id="391" r:id="rId11"/>
    <p:sldId id="392" r:id="rId12"/>
    <p:sldId id="393" r:id="rId13"/>
    <p:sldId id="394" r:id="rId14"/>
    <p:sldId id="395" r:id="rId15"/>
    <p:sldId id="412" r:id="rId16"/>
    <p:sldId id="396" r:id="rId17"/>
    <p:sldId id="397" r:id="rId18"/>
    <p:sldId id="398" r:id="rId19"/>
    <p:sldId id="399" r:id="rId20"/>
    <p:sldId id="400" r:id="rId21"/>
    <p:sldId id="401" r:id="rId22"/>
    <p:sldId id="402" r:id="rId23"/>
    <p:sldId id="413" r:id="rId24"/>
    <p:sldId id="414" r:id="rId25"/>
    <p:sldId id="415" r:id="rId26"/>
    <p:sldId id="416" r:id="rId27"/>
    <p:sldId id="417" r:id="rId28"/>
    <p:sldId id="406" r:id="rId29"/>
    <p:sldId id="407" r:id="rId30"/>
    <p:sldId id="408" r:id="rId31"/>
    <p:sldId id="409" r:id="rId3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027" autoAdjust="0"/>
    <p:restoredTop sz="88150" autoAdjust="0"/>
  </p:normalViewPr>
  <p:slideViewPr>
    <p:cSldViewPr snapToGrid="0" snapToObjects="1">
      <p:cViewPr varScale="1">
        <p:scale>
          <a:sx n="127" d="100"/>
          <a:sy n="127" d="100"/>
        </p:scale>
        <p:origin x="4392" y="1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052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636013-94E0-2F48-BAED-4430CE421B38}" type="datetimeFigureOut">
              <a:rPr lang="en-US" smtClean="0"/>
              <a:t>3/1/21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A52760-6902-BD49-A43C-B9B5C8AED1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69562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19213" y="877888"/>
            <a:ext cx="4219575" cy="31654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31746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061392" y="4350019"/>
            <a:ext cx="4740978" cy="3512328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19213" y="877888"/>
            <a:ext cx="4219575" cy="31654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40962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061392" y="4350019"/>
            <a:ext cx="4740978" cy="3512328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19213" y="877888"/>
            <a:ext cx="4219575" cy="31654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41986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061392" y="4350019"/>
            <a:ext cx="4740978" cy="3512328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91005" y="878422"/>
            <a:ext cx="4475990" cy="316476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43010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061392" y="4350019"/>
            <a:ext cx="4740978" cy="3512328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19213" y="877888"/>
            <a:ext cx="4219575" cy="31654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44034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061392" y="4350019"/>
            <a:ext cx="4740978" cy="3512328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91005" y="878422"/>
            <a:ext cx="4475990" cy="316476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45058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061392" y="4350019"/>
            <a:ext cx="4740978" cy="3512328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19213" y="877888"/>
            <a:ext cx="4219575" cy="31654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46082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061392" y="4350019"/>
            <a:ext cx="4740978" cy="3512328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19213" y="877888"/>
            <a:ext cx="4219575" cy="31654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47106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061392" y="4350019"/>
            <a:ext cx="4740978" cy="3512328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19213" y="877888"/>
            <a:ext cx="4219575" cy="31654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48130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061392" y="4350019"/>
            <a:ext cx="4740978" cy="3512328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0" y="695325"/>
            <a:ext cx="1588" cy="15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44034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1" y="4343401"/>
            <a:ext cx="5486400" cy="4024313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0" y="694611"/>
            <a:ext cx="1602" cy="29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45058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1" y="4343401"/>
            <a:ext cx="5486400" cy="4024313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19213" y="877888"/>
            <a:ext cx="4219575" cy="31654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32770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061392" y="4350019"/>
            <a:ext cx="4740978" cy="3512328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19213" y="877888"/>
            <a:ext cx="4219575" cy="31654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52226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061392" y="4350019"/>
            <a:ext cx="4740978" cy="3512328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19213" y="877888"/>
            <a:ext cx="4219575" cy="31654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53250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061392" y="4350019"/>
            <a:ext cx="4740978" cy="3512328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19213" y="877888"/>
            <a:ext cx="4219575" cy="31654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54274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061392" y="4350019"/>
            <a:ext cx="4740978" cy="3512328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19213" y="877888"/>
            <a:ext cx="4219575" cy="31654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55298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061392" y="4350019"/>
            <a:ext cx="4740978" cy="3512328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19213" y="877888"/>
            <a:ext cx="4219575" cy="31654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32770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061392" y="4350019"/>
            <a:ext cx="4740978" cy="3512328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91005" y="878422"/>
            <a:ext cx="4475990" cy="316476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33794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061392" y="4350019"/>
            <a:ext cx="4740978" cy="3512328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19213" y="877888"/>
            <a:ext cx="4219575" cy="31654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34818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061392" y="4350019"/>
            <a:ext cx="4740978" cy="3512328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19213" y="877888"/>
            <a:ext cx="4219575" cy="31654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36866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061392" y="4350019"/>
            <a:ext cx="4740978" cy="3512328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19213" y="877888"/>
            <a:ext cx="4219575" cy="31654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37890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061392" y="4350019"/>
            <a:ext cx="4740978" cy="3512328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19213" y="877888"/>
            <a:ext cx="4219575" cy="31654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38914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061392" y="4350019"/>
            <a:ext cx="4740978" cy="3512328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91005" y="878422"/>
            <a:ext cx="4475990" cy="316476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39938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061392" y="4350019"/>
            <a:ext cx="4740978" cy="3512328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157319"/>
            <a:ext cx="8915400" cy="877824"/>
          </a:xfrm>
        </p:spPr>
        <p:txBody>
          <a:bodyPr/>
          <a:lstStyle>
            <a:lvl1pPr>
              <a:defRPr b="1" i="0">
                <a:latin typeface="Lucida Grande CE"/>
                <a:cs typeface="Lucida Grande CE"/>
              </a:defRPr>
            </a:lvl1pPr>
          </a:lstStyle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3034553"/>
            <a:ext cx="8001000" cy="3823447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292608" tIns="91440" rIns="274320" bIns="91440" rtlCol="0" anchor="t" anchorCtr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Font typeface="Wingdings 2" pitchFamily="18" charset="2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+mn-ea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487987" y="1259552"/>
            <a:ext cx="3427413" cy="4994944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1259552"/>
            <a:ext cx="4572000" cy="5004088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292608" tIns="274320" rIns="274320" bIns="274320" rtlCol="0" anchor="t" anchorCtr="0">
            <a:normAutofit/>
          </a:bodyPr>
          <a:lstStyle>
            <a:lvl1pPr marL="0" indent="0"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+mn-ea"/>
                <a:cs typeface="Arial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Font typeface="Wingdings 2" pitchFamily="18" charset="2"/>
              <a:buNone/>
            </a:pPr>
            <a:r>
              <a:rPr lang="en-US" dirty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48584"/>
            <a:ext cx="8915400" cy="914400"/>
          </a:xfrm>
          <a:solidFill>
            <a:schemeClr val="tx2"/>
          </a:solidFill>
        </p:spPr>
        <p:txBody>
          <a:bodyPr vert="horz" lIns="1188720" tIns="45720" rIns="274320" bIns="45720" rtlCol="0" anchor="ctr">
            <a:norm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Lucida Grande CE"/>
                <a:ea typeface="+mj-ea"/>
                <a:cs typeface="Lucida Grande CE"/>
              </a:defRPr>
            </a:lvl1pPr>
          </a:lstStyle>
          <a:p>
            <a:r>
              <a:rPr lang="en-US" dirty="0"/>
              <a:t>Click to edit Master title style</a:t>
            </a:r>
            <a:endParaRPr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114800"/>
            <a:ext cx="8915400" cy="877824"/>
          </a:xfrm>
        </p:spPr>
        <p:txBody>
          <a:bodyPr tIns="137160" bIns="137160" anchor="b" anchorCtr="0">
            <a:normAutofit/>
          </a:bodyPr>
          <a:lstStyle>
            <a:lvl1pPr>
              <a:defRPr sz="2400"/>
            </a:lvl1pPr>
          </a:lstStyle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5002305"/>
            <a:ext cx="8001000" cy="1855695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92608" tIns="137160" rIns="274320" bIns="137160" rtlCol="0" anchor="t" anchorCtr="0">
            <a:normAutofit/>
          </a:bodyPr>
          <a:lstStyle>
            <a:lvl1pPr marL="0" indent="0" algn="l" defTabSz="914400" rtl="0" eaLnBrk="1" latinLnBrk="0" hangingPunct="1">
              <a:spcBef>
                <a:spcPts val="300"/>
              </a:spcBef>
              <a:buNone/>
              <a:defRPr sz="16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Lucida Grande CE"/>
                <a:ea typeface="+mn-ea"/>
                <a:cs typeface="Lucida Grande CE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927100" y="1129553"/>
            <a:ext cx="7988300" cy="29809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114800"/>
            <a:ext cx="8915400" cy="877824"/>
          </a:xfrm>
        </p:spPr>
        <p:txBody>
          <a:bodyPr tIns="137160" bIns="137160" anchor="b" anchorCtr="0">
            <a:normAutofit/>
          </a:bodyPr>
          <a:lstStyle>
            <a:lvl1pPr>
              <a:defRPr sz="2400"/>
            </a:lvl1pPr>
          </a:lstStyle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5002305"/>
            <a:ext cx="8001000" cy="1855695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92608" tIns="137160" rIns="274320" bIns="137160" rtlCol="0" anchor="t" anchorCtr="0">
            <a:normAutofit/>
          </a:bodyPr>
          <a:lstStyle>
            <a:lvl1pPr marL="0" indent="0" algn="l" defTabSz="914400" rtl="0" eaLnBrk="1" latinLnBrk="0" hangingPunct="1">
              <a:spcBef>
                <a:spcPts val="300"/>
              </a:spcBef>
              <a:buNone/>
              <a:defRPr sz="16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Lucida Grande CE"/>
                <a:ea typeface="+mn-ea"/>
                <a:cs typeface="Lucida Grande CE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927100" y="1129553"/>
            <a:ext cx="3986784" cy="29809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4928616" y="1129553"/>
            <a:ext cx="3986784" cy="29809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114800"/>
            <a:ext cx="8915400" cy="877824"/>
          </a:xfrm>
        </p:spPr>
        <p:txBody>
          <a:bodyPr tIns="137160" bIns="137160" anchor="b" anchorCtr="0">
            <a:normAutofit/>
          </a:bodyPr>
          <a:lstStyle>
            <a:lvl1pPr>
              <a:defRPr sz="2400"/>
            </a:lvl1pPr>
          </a:lstStyle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5002305"/>
            <a:ext cx="8001000" cy="1855695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92608" tIns="137160" rIns="274320" bIns="137160" rtlCol="0" anchor="t" anchorCtr="0">
            <a:normAutofit/>
          </a:bodyPr>
          <a:lstStyle>
            <a:lvl1pPr marL="0" indent="0" algn="l" defTabSz="914400" rtl="0" eaLnBrk="1" latinLnBrk="0" hangingPunct="1">
              <a:spcBef>
                <a:spcPts val="300"/>
              </a:spcBef>
              <a:buNone/>
              <a:defRPr sz="16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Lucida Grande CE"/>
                <a:ea typeface="+mn-ea"/>
                <a:cs typeface="Lucida Grande CE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927100" y="1129553"/>
            <a:ext cx="6601968" cy="29809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7543800" y="1129553"/>
            <a:ext cx="1371600" cy="148132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7543800" y="2629169"/>
            <a:ext cx="1371600" cy="148132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3760" y="326915"/>
            <a:ext cx="7672320" cy="488211"/>
          </a:xfrm>
        </p:spPr>
        <p:txBody>
          <a:bodyPr/>
          <a:lstStyle/>
          <a:p>
            <a:r>
              <a:rPr lang="cs-CZ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53761" y="1208287"/>
            <a:ext cx="3684960" cy="5223428"/>
          </a:xfrm>
        </p:spPr>
        <p:txBody>
          <a:bodyPr/>
          <a:lstStyle/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476960" y="1208287"/>
            <a:ext cx="3686400" cy="5223428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27193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>
  <p:cSld name="Title and Tex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3760" y="326915"/>
            <a:ext cx="7672320" cy="488211"/>
          </a:xfrm>
        </p:spPr>
        <p:txBody>
          <a:bodyPr/>
          <a:lstStyle/>
          <a:p>
            <a:r>
              <a:rPr lang="cs-CZ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53761" y="1208288"/>
            <a:ext cx="7509600" cy="2541866"/>
          </a:xfrm>
        </p:spPr>
        <p:txBody>
          <a:bodyPr/>
          <a:lstStyle/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3761" y="3888409"/>
            <a:ext cx="7509600" cy="2543307"/>
          </a:xfrm>
        </p:spPr>
        <p:txBody>
          <a:bodyPr/>
          <a:lstStyle/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44457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3760" y="326915"/>
            <a:ext cx="7672320" cy="488211"/>
          </a:xfrm>
        </p:spPr>
        <p:txBody>
          <a:bodyPr/>
          <a:lstStyle/>
          <a:p>
            <a:r>
              <a:rPr lang="cs-CZ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3761" y="1208288"/>
            <a:ext cx="7509600" cy="2541866"/>
          </a:xfrm>
        </p:spPr>
        <p:txBody>
          <a:bodyPr/>
          <a:lstStyle/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3761" y="3888409"/>
            <a:ext cx="7509600" cy="2543307"/>
          </a:xfrm>
        </p:spPr>
        <p:txBody>
          <a:bodyPr/>
          <a:lstStyle/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7255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5025435"/>
            <a:ext cx="8915400" cy="914400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5943600"/>
            <a:ext cx="8001000" cy="914400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92608" tIns="91440" rIns="274320" bIns="91440" rtlCol="0" anchor="t" anchorCtr="0"/>
          <a:lstStyle>
            <a:lvl1pPr marL="0" indent="0" algn="l" defTabSz="914400" rtl="0" eaLnBrk="1" latinLnBrk="0" hangingPunct="1">
              <a:spcBef>
                <a:spcPts val="300"/>
              </a:spcBef>
              <a:buNone/>
              <a:defRPr sz="18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Lucida Grande CE"/>
                <a:ea typeface="+mn-ea"/>
                <a:cs typeface="Lucida Grande CE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927100" y="1129553"/>
            <a:ext cx="7988300" cy="38862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200399"/>
            <a:ext cx="8915400" cy="2286000"/>
          </a:xfrm>
          <a:solidFill>
            <a:schemeClr val="tx2"/>
          </a:solidFill>
        </p:spPr>
        <p:txBody>
          <a:bodyPr vert="horz" lIns="1188720" tIns="45720" rIns="274320" bIns="45720" rtlCol="0" anchor="b" anchorCtr="0">
            <a:norm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bg1"/>
                </a:solidFill>
                <a:latin typeface="Lucida Grande CE"/>
                <a:ea typeface="+mj-ea"/>
                <a:cs typeface="Lucida Grande CE"/>
              </a:defRPr>
            </a:lvl1pPr>
          </a:lstStyle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5484607"/>
            <a:ext cx="8001000" cy="777240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292608" tIns="91440" rIns="274320" bIns="91440" rtlCol="0" anchor="ctr" anchorCtr="0">
            <a:normAutofit/>
          </a:bodyPr>
          <a:lstStyle>
            <a:lvl1pPr marL="0" indent="0" algn="l" defTabSz="914400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 pitchFamily="18" charset="2"/>
              <a:buNone/>
              <a:defRPr sz="18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Lucida Grande CE"/>
                <a:ea typeface="+mn-ea"/>
                <a:cs typeface="Lucida Grande CE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17600" y="1354019"/>
            <a:ext cx="3566160" cy="4922956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800"/>
            </a:lvl6pPr>
            <a:lvl7pPr marL="2055813" indent="-344488">
              <a:defRPr sz="1800"/>
            </a:lvl7pPr>
            <a:lvl8pPr marL="2055813" indent="-344488">
              <a:defRPr sz="1800"/>
            </a:lvl8pPr>
            <a:lvl9pPr marL="2055813" indent="-344488"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7534" y="1354019"/>
            <a:ext cx="3566160" cy="4922956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800"/>
            </a:lvl6pPr>
            <a:lvl7pPr marL="2055813" indent="-344488">
              <a:defRPr sz="1800"/>
            </a:lvl7pPr>
            <a:lvl8pPr marL="2055813" indent="-344488">
              <a:defRPr sz="1800"/>
            </a:lvl8pPr>
            <a:lvl9pPr marL="2055813" indent="-344488"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588" y="1209521"/>
            <a:ext cx="3566160" cy="877887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0588" y="2351164"/>
            <a:ext cx="3566160" cy="392581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600"/>
            </a:lvl6pPr>
            <a:lvl7pPr marL="2055813" indent="-344488">
              <a:defRPr sz="1600"/>
            </a:lvl7pPr>
            <a:lvl8pPr marL="2055813" indent="-344488">
              <a:defRPr sz="1600"/>
            </a:lvl8pPr>
            <a:lvl9pPr marL="2055813" indent="-344488"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47534" y="1209521"/>
            <a:ext cx="3566160" cy="877887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47534" y="2351164"/>
            <a:ext cx="3566160" cy="392581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600"/>
            </a:lvl6pPr>
            <a:lvl7pPr marL="2055813" indent="-344488">
              <a:defRPr sz="1600"/>
            </a:lvl7pPr>
            <a:lvl8pPr marL="2055813" indent="-344488">
              <a:defRPr sz="1600"/>
            </a:lvl8pPr>
            <a:lvl9pPr marL="2055813" indent="-344488"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212028" y="2169845"/>
            <a:ext cx="3383280" cy="1588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5238974" y="2169845"/>
            <a:ext cx="3383280" cy="1588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47534" y="1238560"/>
            <a:ext cx="3566160" cy="5038415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2000"/>
            </a:lvl6pPr>
            <a:lvl7pPr marL="2055813" indent="-344488">
              <a:defRPr sz="2000"/>
            </a:lvl7pPr>
            <a:lvl8pPr marL="2055813" indent="-344488">
              <a:defRPr sz="2000"/>
            </a:lvl8pPr>
            <a:lvl9pPr marL="2055813" indent="-344488"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00952" y="1238560"/>
            <a:ext cx="3566160" cy="5025079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292608" tIns="274320" rIns="274320" bIns="274320" rtlCol="0" anchor="t" anchorCtr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Font typeface="Wingdings 2" pitchFamily="18" charset="2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+mn-ea"/>
                <a:cs typeface="Arial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48584"/>
            <a:ext cx="8915400" cy="914400"/>
          </a:xfrm>
          <a:solidFill>
            <a:schemeClr val="tx2"/>
          </a:solidFill>
        </p:spPr>
        <p:txBody>
          <a:bodyPr vert="horz" lIns="1188720" tIns="45720" rIns="274320" bIns="45720" rtlCol="0" anchor="ctr">
            <a:norm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Lucida Grande CE"/>
                <a:ea typeface="+mj-ea"/>
                <a:cs typeface="Lucida Grande CE"/>
              </a:defRPr>
            </a:lvl1pPr>
          </a:lstStyle>
          <a:p>
            <a:r>
              <a:rPr lang="en-US" dirty="0"/>
              <a:t>Click to edit Master title style</a:t>
            </a:r>
            <a:endParaRPr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4424" y="1291042"/>
            <a:ext cx="7610476" cy="49752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89894" y="6569075"/>
            <a:ext cx="45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914400" y="0"/>
            <a:ext cx="7999413" cy="18288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" name="Rectangle 7"/>
          <p:cNvSpPr/>
          <p:nvPr/>
        </p:nvSpPr>
        <p:spPr>
          <a:xfrm>
            <a:off x="914400" y="6675120"/>
            <a:ext cx="7999413" cy="182880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147728"/>
            <a:ext cx="8913813" cy="914400"/>
          </a:xfrm>
          <a:prstGeom prst="rect">
            <a:avLst/>
          </a:prstGeom>
          <a:solidFill>
            <a:schemeClr val="tx2"/>
          </a:solidFill>
        </p:spPr>
        <p:txBody>
          <a:bodyPr vert="horz" lIns="1188720" tIns="45720" rIns="27432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5" r:id="rId14"/>
    <p:sldLayoutId id="2147483676" r:id="rId15"/>
    <p:sldLayoutId id="2147483677" r:id="rId16"/>
  </p:sldLayoutIdLst>
  <p:txStyles>
    <p:titleStyle>
      <a:lvl1pPr marL="0" indent="0" algn="l" defTabSz="914400" rtl="0" eaLnBrk="1" latinLnBrk="0" hangingPunct="1">
        <a:spcBef>
          <a:spcPct val="0"/>
        </a:spcBef>
        <a:buNone/>
        <a:defRPr sz="3600" b="1" kern="1200">
          <a:solidFill>
            <a:schemeClr val="bg1"/>
          </a:solidFill>
          <a:latin typeface="Lucida Grande CE"/>
          <a:ea typeface="+mj-ea"/>
          <a:cs typeface="Lucida Grande CE"/>
        </a:defRPr>
      </a:lvl1pPr>
    </p:titleStyle>
    <p:bodyStyle>
      <a:lvl1pPr marL="342900" indent="-342900" algn="l" defTabSz="914400" rtl="0" eaLnBrk="1" latinLnBrk="0" hangingPunct="1">
        <a:spcBef>
          <a:spcPts val="2000"/>
        </a:spcBef>
        <a:buClr>
          <a:schemeClr val="accent1"/>
        </a:buClr>
        <a:buFont typeface="Wingdings 2" pitchFamily="18" charset="2"/>
        <a:buChar char=""/>
        <a:defRPr sz="2000" kern="1200">
          <a:solidFill>
            <a:schemeClr val="tx1">
              <a:lumMod val="65000"/>
              <a:lumOff val="35000"/>
            </a:schemeClr>
          </a:solidFill>
          <a:latin typeface="Arial"/>
          <a:ea typeface="+mn-ea"/>
          <a:cs typeface="Arial"/>
        </a:defRPr>
      </a:lvl1pPr>
      <a:lvl2pPr marL="685800" indent="-336550" algn="l" defTabSz="914400" rtl="0" eaLnBrk="1" latinLnBrk="0" hangingPunct="1">
        <a:spcBef>
          <a:spcPts val="600"/>
        </a:spcBef>
        <a:buClr>
          <a:schemeClr val="accent1">
            <a:lumMod val="50000"/>
          </a:schemeClr>
        </a:buClr>
        <a:buFont typeface="Wingdings 2" pitchFamily="18" charset="2"/>
        <a:buChar char=""/>
        <a:defRPr sz="1800" kern="1200">
          <a:solidFill>
            <a:schemeClr val="tx1">
              <a:lumMod val="65000"/>
              <a:lumOff val="35000"/>
            </a:schemeClr>
          </a:solidFill>
          <a:latin typeface="Arial"/>
          <a:ea typeface="+mn-ea"/>
          <a:cs typeface="Arial"/>
        </a:defRPr>
      </a:lvl2pPr>
      <a:lvl3pPr marL="1035050" indent="-349250" algn="l" defTabSz="914400" rtl="0" eaLnBrk="1" latinLnBrk="0" hangingPunct="1">
        <a:spcBef>
          <a:spcPts val="600"/>
        </a:spcBef>
        <a:buClr>
          <a:schemeClr val="accent1"/>
        </a:buClr>
        <a:buFont typeface="Wingdings 2" pitchFamily="18" charset="2"/>
        <a:buChar char=""/>
        <a:defRPr sz="1800" kern="1200">
          <a:solidFill>
            <a:schemeClr val="tx1">
              <a:lumMod val="65000"/>
              <a:lumOff val="35000"/>
            </a:schemeClr>
          </a:solidFill>
          <a:latin typeface="Arial"/>
          <a:ea typeface="+mn-ea"/>
          <a:cs typeface="Arial"/>
        </a:defRPr>
      </a:lvl3pPr>
      <a:lvl4pPr marL="1371600" indent="-336550" algn="l" defTabSz="914400" rtl="0" eaLnBrk="1" latinLnBrk="0" hangingPunct="1">
        <a:spcBef>
          <a:spcPts val="600"/>
        </a:spcBef>
        <a:buClr>
          <a:schemeClr val="accent1">
            <a:lumMod val="50000"/>
          </a:schemeClr>
        </a:buClr>
        <a:buFont typeface="Wingdings 2" pitchFamily="18" charset="2"/>
        <a:buChar char=""/>
        <a:defRPr sz="1800" kern="1200">
          <a:solidFill>
            <a:schemeClr val="tx1">
              <a:lumMod val="65000"/>
              <a:lumOff val="35000"/>
            </a:schemeClr>
          </a:solidFill>
          <a:latin typeface="Arial"/>
          <a:ea typeface="+mn-ea"/>
          <a:cs typeface="Arial"/>
        </a:defRPr>
      </a:lvl4pPr>
      <a:lvl5pPr marL="1720850" indent="-349250" algn="l" defTabSz="914400" rtl="0" eaLnBrk="1" latinLnBrk="0" hangingPunct="1">
        <a:spcBef>
          <a:spcPts val="600"/>
        </a:spcBef>
        <a:buClr>
          <a:schemeClr val="accent1"/>
        </a:buClr>
        <a:buFont typeface="Wingdings 2" pitchFamily="18" charset="2"/>
        <a:buChar char=""/>
        <a:defRPr sz="1800" kern="1200">
          <a:solidFill>
            <a:schemeClr val="tx1">
              <a:lumMod val="65000"/>
              <a:lumOff val="35000"/>
            </a:schemeClr>
          </a:solidFill>
          <a:latin typeface="Arial"/>
          <a:ea typeface="+mn-ea"/>
          <a:cs typeface="Arial"/>
        </a:defRPr>
      </a:lvl5pPr>
      <a:lvl6pPr marL="2055813" indent="-344488" algn="l" defTabSz="914400" rtl="0" eaLnBrk="1" latinLnBrk="0" hangingPunct="1">
        <a:spcBef>
          <a:spcPct val="20000"/>
        </a:spcBef>
        <a:buClr>
          <a:schemeClr val="accent1">
            <a:lumMod val="50000"/>
          </a:schemeClr>
        </a:buClr>
        <a:buFont typeface="Wingdings 2" pitchFamily="18" charset="2"/>
        <a:buChar char="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398713" indent="-344488" algn="l" defTabSz="914400" rtl="0" eaLnBrk="1" latinLnBrk="0" hangingPunct="1">
        <a:spcBef>
          <a:spcPct val="20000"/>
        </a:spcBef>
        <a:buClr>
          <a:schemeClr val="accent1"/>
        </a:buClr>
        <a:buFont typeface="Wingdings 2" pitchFamily="18" charset="2"/>
        <a:buChar char="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2743200" indent="-344488" algn="l" defTabSz="914400" rtl="0" eaLnBrk="1" latinLnBrk="0" hangingPunct="1">
        <a:spcBef>
          <a:spcPct val="20000"/>
        </a:spcBef>
        <a:buClr>
          <a:schemeClr val="accent1">
            <a:lumMod val="50000"/>
          </a:schemeClr>
        </a:buClr>
        <a:buFont typeface="Wingdings 2" pitchFamily="18" charset="2"/>
        <a:buChar char="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087688" indent="-344488" algn="l" defTabSz="914400" rtl="0" eaLnBrk="1" latinLnBrk="0" hangingPunct="1">
        <a:spcBef>
          <a:spcPct val="20000"/>
        </a:spcBef>
        <a:buClr>
          <a:schemeClr val="accent1"/>
        </a:buClr>
        <a:buFont typeface="Wingdings 2" pitchFamily="18" charset="2"/>
        <a:buChar char=""/>
        <a:defRPr lang="en-US" sz="1800" kern="1200" dirty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s://sirrah.troja.mff.cuni.cz/~svanda/NAST001/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media" Target="../media/media2.avi"/><Relationship Id="rId7" Type="http://schemas.openxmlformats.org/officeDocument/2006/relationships/image" Target="../media/image25.png"/><Relationship Id="rId2" Type="http://schemas.openxmlformats.org/officeDocument/2006/relationships/video" Target="file://localhost/Volumes/Data/michal/prednasky/Slunce_vladce-Planetarium/sotflare.avi" TargetMode="External"/><Relationship Id="rId1" Type="http://schemas.microsoft.com/office/2007/relationships/media" Target="file://localhost/Volumes/Data/michal/prednasky/Slunce_vladce-Planetarium/sotflare.avi" TargetMode="External"/><Relationship Id="rId6" Type="http://schemas.openxmlformats.org/officeDocument/2006/relationships/notesSlide" Target="../notesSlides/notesSlide18.xml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2.avi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media" Target="../media/media3.avi"/><Relationship Id="rId7" Type="http://schemas.openxmlformats.org/officeDocument/2006/relationships/image" Target="../media/image26.png"/><Relationship Id="rId2" Type="http://schemas.openxmlformats.org/officeDocument/2006/relationships/video" Target="file://localhost/Volumes/Data/michal/prednasky/Slunce_vladce-Planetarium/traceflare.avi" TargetMode="External"/><Relationship Id="rId1" Type="http://schemas.microsoft.com/office/2007/relationships/media" Target="file://localhost/Volumes/Data/michal/prednasky/Slunce_vladce-Planetarium/traceflare.avi" TargetMode="External"/><Relationship Id="rId6" Type="http://schemas.openxmlformats.org/officeDocument/2006/relationships/notesSlide" Target="../notesSlides/notesSlide19.xml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3.avi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Seznam</a:t>
            </a:r>
            <a:r>
              <a:rPr lang="en-US" dirty="0"/>
              <a:t> </a:t>
            </a:r>
            <a:r>
              <a:rPr lang="en-US" dirty="0" err="1"/>
              <a:t>témat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dirty="0" err="1"/>
              <a:t>Slunce</a:t>
            </a:r>
            <a:r>
              <a:rPr lang="en-US" dirty="0"/>
              <a:t> </a:t>
            </a:r>
            <a:r>
              <a:rPr lang="en-US" dirty="0" err="1"/>
              <a:t>jako</a:t>
            </a:r>
            <a:r>
              <a:rPr lang="en-US" dirty="0"/>
              <a:t> </a:t>
            </a:r>
            <a:r>
              <a:rPr lang="en-US" dirty="0" err="1"/>
              <a:t>hvězda</a:t>
            </a:r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en-US" dirty="0" err="1"/>
              <a:t>Vnitřní</a:t>
            </a:r>
            <a:r>
              <a:rPr lang="en-US" dirty="0"/>
              <a:t> </a:t>
            </a:r>
            <a:r>
              <a:rPr lang="en-US" dirty="0" err="1"/>
              <a:t>struktura</a:t>
            </a:r>
            <a:r>
              <a:rPr lang="en-US" dirty="0"/>
              <a:t> a </a:t>
            </a:r>
            <a:r>
              <a:rPr lang="en-US" dirty="0" err="1"/>
              <a:t>vývoj</a:t>
            </a:r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en-US" dirty="0" err="1"/>
              <a:t>Konvekce</a:t>
            </a:r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en-US" dirty="0" err="1"/>
              <a:t>Atmosféra</a:t>
            </a:r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en-US" dirty="0" err="1"/>
              <a:t>Rotace</a:t>
            </a:r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en-US" dirty="0" err="1"/>
              <a:t>Oscilace</a:t>
            </a:r>
            <a:r>
              <a:rPr lang="en-US" dirty="0"/>
              <a:t>, helioseismologie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err="1"/>
              <a:t>Magnetismus</a:t>
            </a:r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en-US" dirty="0" err="1"/>
              <a:t>Erupce</a:t>
            </a:r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en-US" dirty="0" err="1"/>
              <a:t>Koróna</a:t>
            </a:r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en-US" dirty="0" err="1"/>
              <a:t>Kosmické</a:t>
            </a:r>
            <a:r>
              <a:rPr lang="en-US" dirty="0"/>
              <a:t> </a:t>
            </a:r>
            <a:r>
              <a:rPr lang="en-US" dirty="0" err="1"/>
              <a:t>počasí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41873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tIns="20802">
            <a:normAutofit/>
          </a:bodyPr>
          <a:lstStyle/>
          <a:p>
            <a:pPr>
              <a:tabLst>
                <a:tab pos="407526" algn="l"/>
                <a:tab pos="815052" algn="l"/>
                <a:tab pos="1222578" algn="l"/>
                <a:tab pos="1630104" algn="l"/>
                <a:tab pos="2037631" algn="l"/>
                <a:tab pos="2445156" algn="l"/>
                <a:tab pos="2852683" algn="l"/>
                <a:tab pos="3260208" algn="l"/>
                <a:tab pos="3667735" algn="l"/>
                <a:tab pos="4075260" algn="l"/>
                <a:tab pos="4482787" algn="l"/>
                <a:tab pos="4890312" algn="l"/>
                <a:tab pos="5297839" algn="l"/>
                <a:tab pos="5705364" algn="l"/>
                <a:tab pos="6112891" algn="l"/>
                <a:tab pos="6520416" algn="l"/>
                <a:tab pos="6927943" algn="l"/>
                <a:tab pos="7335468" algn="l"/>
              </a:tabLst>
            </a:pPr>
            <a:r>
              <a:rPr lang="cs-CZ"/>
              <a:t>Sluneční pozorování</a:t>
            </a:r>
          </a:p>
        </p:txBody>
      </p:sp>
      <p:sp>
        <p:nvSpPr>
          <p:cNvPr id="10242" name="Rectangle 2"/>
          <p:cNvSpPr>
            <a:spLocks noGrp="1" noChangeArrowheads="1"/>
          </p:cNvSpPr>
          <p:nvPr>
            <p:ph sz="half" idx="1"/>
          </p:nvPr>
        </p:nvSpPr>
        <p:spPr>
          <a:ln/>
        </p:spPr>
        <p:txBody>
          <a:bodyPr>
            <a:normAutofit/>
          </a:bodyPr>
          <a:lstStyle/>
          <a:p>
            <a:pPr marL="293764" indent="-293764">
              <a:buSzPct val="71000"/>
              <a:buBlip>
                <a:blip r:embed="rId3"/>
              </a:buBlip>
              <a:tabLst>
                <a:tab pos="407526" algn="l"/>
                <a:tab pos="815052" algn="l"/>
                <a:tab pos="1222578" algn="l"/>
                <a:tab pos="1630104" algn="l"/>
                <a:tab pos="2037631" algn="l"/>
                <a:tab pos="2445156" algn="l"/>
                <a:tab pos="2852683" algn="l"/>
                <a:tab pos="3260208" algn="l"/>
              </a:tabLst>
            </a:pPr>
            <a:r>
              <a:rPr lang="cs-CZ"/>
              <a:t>V bílém světle</a:t>
            </a:r>
          </a:p>
          <a:p>
            <a:pPr marL="783372" lvl="1" indent="-260644">
              <a:buSzPct val="75000"/>
              <a:buFont typeface="Symbol" charset="0"/>
              <a:buChar char=""/>
              <a:tabLst>
                <a:tab pos="407526" algn="l"/>
                <a:tab pos="815052" algn="l"/>
                <a:tab pos="1222578" algn="l"/>
                <a:tab pos="1630104" algn="l"/>
                <a:tab pos="2037631" algn="l"/>
                <a:tab pos="2445156" algn="l"/>
                <a:tab pos="2852683" algn="l"/>
                <a:tab pos="3260208" algn="l"/>
              </a:tabLst>
            </a:pPr>
            <a:r>
              <a:rPr lang="cs-CZ"/>
              <a:t>Kresby/fotografie</a:t>
            </a:r>
          </a:p>
          <a:p>
            <a:pPr marL="783372" lvl="1" indent="-260644">
              <a:buSzPct val="75000"/>
              <a:buFont typeface="Symbol" charset="0"/>
              <a:buChar char=""/>
              <a:tabLst>
                <a:tab pos="407526" algn="l"/>
                <a:tab pos="815052" algn="l"/>
                <a:tab pos="1222578" algn="l"/>
                <a:tab pos="1630104" algn="l"/>
                <a:tab pos="2037631" algn="l"/>
                <a:tab pos="2445156" algn="l"/>
                <a:tab pos="2852683" algn="l"/>
                <a:tab pos="3260208" algn="l"/>
              </a:tabLst>
            </a:pPr>
            <a:r>
              <a:rPr lang="cs-CZ"/>
              <a:t>Spektrum</a:t>
            </a:r>
          </a:p>
          <a:p>
            <a:pPr marL="783372" lvl="1" indent="-260644">
              <a:buSzPct val="75000"/>
              <a:buFont typeface="Symbol" charset="0"/>
              <a:buChar char=""/>
              <a:tabLst>
                <a:tab pos="407526" algn="l"/>
                <a:tab pos="815052" algn="l"/>
                <a:tab pos="1222578" algn="l"/>
                <a:tab pos="1630104" algn="l"/>
                <a:tab pos="2037631" algn="l"/>
                <a:tab pos="2445156" algn="l"/>
                <a:tab pos="2852683" algn="l"/>
                <a:tab pos="3260208" algn="l"/>
              </a:tabLst>
            </a:pPr>
            <a:r>
              <a:rPr lang="cs-CZ"/>
              <a:t>Vysoké rozlišení</a:t>
            </a:r>
          </a:p>
          <a:p>
            <a:pPr marL="293764" indent="-293764">
              <a:buSzPct val="71000"/>
              <a:buBlip>
                <a:blip r:embed="rId3"/>
              </a:buBlip>
              <a:tabLst>
                <a:tab pos="407526" algn="l"/>
                <a:tab pos="815052" algn="l"/>
                <a:tab pos="1222578" algn="l"/>
                <a:tab pos="1630104" algn="l"/>
                <a:tab pos="2037631" algn="l"/>
                <a:tab pos="2445156" algn="l"/>
                <a:tab pos="2852683" algn="l"/>
                <a:tab pos="3260208" algn="l"/>
              </a:tabLst>
            </a:pPr>
            <a:r>
              <a:rPr lang="cs-CZ"/>
              <a:t>Spektrální pozorování</a:t>
            </a:r>
          </a:p>
          <a:p>
            <a:pPr marL="293764" indent="-293764">
              <a:buSzPct val="71000"/>
              <a:buBlip>
                <a:blip r:embed="rId3"/>
              </a:buBlip>
              <a:tabLst>
                <a:tab pos="407526" algn="l"/>
                <a:tab pos="815052" algn="l"/>
                <a:tab pos="1222578" algn="l"/>
                <a:tab pos="1630104" algn="l"/>
                <a:tab pos="2037631" algn="l"/>
                <a:tab pos="2445156" algn="l"/>
                <a:tab pos="2852683" algn="l"/>
                <a:tab pos="3260208" algn="l"/>
              </a:tabLst>
            </a:pPr>
            <a:r>
              <a:rPr lang="cs-CZ"/>
              <a:t>Speciální pozorování</a:t>
            </a:r>
          </a:p>
          <a:p>
            <a:pPr marL="783372" lvl="1" indent="-260644">
              <a:buSzPct val="75000"/>
              <a:buFont typeface="Symbol" charset="0"/>
              <a:buChar char=""/>
              <a:tabLst>
                <a:tab pos="407526" algn="l"/>
                <a:tab pos="815052" algn="l"/>
                <a:tab pos="1222578" algn="l"/>
                <a:tab pos="1630104" algn="l"/>
                <a:tab pos="2037631" algn="l"/>
                <a:tab pos="2445156" algn="l"/>
                <a:tab pos="2852683" algn="l"/>
                <a:tab pos="3260208" algn="l"/>
              </a:tabLst>
            </a:pPr>
            <a:r>
              <a:rPr lang="cs-CZ"/>
              <a:t>Magnetogramy</a:t>
            </a:r>
          </a:p>
          <a:p>
            <a:pPr marL="783372" lvl="1" indent="-260644">
              <a:buSzPct val="75000"/>
              <a:buFont typeface="Symbol" charset="0"/>
              <a:buChar char=""/>
              <a:tabLst>
                <a:tab pos="407526" algn="l"/>
                <a:tab pos="815052" algn="l"/>
                <a:tab pos="1222578" algn="l"/>
                <a:tab pos="1630104" algn="l"/>
                <a:tab pos="2037631" algn="l"/>
                <a:tab pos="2445156" algn="l"/>
                <a:tab pos="2852683" algn="l"/>
                <a:tab pos="3260208" algn="l"/>
              </a:tabLst>
            </a:pPr>
            <a:r>
              <a:rPr lang="cs-CZ"/>
              <a:t>Dopplergramy</a:t>
            </a:r>
          </a:p>
          <a:p>
            <a:pPr marL="293764" indent="-293764">
              <a:buSzPct val="71000"/>
              <a:buBlip>
                <a:blip r:embed="rId3"/>
              </a:buBlip>
              <a:tabLst>
                <a:tab pos="407526" algn="l"/>
                <a:tab pos="815052" algn="l"/>
                <a:tab pos="1222578" algn="l"/>
                <a:tab pos="1630104" algn="l"/>
                <a:tab pos="2037631" algn="l"/>
                <a:tab pos="2445156" algn="l"/>
                <a:tab pos="2852683" algn="l"/>
                <a:tab pos="3260208" algn="l"/>
              </a:tabLst>
            </a:pPr>
            <a:r>
              <a:rPr lang="cs-CZ"/>
              <a:t>Vše s prostorovým i časovým rozlišením</a:t>
            </a:r>
          </a:p>
          <a:p>
            <a:pPr marL="293764" indent="-293764">
              <a:buSzPct val="71000"/>
              <a:buBlip>
                <a:blip r:embed="rId3"/>
              </a:buBlip>
              <a:tabLst>
                <a:tab pos="407526" algn="l"/>
                <a:tab pos="815052" algn="l"/>
                <a:tab pos="1222578" algn="l"/>
                <a:tab pos="1630104" algn="l"/>
                <a:tab pos="2037631" algn="l"/>
                <a:tab pos="2445156" algn="l"/>
                <a:tab pos="2852683" algn="l"/>
                <a:tab pos="3260208" algn="l"/>
              </a:tabLst>
            </a:pPr>
            <a:r>
              <a:rPr lang="cs-CZ"/>
              <a:t>? </a:t>
            </a:r>
            <a:r>
              <a:rPr lang="cs-CZ" i="1"/>
              <a:t>Slunce jako hvězda </a:t>
            </a:r>
            <a:r>
              <a:rPr lang="cs-CZ"/>
              <a:t>?</a:t>
            </a: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8974" y="1527921"/>
            <a:ext cx="4014720" cy="40972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2814633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tIns="20802">
            <a:normAutofit/>
          </a:bodyPr>
          <a:lstStyle/>
          <a:p>
            <a:pPr>
              <a:tabLst>
                <a:tab pos="407526" algn="l"/>
                <a:tab pos="815052" algn="l"/>
                <a:tab pos="1222578" algn="l"/>
                <a:tab pos="1630104" algn="l"/>
                <a:tab pos="2037631" algn="l"/>
                <a:tab pos="2445156" algn="l"/>
                <a:tab pos="2852683" algn="l"/>
                <a:tab pos="3260208" algn="l"/>
                <a:tab pos="3667735" algn="l"/>
                <a:tab pos="4075260" algn="l"/>
                <a:tab pos="4482787" algn="l"/>
                <a:tab pos="4890312" algn="l"/>
                <a:tab pos="5297839" algn="l"/>
                <a:tab pos="5705364" algn="l"/>
                <a:tab pos="6112891" algn="l"/>
                <a:tab pos="6520416" algn="l"/>
                <a:tab pos="6927943" algn="l"/>
                <a:tab pos="7335468" algn="l"/>
              </a:tabLst>
            </a:pPr>
            <a:r>
              <a:rPr lang="cs-CZ"/>
              <a:t>Sluneční aktivita</a:t>
            </a:r>
          </a:p>
        </p:txBody>
      </p:sp>
      <p:sp>
        <p:nvSpPr>
          <p:cNvPr id="11266" name="Rectangle 2"/>
          <p:cNvSpPr>
            <a:spLocks noGrp="1" noChangeArrowheads="1"/>
          </p:cNvSpPr>
          <p:nvPr>
            <p:ph sz="half" idx="1"/>
          </p:nvPr>
        </p:nvSpPr>
        <p:spPr>
          <a:ln/>
        </p:spPr>
        <p:txBody>
          <a:bodyPr/>
          <a:lstStyle/>
          <a:p>
            <a:pPr marL="293764" indent="-293764">
              <a:buSzPct val="71000"/>
              <a:buBlip>
                <a:blip r:embed="rId3"/>
              </a:buBlip>
              <a:tabLst>
                <a:tab pos="407526" algn="l"/>
                <a:tab pos="815052" algn="l"/>
                <a:tab pos="1222578" algn="l"/>
                <a:tab pos="1630104" algn="l"/>
                <a:tab pos="2037631" algn="l"/>
                <a:tab pos="2445156" algn="l"/>
                <a:tab pos="2852683" algn="l"/>
                <a:tab pos="3260208" algn="l"/>
              </a:tabLst>
            </a:pPr>
            <a:r>
              <a:rPr lang="cs-CZ"/>
              <a:t>Slunce = proměnná hvězda!</a:t>
            </a:r>
          </a:p>
          <a:p>
            <a:pPr marL="783372" lvl="1" indent="-260644">
              <a:buSzPct val="75000"/>
              <a:buFont typeface="Symbol" charset="0"/>
              <a:buChar char=""/>
              <a:tabLst>
                <a:tab pos="407526" algn="l"/>
                <a:tab pos="815052" algn="l"/>
                <a:tab pos="1222578" algn="l"/>
                <a:tab pos="1630104" algn="l"/>
                <a:tab pos="2037631" algn="l"/>
                <a:tab pos="2445156" algn="l"/>
                <a:tab pos="2852683" algn="l"/>
                <a:tab pos="3260208" algn="l"/>
              </a:tabLst>
            </a:pPr>
            <a:r>
              <a:rPr lang="cs-CZ"/>
              <a:t>Jasové změny celkově cca 0,1 %, mnohem větší v UV a X nebo rádiu</a:t>
            </a:r>
          </a:p>
          <a:p>
            <a:pPr marL="293764" indent="-293764">
              <a:buSzPct val="71000"/>
              <a:buBlip>
                <a:blip r:embed="rId3"/>
              </a:buBlip>
              <a:tabLst>
                <a:tab pos="407526" algn="l"/>
                <a:tab pos="815052" algn="l"/>
                <a:tab pos="1222578" algn="l"/>
                <a:tab pos="1630104" algn="l"/>
                <a:tab pos="2037631" algn="l"/>
                <a:tab pos="2445156" algn="l"/>
                <a:tab pos="2852683" algn="l"/>
                <a:tab pos="3260208" algn="l"/>
              </a:tabLst>
            </a:pPr>
            <a:r>
              <a:rPr lang="cs-CZ"/>
              <a:t>Aktivita = soubor v čase proměnlivých jevů souvisejících s magnetickým polem</a:t>
            </a:r>
          </a:p>
          <a:p>
            <a:pPr marL="783372" lvl="1" indent="-260644">
              <a:buSzPct val="75000"/>
              <a:buFont typeface="Symbol" charset="0"/>
              <a:buChar char=""/>
              <a:tabLst>
                <a:tab pos="407526" algn="l"/>
                <a:tab pos="815052" algn="l"/>
                <a:tab pos="1222578" algn="l"/>
                <a:tab pos="1630104" algn="l"/>
                <a:tab pos="2037631" algn="l"/>
                <a:tab pos="2445156" algn="l"/>
                <a:tab pos="2852683" algn="l"/>
                <a:tab pos="3260208" algn="l"/>
              </a:tabLst>
            </a:pPr>
            <a:r>
              <a:rPr lang="cs-CZ"/>
              <a:t>Sluneční skvrny</a:t>
            </a:r>
          </a:p>
          <a:p>
            <a:pPr marL="783372" lvl="1" indent="-260644">
              <a:buSzPct val="75000"/>
              <a:buFont typeface="Symbol" charset="0"/>
              <a:buChar char=""/>
              <a:tabLst>
                <a:tab pos="407526" algn="l"/>
                <a:tab pos="815052" algn="l"/>
                <a:tab pos="1222578" algn="l"/>
                <a:tab pos="1630104" algn="l"/>
                <a:tab pos="2037631" algn="l"/>
                <a:tab pos="2445156" algn="l"/>
                <a:tab pos="2852683" algn="l"/>
                <a:tab pos="3260208" algn="l"/>
              </a:tabLst>
            </a:pPr>
            <a:r>
              <a:rPr lang="cs-CZ"/>
              <a:t>Protuberance</a:t>
            </a:r>
          </a:p>
          <a:p>
            <a:pPr marL="783372" lvl="1" indent="-260644">
              <a:buSzPct val="75000"/>
              <a:buFont typeface="Symbol" charset="0"/>
              <a:buChar char=""/>
              <a:tabLst>
                <a:tab pos="407526" algn="l"/>
                <a:tab pos="815052" algn="l"/>
                <a:tab pos="1222578" algn="l"/>
                <a:tab pos="1630104" algn="l"/>
                <a:tab pos="2037631" algn="l"/>
                <a:tab pos="2445156" algn="l"/>
                <a:tab pos="2852683" algn="l"/>
                <a:tab pos="3260208" algn="l"/>
              </a:tabLst>
            </a:pPr>
            <a:r>
              <a:rPr lang="cs-CZ"/>
              <a:t>Erupce</a:t>
            </a:r>
          </a:p>
          <a:p>
            <a:pPr marL="783372" lvl="1" indent="-260644">
              <a:buSzPct val="75000"/>
              <a:buFont typeface="Symbol" charset="0"/>
              <a:buChar char=""/>
              <a:tabLst>
                <a:tab pos="407526" algn="l"/>
                <a:tab pos="815052" algn="l"/>
                <a:tab pos="1222578" algn="l"/>
                <a:tab pos="1630104" algn="l"/>
                <a:tab pos="2037631" algn="l"/>
                <a:tab pos="2445156" algn="l"/>
                <a:tab pos="2852683" algn="l"/>
                <a:tab pos="3260208" algn="l"/>
              </a:tabLst>
            </a:pPr>
            <a:r>
              <a:rPr lang="cs-CZ"/>
              <a:t>CME a plazmové oblaky</a:t>
            </a:r>
          </a:p>
        </p:txBody>
      </p:sp>
      <p:sp>
        <p:nvSpPr>
          <p:cNvPr id="11267" name="AutoShape 3"/>
          <p:cNvSpPr>
            <a:spLocks noChangeArrowheads="1"/>
          </p:cNvSpPr>
          <p:nvPr/>
        </p:nvSpPr>
        <p:spPr bwMode="auto">
          <a:xfrm>
            <a:off x="4897653" y="1354019"/>
            <a:ext cx="4016160" cy="3607579"/>
          </a:xfrm>
          <a:prstGeom prst="roundRect">
            <a:avLst>
              <a:gd name="adj" fmla="val 37"/>
            </a:avLst>
          </a:prstGeom>
          <a:solidFill>
            <a:srgbClr val="000000"/>
          </a:solidFill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9093" y="1354019"/>
            <a:ext cx="4014720" cy="35744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102675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tIns="20802">
            <a:normAutofit/>
          </a:bodyPr>
          <a:lstStyle/>
          <a:p>
            <a:pPr>
              <a:tabLst>
                <a:tab pos="407526" algn="l"/>
                <a:tab pos="815052" algn="l"/>
                <a:tab pos="1222578" algn="l"/>
                <a:tab pos="1630104" algn="l"/>
                <a:tab pos="2037631" algn="l"/>
                <a:tab pos="2445156" algn="l"/>
                <a:tab pos="2852683" algn="l"/>
                <a:tab pos="3260208" algn="l"/>
                <a:tab pos="3667735" algn="l"/>
                <a:tab pos="4075260" algn="l"/>
                <a:tab pos="4482787" algn="l"/>
                <a:tab pos="4890312" algn="l"/>
                <a:tab pos="5297839" algn="l"/>
                <a:tab pos="5705364" algn="l"/>
                <a:tab pos="6112891" algn="l"/>
                <a:tab pos="6520416" algn="l"/>
                <a:tab pos="6927943" algn="l"/>
                <a:tab pos="7335468" algn="l"/>
              </a:tabLst>
            </a:pPr>
            <a:r>
              <a:rPr lang="cs-CZ"/>
              <a:t>Hvězdná aktivita?</a:t>
            </a:r>
          </a:p>
        </p:txBody>
      </p:sp>
      <p:sp>
        <p:nvSpPr>
          <p:cNvPr id="12290" name="Rectangle 2"/>
          <p:cNvSpPr>
            <a:spLocks noGrp="1" noChangeArrowheads="1"/>
          </p:cNvSpPr>
          <p:nvPr>
            <p:ph sz="half" idx="1"/>
          </p:nvPr>
        </p:nvSpPr>
        <p:spPr>
          <a:ln/>
        </p:spPr>
        <p:txBody>
          <a:bodyPr>
            <a:normAutofit fontScale="92500" lnSpcReduction="20000"/>
          </a:bodyPr>
          <a:lstStyle/>
          <a:p>
            <a:pPr marL="293764" indent="-293764">
              <a:buSzPct val="71000"/>
              <a:buBlip>
                <a:blip r:embed="rId3"/>
              </a:buBlip>
              <a:tabLst>
                <a:tab pos="407526" algn="l"/>
                <a:tab pos="815052" algn="l"/>
                <a:tab pos="1222578" algn="l"/>
                <a:tab pos="1630104" algn="l"/>
                <a:tab pos="2037631" algn="l"/>
                <a:tab pos="2445156" algn="l"/>
                <a:tab pos="2852683" algn="l"/>
                <a:tab pos="3260208" algn="l"/>
              </a:tabLst>
            </a:pPr>
            <a:r>
              <a:rPr lang="cs-CZ" dirty="0"/>
              <a:t>Jak by vypadala aktivita Slunce, kdybychom ho nedokázali rozlišit?</a:t>
            </a:r>
          </a:p>
          <a:p>
            <a:pPr marL="293764" indent="-293764">
              <a:buSzPct val="71000"/>
              <a:buBlip>
                <a:blip r:embed="rId3"/>
              </a:buBlip>
              <a:tabLst>
                <a:tab pos="407526" algn="l"/>
                <a:tab pos="815052" algn="l"/>
                <a:tab pos="1222578" algn="l"/>
                <a:tab pos="1630104" algn="l"/>
                <a:tab pos="2037631" algn="l"/>
                <a:tab pos="2445156" algn="l"/>
                <a:tab pos="2852683" algn="l"/>
                <a:tab pos="3260208" algn="l"/>
              </a:tabLst>
            </a:pPr>
            <a:r>
              <a:rPr lang="cs-CZ" dirty="0"/>
              <a:t>Vápníková emise</a:t>
            </a:r>
          </a:p>
          <a:p>
            <a:pPr marL="783372" lvl="1" indent="-260644">
              <a:buSzPct val="75000"/>
              <a:buFont typeface="Symbol" charset="0"/>
              <a:buChar char=""/>
              <a:tabLst>
                <a:tab pos="407526" algn="l"/>
                <a:tab pos="815052" algn="l"/>
                <a:tab pos="1222578" algn="l"/>
                <a:tab pos="1630104" algn="l"/>
                <a:tab pos="2037631" algn="l"/>
                <a:tab pos="2445156" algn="l"/>
                <a:tab pos="2852683" algn="l"/>
                <a:tab pos="3260208" algn="l"/>
              </a:tabLst>
            </a:pPr>
            <a:r>
              <a:rPr lang="cs-CZ" dirty="0"/>
              <a:t>Magnetická pole</a:t>
            </a:r>
          </a:p>
          <a:p>
            <a:pPr marL="293764" indent="-293764">
              <a:buSzPct val="71000"/>
              <a:buBlip>
                <a:blip r:embed="rId3"/>
              </a:buBlip>
              <a:tabLst>
                <a:tab pos="407526" algn="l"/>
                <a:tab pos="815052" algn="l"/>
                <a:tab pos="1222578" algn="l"/>
                <a:tab pos="1630104" algn="l"/>
                <a:tab pos="2037631" algn="l"/>
                <a:tab pos="2445156" algn="l"/>
                <a:tab pos="2852683" algn="l"/>
                <a:tab pos="3260208" algn="l"/>
              </a:tabLst>
            </a:pPr>
            <a:r>
              <a:rPr lang="cs-CZ" dirty="0"/>
              <a:t>Hα emise</a:t>
            </a:r>
          </a:p>
          <a:p>
            <a:pPr marL="783372" lvl="1" indent="-260644">
              <a:buSzPct val="75000"/>
              <a:buFont typeface="Symbol" charset="0"/>
              <a:buChar char=""/>
              <a:tabLst>
                <a:tab pos="407526" algn="l"/>
                <a:tab pos="815052" algn="l"/>
                <a:tab pos="1222578" algn="l"/>
                <a:tab pos="1630104" algn="l"/>
                <a:tab pos="2037631" algn="l"/>
                <a:tab pos="2445156" algn="l"/>
                <a:tab pos="2852683" algn="l"/>
                <a:tab pos="3260208" algn="l"/>
              </a:tabLst>
            </a:pPr>
            <a:r>
              <a:rPr lang="cs-CZ" dirty="0"/>
              <a:t>Chromosféra</a:t>
            </a:r>
          </a:p>
          <a:p>
            <a:pPr marL="293764" indent="-293764">
              <a:buSzPct val="71000"/>
              <a:buBlip>
                <a:blip r:embed="rId3"/>
              </a:buBlip>
              <a:tabLst>
                <a:tab pos="407526" algn="l"/>
                <a:tab pos="815052" algn="l"/>
                <a:tab pos="1222578" algn="l"/>
                <a:tab pos="1630104" algn="l"/>
                <a:tab pos="2037631" algn="l"/>
                <a:tab pos="2445156" algn="l"/>
                <a:tab pos="2852683" algn="l"/>
                <a:tab pos="3260208" algn="l"/>
              </a:tabLst>
            </a:pPr>
            <a:r>
              <a:rPr lang="cs-CZ" dirty="0"/>
              <a:t>UV a rentgenová emise</a:t>
            </a:r>
          </a:p>
          <a:p>
            <a:pPr marL="783372" lvl="1" indent="-260644">
              <a:buSzPct val="75000"/>
              <a:buFont typeface="Symbol" charset="0"/>
              <a:buChar char=""/>
              <a:tabLst>
                <a:tab pos="407526" algn="l"/>
                <a:tab pos="815052" algn="l"/>
                <a:tab pos="1222578" algn="l"/>
                <a:tab pos="1630104" algn="l"/>
                <a:tab pos="2037631" algn="l"/>
                <a:tab pos="2445156" algn="l"/>
                <a:tab pos="2852683" algn="l"/>
                <a:tab pos="3260208" algn="l"/>
              </a:tabLst>
            </a:pPr>
            <a:r>
              <a:rPr lang="cs-CZ" dirty="0"/>
              <a:t>Koróna</a:t>
            </a:r>
          </a:p>
          <a:p>
            <a:pPr marL="293764" indent="-293764">
              <a:buSzPct val="71000"/>
              <a:buBlip>
                <a:blip r:embed="rId3"/>
              </a:buBlip>
              <a:tabLst>
                <a:tab pos="407526" algn="l"/>
                <a:tab pos="815052" algn="l"/>
                <a:tab pos="1222578" algn="l"/>
                <a:tab pos="1630104" algn="l"/>
                <a:tab pos="2037631" algn="l"/>
                <a:tab pos="2445156" algn="l"/>
                <a:tab pos="2852683" algn="l"/>
                <a:tab pos="3260208" algn="l"/>
              </a:tabLst>
            </a:pPr>
            <a:r>
              <a:rPr lang="cs-CZ" dirty="0"/>
              <a:t>Rentgenové záblesky</a:t>
            </a:r>
          </a:p>
          <a:p>
            <a:pPr marL="783372" lvl="1" indent="-260644">
              <a:buSzPct val="75000"/>
              <a:buFont typeface="Symbol" charset="0"/>
              <a:buChar char=""/>
              <a:tabLst>
                <a:tab pos="407526" algn="l"/>
                <a:tab pos="815052" algn="l"/>
                <a:tab pos="1222578" algn="l"/>
                <a:tab pos="1630104" algn="l"/>
                <a:tab pos="2037631" algn="l"/>
                <a:tab pos="2445156" algn="l"/>
                <a:tab pos="2852683" algn="l"/>
                <a:tab pos="3260208" algn="l"/>
              </a:tabLst>
            </a:pPr>
            <a:r>
              <a:rPr lang="cs-CZ" dirty="0"/>
              <a:t>Erupce</a:t>
            </a:r>
          </a:p>
          <a:p>
            <a:pPr marL="293764" indent="-293764">
              <a:buSzPct val="71000"/>
              <a:buBlip>
                <a:blip r:embed="rId3"/>
              </a:buBlip>
              <a:tabLst>
                <a:tab pos="407526" algn="l"/>
                <a:tab pos="815052" algn="l"/>
                <a:tab pos="1222578" algn="l"/>
                <a:tab pos="1630104" algn="l"/>
                <a:tab pos="2037631" algn="l"/>
                <a:tab pos="2445156" algn="l"/>
                <a:tab pos="2852683" algn="l"/>
                <a:tab pos="3260208" algn="l"/>
              </a:tabLst>
            </a:pPr>
            <a:r>
              <a:rPr lang="cs-CZ" dirty="0" err="1"/>
              <a:t>www.mtwilson.edu</a:t>
            </a:r>
            <a:r>
              <a:rPr lang="cs-CZ" dirty="0"/>
              <a:t>/</a:t>
            </a:r>
            <a:r>
              <a:rPr lang="cs-CZ" dirty="0" err="1"/>
              <a:t>hk</a:t>
            </a:r>
            <a:endParaRPr lang="cs-CZ" dirty="0"/>
          </a:p>
          <a:p>
            <a:pPr marL="783372" lvl="1" indent="-260644">
              <a:buSzPct val="75000"/>
              <a:buFont typeface="Symbol" charset="0"/>
              <a:buChar char=""/>
              <a:tabLst>
                <a:tab pos="407526" algn="l"/>
                <a:tab pos="815052" algn="l"/>
                <a:tab pos="1222578" algn="l"/>
                <a:tab pos="1630104" algn="l"/>
                <a:tab pos="2037631" algn="l"/>
                <a:tab pos="2445156" algn="l"/>
                <a:tab pos="2852683" algn="l"/>
                <a:tab pos="3260208" algn="l"/>
              </a:tabLst>
            </a:pPr>
            <a:r>
              <a:rPr lang="cs-CZ" dirty="0"/>
              <a:t>300 000 pozorování od 60tých let</a:t>
            </a:r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7840" y="4082829"/>
            <a:ext cx="3525120" cy="22855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1201" y="1339341"/>
            <a:ext cx="2714400" cy="26124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5118480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tIns="20802">
            <a:normAutofit/>
          </a:bodyPr>
          <a:lstStyle/>
          <a:p>
            <a:pPr>
              <a:tabLst>
                <a:tab pos="407526" algn="l"/>
                <a:tab pos="815052" algn="l"/>
                <a:tab pos="1222578" algn="l"/>
                <a:tab pos="1630104" algn="l"/>
                <a:tab pos="2037631" algn="l"/>
                <a:tab pos="2445156" algn="l"/>
                <a:tab pos="2852683" algn="l"/>
                <a:tab pos="3260208" algn="l"/>
                <a:tab pos="3667735" algn="l"/>
                <a:tab pos="4075260" algn="l"/>
                <a:tab pos="4482787" algn="l"/>
                <a:tab pos="4890312" algn="l"/>
                <a:tab pos="5297839" algn="l"/>
                <a:tab pos="5705364" algn="l"/>
                <a:tab pos="6112891" algn="l"/>
                <a:tab pos="6520416" algn="l"/>
                <a:tab pos="6927943" algn="l"/>
                <a:tab pos="7335468" algn="l"/>
              </a:tabLst>
            </a:pPr>
            <a:r>
              <a:rPr lang="cs-CZ"/>
              <a:t>Sluneční skvrny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600" y="979303"/>
            <a:ext cx="8000640" cy="57159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6620893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tIns="20802">
            <a:normAutofit fontScale="90000"/>
          </a:bodyPr>
          <a:lstStyle/>
          <a:p>
            <a:pPr>
              <a:tabLst>
                <a:tab pos="407526" algn="l"/>
                <a:tab pos="815052" algn="l"/>
                <a:tab pos="1222578" algn="l"/>
                <a:tab pos="1630104" algn="l"/>
                <a:tab pos="2037631" algn="l"/>
                <a:tab pos="2445156" algn="l"/>
                <a:tab pos="2852683" algn="l"/>
                <a:tab pos="3260208" algn="l"/>
                <a:tab pos="3667735" algn="l"/>
                <a:tab pos="4075260" algn="l"/>
                <a:tab pos="4482787" algn="l"/>
                <a:tab pos="4890312" algn="l"/>
                <a:tab pos="5297839" algn="l"/>
                <a:tab pos="5705364" algn="l"/>
                <a:tab pos="6112891" algn="l"/>
                <a:tab pos="6520416" algn="l"/>
                <a:tab pos="6927943" algn="l"/>
                <a:tab pos="7335468" algn="l"/>
              </a:tabLst>
            </a:pPr>
            <a:r>
              <a:rPr lang="cs-CZ"/>
              <a:t>Sluneční skvrna, odkud se bere?</a:t>
            </a:r>
          </a:p>
        </p:txBody>
      </p:sp>
      <p:sp>
        <p:nvSpPr>
          <p:cNvPr id="14338" name="Rectangle 2"/>
          <p:cNvSpPr>
            <a:spLocks noGrp="1" noChangeArrowheads="1"/>
          </p:cNvSpPr>
          <p:nvPr>
            <p:ph sz="half" idx="1"/>
          </p:nvPr>
        </p:nvSpPr>
        <p:spPr>
          <a:xfrm>
            <a:off x="1117600" y="1354019"/>
            <a:ext cx="3290240" cy="4922956"/>
          </a:xfrm>
          <a:ln/>
        </p:spPr>
        <p:txBody>
          <a:bodyPr>
            <a:normAutofit lnSpcReduction="10000"/>
          </a:bodyPr>
          <a:lstStyle/>
          <a:p>
            <a:pPr marL="293764" indent="-293764">
              <a:buSzPct val="71000"/>
              <a:buBlip>
                <a:blip r:embed="rId3"/>
              </a:buBlip>
              <a:tabLst>
                <a:tab pos="407526" algn="l"/>
                <a:tab pos="815052" algn="l"/>
                <a:tab pos="1222578" algn="l"/>
                <a:tab pos="1630104" algn="l"/>
                <a:tab pos="2037631" algn="l"/>
                <a:tab pos="2445156" algn="l"/>
                <a:tab pos="2852683" algn="l"/>
                <a:tab pos="3260208" algn="l"/>
              </a:tabLst>
            </a:pPr>
            <a:r>
              <a:rPr lang="cs-CZ" dirty="0"/>
              <a:t>Magnetické pole se vynoří do fotosféry (ale sakra odkud se to bere?)</a:t>
            </a:r>
          </a:p>
          <a:p>
            <a:pPr marL="783372" lvl="1" indent="-260644">
              <a:buSzPct val="75000"/>
              <a:buFont typeface="Symbol" charset="0"/>
              <a:buChar char=""/>
              <a:tabLst>
                <a:tab pos="407526" algn="l"/>
                <a:tab pos="815052" algn="l"/>
                <a:tab pos="1222578" algn="l"/>
                <a:tab pos="1630104" algn="l"/>
                <a:tab pos="2037631" algn="l"/>
                <a:tab pos="2445156" algn="l"/>
                <a:tab pos="2852683" algn="l"/>
                <a:tab pos="3260208" algn="l"/>
              </a:tabLst>
            </a:pPr>
            <a:r>
              <a:rPr lang="cs-CZ" dirty="0"/>
              <a:t>Pokud se pole skloní o více než cca 45 stupňů, formuje penumbru</a:t>
            </a:r>
          </a:p>
          <a:p>
            <a:pPr marL="293764" indent="-293764">
              <a:buSzPct val="71000"/>
              <a:buBlip>
                <a:blip r:embed="rId3"/>
              </a:buBlip>
              <a:tabLst>
                <a:tab pos="407526" algn="l"/>
                <a:tab pos="815052" algn="l"/>
                <a:tab pos="1222578" algn="l"/>
                <a:tab pos="1630104" algn="l"/>
                <a:tab pos="2037631" algn="l"/>
                <a:tab pos="2445156" algn="l"/>
                <a:tab pos="2852683" algn="l"/>
                <a:tab pos="3260208" algn="l"/>
              </a:tabLst>
            </a:pPr>
            <a:r>
              <a:rPr lang="cs-CZ" dirty="0"/>
              <a:t>Omezený tok tepla orientací pole</a:t>
            </a:r>
          </a:p>
          <a:p>
            <a:pPr marL="783372" lvl="1" indent="-260644">
              <a:buSzPct val="75000"/>
              <a:buFont typeface="Symbol" charset="0"/>
              <a:buChar char=""/>
              <a:tabLst>
                <a:tab pos="407526" algn="l"/>
                <a:tab pos="815052" algn="l"/>
                <a:tab pos="1222578" algn="l"/>
                <a:tab pos="1630104" algn="l"/>
                <a:tab pos="2037631" algn="l"/>
                <a:tab pos="2445156" algn="l"/>
                <a:tab pos="2852683" algn="l"/>
                <a:tab pos="3260208" algn="l"/>
              </a:tabLst>
            </a:pPr>
            <a:r>
              <a:rPr lang="cs-CZ" dirty="0"/>
              <a:t>Lorentzova síla</a:t>
            </a:r>
          </a:p>
          <a:p>
            <a:pPr marL="293764" indent="-293764">
              <a:buSzPct val="71000"/>
              <a:buBlip>
                <a:blip r:embed="rId3"/>
              </a:buBlip>
              <a:tabLst>
                <a:tab pos="407526" algn="l"/>
                <a:tab pos="815052" algn="l"/>
                <a:tab pos="1222578" algn="l"/>
                <a:tab pos="1630104" algn="l"/>
                <a:tab pos="2037631" algn="l"/>
                <a:tab pos="2445156" algn="l"/>
                <a:tab pos="2852683" algn="l"/>
                <a:tab pos="3260208" algn="l"/>
              </a:tabLst>
            </a:pPr>
            <a:r>
              <a:rPr lang="cs-CZ" dirty="0"/>
              <a:t>Oblast vychládá rychleji</a:t>
            </a:r>
          </a:p>
          <a:p>
            <a:pPr marL="783372" lvl="1" indent="-260644">
              <a:buSzPct val="75000"/>
              <a:buFont typeface="Symbol" charset="0"/>
              <a:buChar char=""/>
              <a:tabLst>
                <a:tab pos="407526" algn="l"/>
                <a:tab pos="815052" algn="l"/>
                <a:tab pos="1222578" algn="l"/>
                <a:tab pos="1630104" algn="l"/>
                <a:tab pos="2037631" algn="l"/>
                <a:tab pos="2445156" algn="l"/>
                <a:tab pos="2852683" algn="l"/>
                <a:tab pos="3260208" algn="l"/>
              </a:tabLst>
            </a:pPr>
            <a:r>
              <a:rPr lang="cs-CZ" dirty="0"/>
              <a:t>Až o 1500 stupňů</a:t>
            </a:r>
          </a:p>
          <a:p>
            <a:pPr marL="293764" indent="-293764">
              <a:buSzPct val="71000"/>
              <a:buBlip>
                <a:blip r:embed="rId3"/>
              </a:buBlip>
              <a:tabLst>
                <a:tab pos="407526" algn="l"/>
                <a:tab pos="815052" algn="l"/>
                <a:tab pos="1222578" algn="l"/>
                <a:tab pos="1630104" algn="l"/>
                <a:tab pos="2037631" algn="l"/>
                <a:tab pos="2445156" algn="l"/>
                <a:tab pos="2852683" algn="l"/>
                <a:tab pos="3260208" algn="l"/>
              </a:tabLst>
            </a:pPr>
            <a:r>
              <a:rPr lang="cs-CZ" dirty="0"/>
              <a:t>Komplikované pole formuje komplikovanou skupinu skvrn</a:t>
            </a:r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7840" y="1306218"/>
            <a:ext cx="4014720" cy="2798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7167840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Dynamické</a:t>
            </a:r>
            <a:r>
              <a:rPr lang="en-US" dirty="0"/>
              <a:t> </a:t>
            </a:r>
            <a:r>
              <a:rPr lang="en-US" dirty="0" err="1"/>
              <a:t>sluneční</a:t>
            </a:r>
            <a:r>
              <a:rPr lang="en-US" dirty="0"/>
              <a:t> </a:t>
            </a:r>
            <a:r>
              <a:rPr lang="en-US" dirty="0" err="1"/>
              <a:t>skvrny</a:t>
            </a:r>
            <a:endParaRPr lang="en-US" dirty="0"/>
          </a:p>
        </p:txBody>
      </p:sp>
      <p:pic>
        <p:nvPicPr>
          <p:cNvPr id="6" name="MDIrotateFDslow4_lo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52640" y="1125535"/>
            <a:ext cx="5358141" cy="5358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3612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 fullScrn="1"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tIns="20802">
            <a:normAutofit/>
          </a:bodyPr>
          <a:lstStyle/>
          <a:p>
            <a:pPr>
              <a:tabLst>
                <a:tab pos="407526" algn="l"/>
                <a:tab pos="815052" algn="l"/>
                <a:tab pos="1222578" algn="l"/>
                <a:tab pos="1630104" algn="l"/>
                <a:tab pos="2037631" algn="l"/>
                <a:tab pos="2445156" algn="l"/>
                <a:tab pos="2852683" algn="l"/>
                <a:tab pos="3260208" algn="l"/>
                <a:tab pos="3667735" algn="l"/>
                <a:tab pos="4075260" algn="l"/>
                <a:tab pos="4482787" algn="l"/>
                <a:tab pos="4890312" algn="l"/>
                <a:tab pos="5297839" algn="l"/>
                <a:tab pos="5705364" algn="l"/>
                <a:tab pos="6112891" algn="l"/>
                <a:tab pos="6520416" algn="l"/>
                <a:tab pos="6927943" algn="l"/>
                <a:tab pos="7335468" algn="l"/>
              </a:tabLst>
            </a:pPr>
            <a:r>
              <a:rPr lang="cs-CZ"/>
              <a:t>Hvězdné skvrny</a:t>
            </a:r>
          </a:p>
        </p:txBody>
      </p:sp>
      <p:sp>
        <p:nvSpPr>
          <p:cNvPr id="15362" name="Rectangle 2"/>
          <p:cNvSpPr>
            <a:spLocks noGrp="1" noChangeArrowheads="1"/>
          </p:cNvSpPr>
          <p:nvPr>
            <p:ph idx="1"/>
          </p:nvPr>
        </p:nvSpPr>
        <p:spPr>
          <a:ln/>
        </p:spPr>
        <p:txBody>
          <a:bodyPr>
            <a:normAutofit/>
          </a:bodyPr>
          <a:lstStyle/>
          <a:p>
            <a:pPr marL="293764" indent="-293764">
              <a:buSzPct val="71000"/>
              <a:buBlip>
                <a:blip r:embed="rId3"/>
              </a:buBlip>
              <a:tabLst>
                <a:tab pos="407526" algn="l"/>
                <a:tab pos="815052" algn="l"/>
                <a:tab pos="1222578" algn="l"/>
                <a:tab pos="1630104" algn="l"/>
                <a:tab pos="2037631" algn="l"/>
                <a:tab pos="2445156" algn="l"/>
                <a:tab pos="2852683" algn="l"/>
                <a:tab pos="3260208" algn="l"/>
                <a:tab pos="3667735" algn="l"/>
                <a:tab pos="4075260" algn="l"/>
                <a:tab pos="4482787" algn="l"/>
                <a:tab pos="4890312" algn="l"/>
                <a:tab pos="5297839" algn="l"/>
                <a:tab pos="5705364" algn="l"/>
                <a:tab pos="6112891" algn="l"/>
                <a:tab pos="6520416" algn="l"/>
                <a:tab pos="6927943" algn="l"/>
                <a:tab pos="7335468" algn="l"/>
              </a:tabLst>
            </a:pPr>
            <a:r>
              <a:rPr lang="cs-CZ"/>
              <a:t>Skvrna na povrchu → změna profilu spektrální čáry – </a:t>
            </a:r>
            <a:r>
              <a:rPr lang="cs-CZ" b="1"/>
              <a:t>dopplerovská tomografie</a:t>
            </a:r>
          </a:p>
          <a:p>
            <a:pPr marL="293764" indent="-293764">
              <a:buSzPct val="71000"/>
              <a:buBlip>
                <a:blip r:embed="rId3"/>
              </a:buBlip>
              <a:tabLst>
                <a:tab pos="407526" algn="l"/>
                <a:tab pos="815052" algn="l"/>
                <a:tab pos="1222578" algn="l"/>
                <a:tab pos="1630104" algn="l"/>
                <a:tab pos="2037631" algn="l"/>
                <a:tab pos="2445156" algn="l"/>
                <a:tab pos="2852683" algn="l"/>
                <a:tab pos="3260208" algn="l"/>
                <a:tab pos="3667735" algn="l"/>
                <a:tab pos="4075260" algn="l"/>
                <a:tab pos="4482787" algn="l"/>
                <a:tab pos="4890312" algn="l"/>
                <a:tab pos="5297839" algn="l"/>
                <a:tab pos="5705364" algn="l"/>
                <a:tab pos="6112891" algn="l"/>
                <a:tab pos="6520416" algn="l"/>
                <a:tab pos="6927943" algn="l"/>
                <a:tab pos="7335468" algn="l"/>
              </a:tabLst>
            </a:pPr>
            <a:r>
              <a:rPr lang="cs-CZ"/>
              <a:t>Inverzní metoda – z měřených profilů lze odvodit tvar a teplotu skvrn, které by tyto profily vyvolaly</a:t>
            </a:r>
          </a:p>
          <a:p>
            <a:pPr marL="783372" lvl="1" indent="-260644">
              <a:buSzPct val="75000"/>
              <a:buFont typeface="Symbol" charset="0"/>
              <a:buChar char=""/>
              <a:tabLst>
                <a:tab pos="407526" algn="l"/>
                <a:tab pos="815052" algn="l"/>
                <a:tab pos="1222578" algn="l"/>
                <a:tab pos="1630104" algn="l"/>
                <a:tab pos="2037631" algn="l"/>
                <a:tab pos="2445156" algn="l"/>
                <a:tab pos="2852683" algn="l"/>
                <a:tab pos="3260208" algn="l"/>
                <a:tab pos="3667735" algn="l"/>
                <a:tab pos="4075260" algn="l"/>
                <a:tab pos="4482787" algn="l"/>
                <a:tab pos="4890312" algn="l"/>
                <a:tab pos="5297839" algn="l"/>
                <a:tab pos="5705364" algn="l"/>
                <a:tab pos="6112891" algn="l"/>
                <a:tab pos="6520416" algn="l"/>
                <a:tab pos="6927943" algn="l"/>
                <a:tab pos="7335468" algn="l"/>
              </a:tabLst>
            </a:pPr>
            <a:r>
              <a:rPr lang="cs-CZ"/>
              <a:t>Je potřeba rychlá vysokodisperzní spektroskopie po dlouhou dobu, na rychle rotující hvězdy</a:t>
            </a:r>
          </a:p>
          <a:p>
            <a:pPr marL="1175057" lvl="2" indent="-195843">
              <a:buSzPct val="45000"/>
              <a:buFont typeface="Wingdings" charset="0"/>
              <a:buChar char=""/>
              <a:tabLst>
                <a:tab pos="407526" algn="l"/>
                <a:tab pos="815052" algn="l"/>
                <a:tab pos="1222578" algn="l"/>
                <a:tab pos="1630104" algn="l"/>
                <a:tab pos="2037631" algn="l"/>
                <a:tab pos="2445156" algn="l"/>
                <a:tab pos="2852683" algn="l"/>
                <a:tab pos="3260208" algn="l"/>
                <a:tab pos="3667735" algn="l"/>
                <a:tab pos="4075260" algn="l"/>
                <a:tab pos="4482787" algn="l"/>
                <a:tab pos="4890312" algn="l"/>
                <a:tab pos="5297839" algn="l"/>
                <a:tab pos="5705364" algn="l"/>
                <a:tab pos="6112891" algn="l"/>
                <a:tab pos="6520416" algn="l"/>
                <a:tab pos="6927943" algn="l"/>
                <a:tab pos="7335468" algn="l"/>
              </a:tabLst>
            </a:pPr>
            <a:r>
              <a:rPr lang="cs-CZ"/>
              <a:t>Lze to vůbec???</a:t>
            </a:r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5040" y="3882648"/>
            <a:ext cx="6825600" cy="25836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5483285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tIns="20802">
            <a:normAutofit fontScale="90000"/>
          </a:bodyPr>
          <a:lstStyle/>
          <a:p>
            <a:pPr>
              <a:tabLst>
                <a:tab pos="407526" algn="l"/>
                <a:tab pos="815052" algn="l"/>
                <a:tab pos="1222578" algn="l"/>
                <a:tab pos="1630104" algn="l"/>
                <a:tab pos="2037631" algn="l"/>
                <a:tab pos="2445156" algn="l"/>
                <a:tab pos="2852683" algn="l"/>
                <a:tab pos="3260208" algn="l"/>
                <a:tab pos="3667735" algn="l"/>
                <a:tab pos="4075260" algn="l"/>
                <a:tab pos="4482787" algn="l"/>
                <a:tab pos="4890312" algn="l"/>
                <a:tab pos="5297839" algn="l"/>
                <a:tab pos="5705364" algn="l"/>
                <a:tab pos="6112891" algn="l"/>
                <a:tab pos="6520416" algn="l"/>
                <a:tab pos="6927943" algn="l"/>
                <a:tab pos="7335468" algn="l"/>
              </a:tabLst>
            </a:pPr>
            <a:r>
              <a:rPr lang="cs-CZ"/>
              <a:t>Dopplerovské obrázky jiných hvězd</a:t>
            </a: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440" y="1468955"/>
            <a:ext cx="1632960" cy="1633131"/>
          </a:xfrm>
          <a:prstGeom prst="rect">
            <a:avLst/>
          </a:prstGeom>
          <a:noFill/>
          <a:ln w="36000" cap="flat">
            <a:solidFill>
              <a:srgbClr val="000000"/>
            </a:solidFill>
            <a:round/>
            <a:headEnd/>
            <a:tailEnd/>
          </a:ln>
          <a:effectLst>
            <a:outerShdw blurRad="63500" dist="152735" dir="2700000" algn="ctr" rotWithShape="0">
              <a:srgbClr val="4C4C4C">
                <a:alpha val="70016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5040" y="3918653"/>
            <a:ext cx="1632960" cy="1633131"/>
          </a:xfrm>
          <a:prstGeom prst="rect">
            <a:avLst/>
          </a:prstGeom>
          <a:noFill/>
          <a:ln w="36000" cap="flat">
            <a:solidFill>
              <a:srgbClr val="000000"/>
            </a:solidFill>
            <a:round/>
            <a:headEnd/>
            <a:tailEnd/>
          </a:ln>
          <a:effectLst>
            <a:outerShdw blurRad="63500" dist="152735" dir="2700000" algn="ctr" rotWithShape="0">
              <a:srgbClr val="4C4C4C">
                <a:alpha val="70016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</a:extLst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4481" y="4735218"/>
            <a:ext cx="1632960" cy="1633131"/>
          </a:xfrm>
          <a:prstGeom prst="rect">
            <a:avLst/>
          </a:prstGeom>
          <a:noFill/>
          <a:ln w="36000" cap="flat">
            <a:solidFill>
              <a:srgbClr val="000000"/>
            </a:solidFill>
            <a:round/>
            <a:headEnd/>
            <a:tailEnd/>
          </a:ln>
          <a:effectLst>
            <a:outerShdw blurRad="63500" dist="152735" dir="2700000" algn="ctr" rotWithShape="0">
              <a:srgbClr val="4C4C4C">
                <a:alpha val="70016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</a:extLst>
        </p:spPr>
      </p:pic>
      <p:pic>
        <p:nvPicPr>
          <p:cNvPr id="1638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681" y="2449698"/>
            <a:ext cx="1632960" cy="1633131"/>
          </a:xfrm>
          <a:prstGeom prst="rect">
            <a:avLst/>
          </a:prstGeom>
          <a:noFill/>
          <a:ln w="36000" cap="flat">
            <a:solidFill>
              <a:srgbClr val="000000"/>
            </a:solidFill>
            <a:round/>
            <a:headEnd/>
            <a:tailEnd/>
          </a:ln>
          <a:effectLst>
            <a:outerShdw blurRad="63500" dist="152735" dir="2700000" algn="ctr" rotWithShape="0">
              <a:srgbClr val="4C4C4C">
                <a:alpha val="70016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</a:extLst>
        </p:spPr>
      </p:pic>
      <p:pic>
        <p:nvPicPr>
          <p:cNvPr id="16390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5281" y="1633132"/>
            <a:ext cx="1632960" cy="1633131"/>
          </a:xfrm>
          <a:prstGeom prst="rect">
            <a:avLst/>
          </a:prstGeom>
          <a:noFill/>
          <a:ln w="36000" cap="flat">
            <a:solidFill>
              <a:srgbClr val="000000"/>
            </a:solidFill>
            <a:round/>
            <a:headEnd/>
            <a:tailEnd/>
          </a:ln>
          <a:effectLst>
            <a:outerShdw blurRad="63500" dist="152735" dir="2700000" algn="ctr" rotWithShape="0">
              <a:srgbClr val="4C4C4C">
                <a:alpha val="70016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</a:extLst>
        </p:spPr>
      </p:pic>
      <p:pic>
        <p:nvPicPr>
          <p:cNvPr id="16391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6641" y="4408304"/>
            <a:ext cx="1632960" cy="1633131"/>
          </a:xfrm>
          <a:prstGeom prst="rect">
            <a:avLst/>
          </a:prstGeom>
          <a:noFill/>
          <a:ln w="36000" cap="flat">
            <a:solidFill>
              <a:srgbClr val="000000"/>
            </a:solidFill>
            <a:round/>
            <a:headEnd/>
            <a:tailEnd/>
          </a:ln>
          <a:effectLst>
            <a:outerShdw blurRad="63500" dist="152735" dir="2700000" algn="ctr" rotWithShape="0">
              <a:srgbClr val="4C4C4C">
                <a:alpha val="70016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</a:extLst>
        </p:spPr>
      </p:pic>
      <p:pic>
        <p:nvPicPr>
          <p:cNvPr id="16392" name="Picture 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3520" y="1306218"/>
            <a:ext cx="1632960" cy="1633131"/>
          </a:xfrm>
          <a:prstGeom prst="rect">
            <a:avLst/>
          </a:prstGeom>
          <a:noFill/>
          <a:ln w="36000" cap="flat">
            <a:solidFill>
              <a:srgbClr val="000000"/>
            </a:solidFill>
            <a:round/>
            <a:headEnd/>
            <a:tailEnd/>
          </a:ln>
          <a:effectLst>
            <a:outerShdw blurRad="63500" dist="152735" dir="2700000" algn="ctr" rotWithShape="0">
              <a:srgbClr val="4C4C4C">
                <a:alpha val="70016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257644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tIns="20802">
            <a:normAutofit fontScale="90000"/>
          </a:bodyPr>
          <a:lstStyle/>
          <a:p>
            <a:pPr>
              <a:tabLst>
                <a:tab pos="407526" algn="l"/>
                <a:tab pos="815052" algn="l"/>
                <a:tab pos="1222578" algn="l"/>
                <a:tab pos="1630104" algn="l"/>
                <a:tab pos="2037631" algn="l"/>
                <a:tab pos="2445156" algn="l"/>
                <a:tab pos="2852683" algn="l"/>
                <a:tab pos="3260208" algn="l"/>
                <a:tab pos="3667735" algn="l"/>
                <a:tab pos="4075260" algn="l"/>
                <a:tab pos="4482787" algn="l"/>
                <a:tab pos="4890312" algn="l"/>
                <a:tab pos="5297839" algn="l"/>
                <a:tab pos="5705364" algn="l"/>
                <a:tab pos="6112891" algn="l"/>
                <a:tab pos="6520416" algn="l"/>
                <a:tab pos="6927943" algn="l"/>
                <a:tab pos="7335468" algn="l"/>
              </a:tabLst>
            </a:pPr>
            <a:r>
              <a:rPr lang="cs-CZ"/>
              <a:t>Budoucnost dopplerovské tomografie</a:t>
            </a:r>
          </a:p>
        </p:txBody>
      </p:sp>
      <p:sp>
        <p:nvSpPr>
          <p:cNvPr id="17410" name="Rectangle 2"/>
          <p:cNvSpPr>
            <a:spLocks noGrp="1" noChangeArrowheads="1"/>
          </p:cNvSpPr>
          <p:nvPr>
            <p:ph sz="half" idx="1"/>
          </p:nvPr>
        </p:nvSpPr>
        <p:spPr>
          <a:ln/>
        </p:spPr>
        <p:txBody>
          <a:bodyPr>
            <a:normAutofit/>
          </a:bodyPr>
          <a:lstStyle/>
          <a:p>
            <a:pPr marL="293764" indent="-293764">
              <a:buSzPct val="71000"/>
              <a:buBlip>
                <a:blip r:embed="rId3"/>
              </a:buBlip>
              <a:tabLst>
                <a:tab pos="407526" algn="l"/>
                <a:tab pos="815052" algn="l"/>
                <a:tab pos="1222578" algn="l"/>
                <a:tab pos="1630104" algn="l"/>
                <a:tab pos="2037631" algn="l"/>
                <a:tab pos="2445156" algn="l"/>
                <a:tab pos="2852683" algn="l"/>
                <a:tab pos="3260208" algn="l"/>
              </a:tabLst>
            </a:pPr>
            <a:r>
              <a:rPr lang="cs-CZ" dirty="0"/>
              <a:t>Prozatím mapy s nízkým rozlišením, až na výjimky – </a:t>
            </a:r>
            <a:r>
              <a:rPr lang="cs-CZ" i="1" dirty="0"/>
              <a:t>AE </a:t>
            </a:r>
            <a:r>
              <a:rPr lang="cs-CZ" i="1" dirty="0" err="1"/>
              <a:t>Phe</a:t>
            </a:r>
            <a:endParaRPr lang="cs-CZ" i="1" dirty="0"/>
          </a:p>
          <a:p>
            <a:pPr marL="293764" indent="-293764">
              <a:buSzPct val="71000"/>
              <a:buBlip>
                <a:blip r:embed="rId3"/>
              </a:buBlip>
              <a:tabLst>
                <a:tab pos="407526" algn="l"/>
                <a:tab pos="815052" algn="l"/>
                <a:tab pos="1222578" algn="l"/>
                <a:tab pos="1630104" algn="l"/>
                <a:tab pos="2037631" algn="l"/>
                <a:tab pos="2445156" algn="l"/>
                <a:tab pos="2852683" algn="l"/>
                <a:tab pos="3260208" algn="l"/>
              </a:tabLst>
            </a:pPr>
            <a:r>
              <a:rPr lang="cs-CZ" dirty="0"/>
              <a:t>Rozvoj do budoucna – automatické přístroje a automatické redukční rutiny</a:t>
            </a:r>
          </a:p>
          <a:p>
            <a:pPr marL="293764" indent="-293764">
              <a:buSzPct val="71000"/>
              <a:buBlip>
                <a:blip r:embed="rId3"/>
              </a:buBlip>
              <a:tabLst>
                <a:tab pos="407526" algn="l"/>
                <a:tab pos="815052" algn="l"/>
                <a:tab pos="1222578" algn="l"/>
                <a:tab pos="1630104" algn="l"/>
                <a:tab pos="2037631" algn="l"/>
                <a:tab pos="2445156" algn="l"/>
                <a:tab pos="2852683" algn="l"/>
                <a:tab pos="3260208" algn="l"/>
              </a:tabLst>
            </a:pPr>
            <a:r>
              <a:rPr lang="cs-CZ" dirty="0"/>
              <a:t>Studium povrchových pohybů</a:t>
            </a:r>
          </a:p>
          <a:p>
            <a:pPr marL="783372" lvl="1" indent="-260644">
              <a:buSzPct val="75000"/>
              <a:buFont typeface="Symbol" charset="0"/>
              <a:buChar char=""/>
              <a:tabLst>
                <a:tab pos="407526" algn="l"/>
                <a:tab pos="815052" algn="l"/>
                <a:tab pos="1222578" algn="l"/>
                <a:tab pos="1630104" algn="l"/>
                <a:tab pos="2037631" algn="l"/>
                <a:tab pos="2445156" algn="l"/>
                <a:tab pos="2852683" algn="l"/>
                <a:tab pos="3260208" algn="l"/>
              </a:tabLst>
            </a:pPr>
            <a:r>
              <a:rPr lang="cs-CZ" dirty="0"/>
              <a:t>Důležité pro proces dynama</a:t>
            </a:r>
          </a:p>
          <a:p>
            <a:pPr marL="293764" indent="-293764">
              <a:buSzPct val="71000"/>
              <a:buBlip>
                <a:blip r:embed="rId3"/>
              </a:buBlip>
              <a:tabLst>
                <a:tab pos="407526" algn="l"/>
                <a:tab pos="815052" algn="l"/>
                <a:tab pos="1222578" algn="l"/>
                <a:tab pos="1630104" algn="l"/>
                <a:tab pos="2037631" algn="l"/>
                <a:tab pos="2445156" algn="l"/>
                <a:tab pos="2852683" algn="l"/>
                <a:tab pos="3260208" algn="l"/>
              </a:tabLst>
            </a:pPr>
            <a:r>
              <a:rPr lang="cs-CZ" dirty="0"/>
              <a:t>Pozorování hvězdných skvrn pomůže pochopení těch slunečních</a:t>
            </a:r>
          </a:p>
        </p:txBody>
      </p:sp>
      <p:sp>
        <p:nvSpPr>
          <p:cNvPr id="17411" name="AutoShape 3"/>
          <p:cNvSpPr>
            <a:spLocks noChangeArrowheads="1"/>
          </p:cNvSpPr>
          <p:nvPr/>
        </p:nvSpPr>
        <p:spPr bwMode="auto">
          <a:xfrm>
            <a:off x="4898880" y="1143480"/>
            <a:ext cx="3428640" cy="5389046"/>
          </a:xfrm>
          <a:prstGeom prst="roundRect">
            <a:avLst>
              <a:gd name="adj" fmla="val 42"/>
            </a:avLst>
          </a:prstGeom>
          <a:solidFill>
            <a:srgbClr val="000000"/>
          </a:solidFill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6960" y="1343662"/>
            <a:ext cx="2966400" cy="50894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2234988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tIns="20802">
            <a:normAutofit/>
          </a:bodyPr>
          <a:lstStyle/>
          <a:p>
            <a:pPr>
              <a:tabLst>
                <a:tab pos="407526" algn="l"/>
                <a:tab pos="815052" algn="l"/>
                <a:tab pos="1222578" algn="l"/>
                <a:tab pos="1630104" algn="l"/>
                <a:tab pos="2037631" algn="l"/>
                <a:tab pos="2445156" algn="l"/>
                <a:tab pos="2852683" algn="l"/>
                <a:tab pos="3260208" algn="l"/>
                <a:tab pos="3667735" algn="l"/>
                <a:tab pos="4075260" algn="l"/>
                <a:tab pos="4482787" algn="l"/>
                <a:tab pos="4890312" algn="l"/>
                <a:tab pos="5297839" algn="l"/>
                <a:tab pos="5705364" algn="l"/>
                <a:tab pos="6112891" algn="l"/>
                <a:tab pos="6520416" algn="l"/>
                <a:tab pos="6927943" algn="l"/>
                <a:tab pos="7335468" algn="l"/>
              </a:tabLst>
            </a:pPr>
            <a:r>
              <a:rPr lang="cs-CZ"/>
              <a:t>Koróna</a:t>
            </a: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600" y="1012427"/>
            <a:ext cx="8000640" cy="60414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7345660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4552C3-3BF0-064D-AD46-5DA7313B74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Z" dirty="0"/>
              <a:t>Literatura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B39BC3-1BDA-6B43-AE16-A0525FE998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>
                <a:hlinkClick r:id="rId2"/>
              </a:rPr>
              <a:t>https://sirrah.troja.mff.cuni.cz/~svanda/NAST001/</a:t>
            </a:r>
            <a:endParaRPr lang="en-GB" dirty="0"/>
          </a:p>
          <a:p>
            <a:r>
              <a:rPr lang="en-GB" dirty="0"/>
              <a:t>M. Stix: The Sun -- An Introduction</a:t>
            </a:r>
          </a:p>
          <a:p>
            <a:r>
              <a:rPr lang="en-GB" dirty="0"/>
              <a:t>P. </a:t>
            </a:r>
            <a:r>
              <a:rPr lang="en-GB" dirty="0" err="1"/>
              <a:t>Foukal</a:t>
            </a:r>
            <a:r>
              <a:rPr lang="en-GB" dirty="0"/>
              <a:t>: Solar Astrophysics</a:t>
            </a:r>
          </a:p>
          <a:p>
            <a:r>
              <a:rPr lang="en-GB" dirty="0"/>
              <a:t>H. M. </a:t>
            </a:r>
            <a:r>
              <a:rPr lang="en-GB" dirty="0" err="1"/>
              <a:t>Antia</a:t>
            </a:r>
            <a:r>
              <a:rPr lang="en-GB" dirty="0"/>
              <a:t>,…: Lectures on Solar Physics</a:t>
            </a:r>
          </a:p>
          <a:p>
            <a:r>
              <a:rPr lang="en-GB" dirty="0"/>
              <a:t>D. J. Mullan: </a:t>
            </a:r>
            <a:r>
              <a:rPr lang="en-GB" dirty="0" err="1"/>
              <a:t>Physica</a:t>
            </a:r>
            <a:r>
              <a:rPr lang="en-GB" dirty="0"/>
              <a:t> of the Sun – A First Course</a:t>
            </a:r>
          </a:p>
          <a:p>
            <a:endParaRPr lang="en-GB" dirty="0"/>
          </a:p>
          <a:p>
            <a:r>
              <a:rPr lang="en-GB" dirty="0" err="1"/>
              <a:t>Populární</a:t>
            </a:r>
            <a:r>
              <a:rPr lang="en-GB" dirty="0"/>
              <a:t> </a:t>
            </a:r>
            <a:r>
              <a:rPr lang="en-GB" dirty="0" err="1"/>
              <a:t>knihy</a:t>
            </a:r>
            <a:endParaRPr lang="en-CZ" dirty="0"/>
          </a:p>
        </p:txBody>
      </p:sp>
    </p:spTree>
    <p:extLst>
      <p:ext uri="{BB962C8B-B14F-4D97-AF65-F5344CB8AC3E}">
        <p14:creationId xmlns:p14="http://schemas.microsoft.com/office/powerpoint/2010/main" val="33802085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tIns="20802">
            <a:normAutofit/>
          </a:bodyPr>
          <a:lstStyle/>
          <a:p>
            <a:pPr>
              <a:tabLst>
                <a:tab pos="407526" algn="l"/>
                <a:tab pos="815052" algn="l"/>
                <a:tab pos="1222578" algn="l"/>
                <a:tab pos="1630104" algn="l"/>
                <a:tab pos="2037631" algn="l"/>
                <a:tab pos="2445156" algn="l"/>
                <a:tab pos="2852683" algn="l"/>
                <a:tab pos="3260208" algn="l"/>
                <a:tab pos="3667735" algn="l"/>
                <a:tab pos="4075260" algn="l"/>
                <a:tab pos="4482787" algn="l"/>
                <a:tab pos="4890312" algn="l"/>
                <a:tab pos="5297839" algn="l"/>
                <a:tab pos="5705364" algn="l"/>
                <a:tab pos="6112891" algn="l"/>
                <a:tab pos="6520416" algn="l"/>
                <a:tab pos="6927943" algn="l"/>
                <a:tab pos="7335468" algn="l"/>
              </a:tabLst>
            </a:pPr>
            <a:r>
              <a:rPr lang="cs-CZ"/>
              <a:t>Ohřev koróny?</a:t>
            </a:r>
          </a:p>
        </p:txBody>
      </p:sp>
      <p:sp>
        <p:nvSpPr>
          <p:cNvPr id="19458" name="Rectangle 2"/>
          <p:cNvSpPr>
            <a:spLocks noGrp="1" noChangeArrowheads="1"/>
          </p:cNvSpPr>
          <p:nvPr>
            <p:ph idx="1"/>
          </p:nvPr>
        </p:nvSpPr>
        <p:spPr>
          <a:ln/>
        </p:spPr>
        <p:txBody>
          <a:bodyPr/>
          <a:lstStyle/>
          <a:p>
            <a:pPr marL="293764" indent="-293764">
              <a:buSzPct val="71000"/>
              <a:buBlip>
                <a:blip r:embed="rId3"/>
              </a:buBlip>
              <a:tabLst>
                <a:tab pos="407526" algn="l"/>
                <a:tab pos="815052" algn="l"/>
                <a:tab pos="1222578" algn="l"/>
                <a:tab pos="1630104" algn="l"/>
                <a:tab pos="2037631" algn="l"/>
                <a:tab pos="2445156" algn="l"/>
                <a:tab pos="2852683" algn="l"/>
                <a:tab pos="3260208" algn="l"/>
                <a:tab pos="3667735" algn="l"/>
                <a:tab pos="4075260" algn="l"/>
                <a:tab pos="4482787" algn="l"/>
                <a:tab pos="4890312" algn="l"/>
                <a:tab pos="5297839" algn="l"/>
                <a:tab pos="5705364" algn="l"/>
                <a:tab pos="6112891" algn="l"/>
                <a:tab pos="6520416" algn="l"/>
                <a:tab pos="6927943" algn="l"/>
                <a:tab pos="7335468" algn="l"/>
              </a:tabLst>
            </a:pPr>
            <a:r>
              <a:rPr lang="cs-CZ" dirty="0"/>
              <a:t>Fotosféra ~6000 K </a:t>
            </a:r>
            <a:r>
              <a:rPr lang="cs-CZ" dirty="0">
                <a:latin typeface="DejaVu LGC Sans" charset="0"/>
                <a:cs typeface="DejaVu LGC Sans" charset="0"/>
              </a:rPr>
              <a:t>→</a:t>
            </a:r>
            <a:r>
              <a:rPr lang="cs-CZ" dirty="0"/>
              <a:t> koróna ~2 MK</a:t>
            </a:r>
          </a:p>
          <a:p>
            <a:pPr marL="293764" indent="-293764">
              <a:buSzPct val="71000"/>
              <a:buBlip>
                <a:blip r:embed="rId3"/>
              </a:buBlip>
              <a:tabLst>
                <a:tab pos="407526" algn="l"/>
                <a:tab pos="815052" algn="l"/>
                <a:tab pos="1222578" algn="l"/>
                <a:tab pos="1630104" algn="l"/>
                <a:tab pos="2037631" algn="l"/>
                <a:tab pos="2445156" algn="l"/>
                <a:tab pos="2852683" algn="l"/>
                <a:tab pos="3260208" algn="l"/>
                <a:tab pos="3667735" algn="l"/>
                <a:tab pos="4075260" algn="l"/>
                <a:tab pos="4482787" algn="l"/>
                <a:tab pos="4890312" algn="l"/>
                <a:tab pos="5297839" algn="l"/>
                <a:tab pos="5705364" algn="l"/>
                <a:tab pos="6112891" algn="l"/>
                <a:tab pos="6520416" algn="l"/>
                <a:tab pos="6927943" algn="l"/>
                <a:tab pos="7335468" algn="l"/>
              </a:tabLst>
            </a:pPr>
            <a:r>
              <a:rPr lang="cs-CZ" dirty="0"/>
              <a:t>Možnosti ohřevu</a:t>
            </a:r>
          </a:p>
          <a:p>
            <a:pPr marL="783372" lvl="1" indent="-260644">
              <a:buSzPct val="75000"/>
              <a:buFont typeface="Symbol" charset="0"/>
              <a:buChar char=""/>
              <a:tabLst>
                <a:tab pos="407526" algn="l"/>
                <a:tab pos="815052" algn="l"/>
                <a:tab pos="1222578" algn="l"/>
                <a:tab pos="1630104" algn="l"/>
                <a:tab pos="2037631" algn="l"/>
                <a:tab pos="2445156" algn="l"/>
                <a:tab pos="2852683" algn="l"/>
                <a:tab pos="3260208" algn="l"/>
                <a:tab pos="3667735" algn="l"/>
                <a:tab pos="4075260" algn="l"/>
                <a:tab pos="4482787" algn="l"/>
                <a:tab pos="4890312" algn="l"/>
                <a:tab pos="5297839" algn="l"/>
                <a:tab pos="5705364" algn="l"/>
                <a:tab pos="6112891" algn="l"/>
                <a:tab pos="6520416" algn="l"/>
                <a:tab pos="6927943" algn="l"/>
                <a:tab pos="7335468" algn="l"/>
              </a:tabLst>
            </a:pPr>
            <a:r>
              <a:rPr lang="cs-CZ" dirty="0"/>
              <a:t>Rozptyl zvukových vln způsobených konvekcí</a:t>
            </a:r>
          </a:p>
          <a:p>
            <a:pPr marL="783372" lvl="1" indent="-260644">
              <a:buSzPct val="75000"/>
              <a:buFont typeface="Symbol" charset="0"/>
              <a:buChar char=""/>
              <a:tabLst>
                <a:tab pos="407526" algn="l"/>
                <a:tab pos="815052" algn="l"/>
                <a:tab pos="1222578" algn="l"/>
                <a:tab pos="1630104" algn="l"/>
                <a:tab pos="2037631" algn="l"/>
                <a:tab pos="2445156" algn="l"/>
                <a:tab pos="2852683" algn="l"/>
                <a:tab pos="3260208" algn="l"/>
                <a:tab pos="3667735" algn="l"/>
                <a:tab pos="4075260" algn="l"/>
                <a:tab pos="4482787" algn="l"/>
                <a:tab pos="4890312" algn="l"/>
                <a:tab pos="5297839" algn="l"/>
                <a:tab pos="5705364" algn="l"/>
                <a:tab pos="6112891" algn="l"/>
                <a:tab pos="6520416" algn="l"/>
                <a:tab pos="6927943" algn="l"/>
                <a:tab pos="7335468" algn="l"/>
              </a:tabLst>
            </a:pPr>
            <a:r>
              <a:rPr lang="cs-CZ" dirty="0"/>
              <a:t>Disipace MHD vln</a:t>
            </a:r>
          </a:p>
          <a:p>
            <a:pPr marL="783372" lvl="1" indent="-260644">
              <a:buSzPct val="75000"/>
              <a:buFont typeface="Symbol" charset="0"/>
              <a:buChar char=""/>
              <a:tabLst>
                <a:tab pos="407526" algn="l"/>
                <a:tab pos="815052" algn="l"/>
                <a:tab pos="1222578" algn="l"/>
                <a:tab pos="1630104" algn="l"/>
                <a:tab pos="2037631" algn="l"/>
                <a:tab pos="2445156" algn="l"/>
                <a:tab pos="2852683" algn="l"/>
                <a:tab pos="3260208" algn="l"/>
                <a:tab pos="3667735" algn="l"/>
                <a:tab pos="4075260" algn="l"/>
                <a:tab pos="4482787" algn="l"/>
                <a:tab pos="4890312" algn="l"/>
                <a:tab pos="5297839" algn="l"/>
                <a:tab pos="5705364" algn="l"/>
                <a:tab pos="6112891" algn="l"/>
                <a:tab pos="6520416" algn="l"/>
                <a:tab pos="6927943" algn="l"/>
                <a:tab pos="7335468" algn="l"/>
              </a:tabLst>
            </a:pPr>
            <a:r>
              <a:rPr lang="cs-CZ" dirty="0"/>
              <a:t>Mikro-, </a:t>
            </a:r>
            <a:r>
              <a:rPr lang="cs-CZ" dirty="0" err="1"/>
              <a:t>nano</a:t>
            </a:r>
            <a:r>
              <a:rPr lang="cs-CZ" dirty="0"/>
              <a:t>-, piko-erupce</a:t>
            </a:r>
          </a:p>
          <a:p>
            <a:pPr marL="783372" lvl="1" indent="-260644">
              <a:buSzPct val="75000"/>
              <a:buFont typeface="Symbol" charset="0"/>
              <a:buChar char=""/>
              <a:tabLst>
                <a:tab pos="407526" algn="l"/>
                <a:tab pos="815052" algn="l"/>
                <a:tab pos="1222578" algn="l"/>
                <a:tab pos="1630104" algn="l"/>
                <a:tab pos="2037631" algn="l"/>
                <a:tab pos="2445156" algn="l"/>
                <a:tab pos="2852683" algn="l"/>
                <a:tab pos="3260208" algn="l"/>
                <a:tab pos="3667735" algn="l"/>
                <a:tab pos="4075260" algn="l"/>
                <a:tab pos="4482787" algn="l"/>
                <a:tab pos="4890312" algn="l"/>
                <a:tab pos="5297839" algn="l"/>
                <a:tab pos="5705364" algn="l"/>
                <a:tab pos="6112891" algn="l"/>
                <a:tab pos="6520416" algn="l"/>
                <a:tab pos="6927943" algn="l"/>
                <a:tab pos="7335468" algn="l"/>
              </a:tabLst>
            </a:pPr>
            <a:r>
              <a:rPr lang="cs-CZ" dirty="0"/>
              <a:t>Joulovo teplo z proudů podél magnetických smyček</a:t>
            </a:r>
          </a:p>
          <a:p>
            <a:pPr marL="293764" indent="-293764">
              <a:buSzPct val="71000"/>
              <a:buBlip>
                <a:blip r:embed="rId3"/>
              </a:buBlip>
              <a:tabLst>
                <a:tab pos="407526" algn="l"/>
                <a:tab pos="815052" algn="l"/>
                <a:tab pos="1222578" algn="l"/>
                <a:tab pos="1630104" algn="l"/>
                <a:tab pos="2037631" algn="l"/>
                <a:tab pos="2445156" algn="l"/>
                <a:tab pos="2852683" algn="l"/>
                <a:tab pos="3260208" algn="l"/>
                <a:tab pos="3667735" algn="l"/>
                <a:tab pos="4075260" algn="l"/>
                <a:tab pos="4482787" algn="l"/>
                <a:tab pos="4890312" algn="l"/>
                <a:tab pos="5297839" algn="l"/>
                <a:tab pos="5705364" algn="l"/>
                <a:tab pos="6112891" algn="l"/>
                <a:tab pos="6520416" algn="l"/>
                <a:tab pos="6927943" algn="l"/>
                <a:tab pos="7335468" algn="l"/>
              </a:tabLst>
            </a:pPr>
            <a:r>
              <a:rPr lang="cs-CZ" dirty="0"/>
              <a:t>Stále poněkud záhada, ale důležité pro energetiku hvězdy</a:t>
            </a:r>
          </a:p>
          <a:p>
            <a:pPr marL="293764" indent="-293764">
              <a:buSzPct val="71000"/>
              <a:buBlip>
                <a:blip r:embed="rId3"/>
              </a:buBlip>
              <a:tabLst>
                <a:tab pos="407526" algn="l"/>
                <a:tab pos="815052" algn="l"/>
                <a:tab pos="1222578" algn="l"/>
                <a:tab pos="1630104" algn="l"/>
                <a:tab pos="2037631" algn="l"/>
                <a:tab pos="2445156" algn="l"/>
                <a:tab pos="2852683" algn="l"/>
                <a:tab pos="3260208" algn="l"/>
                <a:tab pos="3667735" algn="l"/>
                <a:tab pos="4075260" algn="l"/>
                <a:tab pos="4482787" algn="l"/>
                <a:tab pos="4890312" algn="l"/>
                <a:tab pos="5297839" algn="l"/>
                <a:tab pos="5705364" algn="l"/>
                <a:tab pos="6112891" algn="l"/>
                <a:tab pos="6520416" algn="l"/>
                <a:tab pos="6927943" algn="l"/>
                <a:tab pos="7335468" algn="l"/>
              </a:tabLst>
            </a:pPr>
            <a:r>
              <a:rPr lang="cs-CZ" dirty="0"/>
              <a:t>Pochopení vyžaduje MHD simulace a pozorování s velmi velkým rozlišením</a:t>
            </a:r>
          </a:p>
          <a:p>
            <a:pPr marL="783372" lvl="1" indent="-260644">
              <a:buSzPct val="75000"/>
              <a:buFont typeface="Symbol" charset="0"/>
              <a:buChar char=""/>
              <a:tabLst>
                <a:tab pos="407526" algn="l"/>
                <a:tab pos="815052" algn="l"/>
                <a:tab pos="1222578" algn="l"/>
                <a:tab pos="1630104" algn="l"/>
                <a:tab pos="2037631" algn="l"/>
                <a:tab pos="2445156" algn="l"/>
                <a:tab pos="2852683" algn="l"/>
                <a:tab pos="3260208" algn="l"/>
                <a:tab pos="3667735" algn="l"/>
                <a:tab pos="4075260" algn="l"/>
                <a:tab pos="4482787" algn="l"/>
                <a:tab pos="4890312" algn="l"/>
                <a:tab pos="5297839" algn="l"/>
                <a:tab pos="5705364" algn="l"/>
                <a:tab pos="6112891" algn="l"/>
                <a:tab pos="6520416" algn="l"/>
                <a:tab pos="6927943" algn="l"/>
                <a:tab pos="7335468" algn="l"/>
              </a:tabLst>
            </a:pPr>
            <a:r>
              <a:rPr lang="cs-CZ" dirty="0"/>
              <a:t>Ukazuje se, že na malých škálách je hodně magnetických polí (</a:t>
            </a:r>
            <a:r>
              <a:rPr lang="cs-CZ" dirty="0" err="1"/>
              <a:t>mezigranulární</a:t>
            </a:r>
            <a:r>
              <a:rPr lang="cs-CZ" dirty="0"/>
              <a:t> prostory)</a:t>
            </a:r>
          </a:p>
        </p:txBody>
      </p:sp>
    </p:spTree>
    <p:extLst>
      <p:ext uri="{BB962C8B-B14F-4D97-AF65-F5344CB8AC3E}">
        <p14:creationId xmlns:p14="http://schemas.microsoft.com/office/powerpoint/2010/main" val="321984673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tIns="20802">
            <a:normAutofit/>
          </a:bodyPr>
          <a:lstStyle/>
          <a:p>
            <a:pPr>
              <a:tabLst>
                <a:tab pos="407526" algn="l"/>
                <a:tab pos="815052" algn="l"/>
                <a:tab pos="1222578" algn="l"/>
                <a:tab pos="1630104" algn="l"/>
                <a:tab pos="2037631" algn="l"/>
                <a:tab pos="2445156" algn="l"/>
                <a:tab pos="2852683" algn="l"/>
                <a:tab pos="3260208" algn="l"/>
                <a:tab pos="3667735" algn="l"/>
                <a:tab pos="4075260" algn="l"/>
                <a:tab pos="4482787" algn="l"/>
                <a:tab pos="4890312" algn="l"/>
                <a:tab pos="5297839" algn="l"/>
                <a:tab pos="5705364" algn="l"/>
                <a:tab pos="6112891" algn="l"/>
                <a:tab pos="6520416" algn="l"/>
                <a:tab pos="6927943" algn="l"/>
                <a:tab pos="7335468" algn="l"/>
              </a:tabLst>
            </a:pPr>
            <a:r>
              <a:rPr lang="cs-CZ"/>
              <a:t>Hvězdné koróny</a:t>
            </a:r>
          </a:p>
        </p:txBody>
      </p:sp>
      <p:sp>
        <p:nvSpPr>
          <p:cNvPr id="20482" name="Rectangle 2"/>
          <p:cNvSpPr>
            <a:spLocks noGrp="1" noChangeArrowheads="1"/>
          </p:cNvSpPr>
          <p:nvPr>
            <p:ph sz="half" idx="1"/>
          </p:nvPr>
        </p:nvSpPr>
        <p:spPr>
          <a:ln/>
        </p:spPr>
        <p:txBody>
          <a:bodyPr/>
          <a:lstStyle/>
          <a:p>
            <a:pPr marL="293764" indent="-293764">
              <a:buSzPct val="71000"/>
              <a:buBlip>
                <a:blip r:embed="rId3"/>
              </a:buBlip>
              <a:tabLst>
                <a:tab pos="407526" algn="l"/>
                <a:tab pos="815052" algn="l"/>
                <a:tab pos="1222578" algn="l"/>
                <a:tab pos="1630104" algn="l"/>
                <a:tab pos="2037631" algn="l"/>
                <a:tab pos="2445156" algn="l"/>
                <a:tab pos="2852683" algn="l"/>
                <a:tab pos="3260208" algn="l"/>
              </a:tabLst>
            </a:pPr>
            <a:r>
              <a:rPr lang="cs-CZ"/>
              <a:t>Koróna – řídká, horká, ionizovaná</a:t>
            </a:r>
          </a:p>
          <a:p>
            <a:pPr marL="783372" lvl="1" indent="-260644">
              <a:buSzPct val="75000"/>
              <a:buFont typeface="Symbol" charset="0"/>
              <a:buChar char=""/>
              <a:tabLst>
                <a:tab pos="407526" algn="l"/>
                <a:tab pos="815052" algn="l"/>
                <a:tab pos="1222578" algn="l"/>
                <a:tab pos="1630104" algn="l"/>
                <a:tab pos="2037631" algn="l"/>
                <a:tab pos="2445156" algn="l"/>
                <a:tab pos="2852683" algn="l"/>
                <a:tab pos="3260208" algn="l"/>
              </a:tabLst>
            </a:pPr>
            <a:r>
              <a:rPr lang="cs-CZ"/>
              <a:t>U horkých hvězd vzniká tlakem záření</a:t>
            </a:r>
          </a:p>
          <a:p>
            <a:pPr marL="783372" lvl="1" indent="-260644">
              <a:buSzPct val="75000"/>
              <a:buFont typeface="Symbol" charset="0"/>
              <a:buChar char=""/>
              <a:tabLst>
                <a:tab pos="407526" algn="l"/>
                <a:tab pos="815052" algn="l"/>
                <a:tab pos="1222578" algn="l"/>
                <a:tab pos="1630104" algn="l"/>
                <a:tab pos="2037631" algn="l"/>
                <a:tab pos="2445156" algn="l"/>
                <a:tab pos="2852683" algn="l"/>
                <a:tab pos="3260208" algn="l"/>
              </a:tabLst>
            </a:pPr>
            <a:r>
              <a:rPr lang="cs-CZ"/>
              <a:t>U chladných hvězd je za vznikem silné magnetické pole vypínající se nad fotosféru</a:t>
            </a:r>
          </a:p>
          <a:p>
            <a:pPr marL="293764" indent="-293764">
              <a:buSzPct val="71000"/>
              <a:buBlip>
                <a:blip r:embed="rId3"/>
              </a:buBlip>
              <a:tabLst>
                <a:tab pos="407526" algn="l"/>
                <a:tab pos="815052" algn="l"/>
                <a:tab pos="1222578" algn="l"/>
                <a:tab pos="1630104" algn="l"/>
                <a:tab pos="2037631" algn="l"/>
                <a:tab pos="2445156" algn="l"/>
                <a:tab pos="2852683" algn="l"/>
                <a:tab pos="3260208" algn="l"/>
              </a:tabLst>
            </a:pPr>
            <a:r>
              <a:rPr lang="cs-CZ"/>
              <a:t>Vyzařuje v UV a X </a:t>
            </a:r>
          </a:p>
          <a:p>
            <a:pPr marL="783372" lvl="1" indent="-260644">
              <a:buSzPct val="75000"/>
              <a:buFont typeface="Symbol" charset="0"/>
              <a:buChar char=""/>
              <a:tabLst>
                <a:tab pos="407526" algn="l"/>
                <a:tab pos="815052" algn="l"/>
                <a:tab pos="1222578" algn="l"/>
                <a:tab pos="1630104" algn="l"/>
                <a:tab pos="2037631" algn="l"/>
                <a:tab pos="2445156" algn="l"/>
                <a:tab pos="2852683" algn="l"/>
                <a:tab pos="3260208" algn="l"/>
              </a:tabLst>
            </a:pPr>
            <a:r>
              <a:rPr lang="cs-CZ"/>
              <a:t>Zatmění Slunce?</a:t>
            </a:r>
          </a:p>
          <a:p>
            <a:pPr marL="293764" indent="-293764">
              <a:buSzPct val="71000"/>
              <a:buBlip>
                <a:blip r:embed="rId3"/>
              </a:buBlip>
              <a:tabLst>
                <a:tab pos="407526" algn="l"/>
                <a:tab pos="815052" algn="l"/>
                <a:tab pos="1222578" algn="l"/>
                <a:tab pos="1630104" algn="l"/>
                <a:tab pos="2037631" algn="l"/>
                <a:tab pos="2445156" algn="l"/>
                <a:tab pos="2852683" algn="l"/>
                <a:tab pos="3260208" algn="l"/>
              </a:tabLst>
            </a:pPr>
            <a:r>
              <a:rPr lang="cs-CZ"/>
              <a:t>Měření mimo zemskou atmosféru</a:t>
            </a:r>
          </a:p>
          <a:p>
            <a:pPr marL="783372" lvl="1" indent="-260644">
              <a:buSzPct val="75000"/>
              <a:buFont typeface="Symbol" charset="0"/>
              <a:buChar char=""/>
              <a:tabLst>
                <a:tab pos="407526" algn="l"/>
                <a:tab pos="815052" algn="l"/>
                <a:tab pos="1222578" algn="l"/>
                <a:tab pos="1630104" algn="l"/>
                <a:tab pos="2037631" algn="l"/>
                <a:tab pos="2445156" algn="l"/>
                <a:tab pos="2852683" algn="l"/>
                <a:tab pos="3260208" algn="l"/>
              </a:tabLst>
            </a:pPr>
            <a:r>
              <a:rPr lang="cs-CZ"/>
              <a:t>XMM Newton, Chandra</a:t>
            </a:r>
          </a:p>
        </p:txBody>
      </p:sp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10" y="1242851"/>
            <a:ext cx="4014720" cy="4311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4567937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tIns="20802">
            <a:normAutofit/>
          </a:bodyPr>
          <a:lstStyle/>
          <a:p>
            <a:pPr>
              <a:tabLst>
                <a:tab pos="407526" algn="l"/>
                <a:tab pos="815052" algn="l"/>
                <a:tab pos="1222578" algn="l"/>
                <a:tab pos="1630104" algn="l"/>
                <a:tab pos="2037631" algn="l"/>
                <a:tab pos="2445156" algn="l"/>
                <a:tab pos="2852683" algn="l"/>
                <a:tab pos="3260208" algn="l"/>
                <a:tab pos="3667735" algn="l"/>
                <a:tab pos="4075260" algn="l"/>
                <a:tab pos="4482787" algn="l"/>
                <a:tab pos="4890312" algn="l"/>
                <a:tab pos="5297839" algn="l"/>
                <a:tab pos="5705364" algn="l"/>
                <a:tab pos="6112891" algn="l"/>
                <a:tab pos="6520416" algn="l"/>
                <a:tab pos="6927943" algn="l"/>
                <a:tab pos="7335468" algn="l"/>
              </a:tabLst>
            </a:pPr>
            <a:r>
              <a:rPr lang="cs-CZ"/>
              <a:t>YY Gem</a:t>
            </a:r>
          </a:p>
        </p:txBody>
      </p:sp>
      <p:sp>
        <p:nvSpPr>
          <p:cNvPr id="21506" name="Rectangle 2"/>
          <p:cNvSpPr>
            <a:spLocks noGrp="1" noChangeArrowheads="1"/>
          </p:cNvSpPr>
          <p:nvPr>
            <p:ph sz="half" idx="1"/>
          </p:nvPr>
        </p:nvSpPr>
        <p:spPr>
          <a:ln/>
        </p:spPr>
        <p:txBody>
          <a:bodyPr>
            <a:normAutofit/>
          </a:bodyPr>
          <a:lstStyle/>
          <a:p>
            <a:pPr marL="293764" indent="-293764">
              <a:buSzPct val="71000"/>
              <a:buBlip>
                <a:blip r:embed="rId3"/>
              </a:buBlip>
              <a:tabLst>
                <a:tab pos="407526" algn="l"/>
                <a:tab pos="815052" algn="l"/>
                <a:tab pos="1222578" algn="l"/>
                <a:tab pos="1630104" algn="l"/>
                <a:tab pos="2037631" algn="l"/>
                <a:tab pos="2445156" algn="l"/>
                <a:tab pos="2852683" algn="l"/>
                <a:tab pos="3260208" algn="l"/>
              </a:tabLst>
            </a:pPr>
            <a:r>
              <a:rPr lang="cs-CZ"/>
              <a:t>Dvojhvězda M-hvězd</a:t>
            </a:r>
          </a:p>
          <a:p>
            <a:pPr marL="293764" indent="-293764">
              <a:buSzPct val="71000"/>
              <a:buBlip>
                <a:blip r:embed="rId3"/>
              </a:buBlip>
              <a:tabLst>
                <a:tab pos="407526" algn="l"/>
                <a:tab pos="815052" algn="l"/>
                <a:tab pos="1222578" algn="l"/>
                <a:tab pos="1630104" algn="l"/>
                <a:tab pos="2037631" algn="l"/>
                <a:tab pos="2445156" algn="l"/>
                <a:tab pos="2852683" algn="l"/>
                <a:tab pos="3260208" algn="l"/>
              </a:tabLst>
            </a:pPr>
            <a:r>
              <a:rPr lang="cs-CZ"/>
              <a:t>Součást 6-systému Castor</a:t>
            </a:r>
          </a:p>
          <a:p>
            <a:pPr marL="293764" indent="-293764">
              <a:buSzPct val="71000"/>
              <a:buBlip>
                <a:blip r:embed="rId3"/>
              </a:buBlip>
              <a:tabLst>
                <a:tab pos="407526" algn="l"/>
                <a:tab pos="815052" algn="l"/>
                <a:tab pos="1222578" algn="l"/>
                <a:tab pos="1630104" algn="l"/>
                <a:tab pos="2037631" algn="l"/>
                <a:tab pos="2445156" algn="l"/>
                <a:tab pos="2852683" algn="l"/>
                <a:tab pos="3260208" algn="l"/>
              </a:tabLst>
            </a:pPr>
            <a:r>
              <a:rPr lang="cs-CZ"/>
              <a:t>37 l.y. od Země </a:t>
            </a:r>
          </a:p>
          <a:p>
            <a:pPr marL="293764" indent="-293764">
              <a:buSzPct val="71000"/>
              <a:buBlip>
                <a:blip r:embed="rId3"/>
              </a:buBlip>
              <a:tabLst>
                <a:tab pos="407526" algn="l"/>
                <a:tab pos="815052" algn="l"/>
                <a:tab pos="1222578" algn="l"/>
                <a:tab pos="1630104" algn="l"/>
                <a:tab pos="2037631" algn="l"/>
                <a:tab pos="2445156" algn="l"/>
                <a:tab pos="2852683" algn="l"/>
                <a:tab pos="3260208" algn="l"/>
              </a:tabLst>
            </a:pPr>
            <a:r>
              <a:rPr lang="cs-CZ"/>
              <a:t>0,60 M</a:t>
            </a:r>
            <a:r>
              <a:rPr lang="cs-CZ" baseline="-33000"/>
              <a:t>S</a:t>
            </a:r>
            <a:r>
              <a:rPr lang="cs-CZ"/>
              <a:t>, 0,60 R</a:t>
            </a:r>
            <a:r>
              <a:rPr lang="cs-CZ" baseline="-33000"/>
              <a:t>S</a:t>
            </a:r>
            <a:r>
              <a:rPr lang="cs-CZ"/>
              <a:t>, 3800 K, P=19 h</a:t>
            </a:r>
          </a:p>
          <a:p>
            <a:pPr marL="293764" indent="-293764">
              <a:buSzPct val="71000"/>
              <a:buBlip>
                <a:blip r:embed="rId3"/>
              </a:buBlip>
              <a:tabLst>
                <a:tab pos="407526" algn="l"/>
                <a:tab pos="815052" algn="l"/>
                <a:tab pos="1222578" algn="l"/>
                <a:tab pos="1630104" algn="l"/>
                <a:tab pos="2037631" algn="l"/>
                <a:tab pos="2445156" algn="l"/>
                <a:tab pos="2852683" algn="l"/>
                <a:tab pos="3260208" algn="l"/>
              </a:tabLst>
            </a:pPr>
            <a:r>
              <a:rPr lang="cs-CZ"/>
              <a:t>Trpaslíci významnější X-zdroje než „hlavní“ hvězdy (A a K)</a:t>
            </a:r>
          </a:p>
        </p:txBody>
      </p:sp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5892" y="1175164"/>
            <a:ext cx="4014720" cy="268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3092" y="3871127"/>
            <a:ext cx="3844800" cy="22034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8243449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Sluneční</a:t>
            </a:r>
            <a:r>
              <a:rPr lang="en-US" dirty="0"/>
              <a:t> </a:t>
            </a:r>
            <a:r>
              <a:rPr lang="en-US" dirty="0" err="1"/>
              <a:t>erupce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1117600" y="1354019"/>
            <a:ext cx="3566160" cy="3754255"/>
          </a:xfrm>
        </p:spPr>
        <p:txBody>
          <a:bodyPr>
            <a:normAutofit/>
          </a:bodyPr>
          <a:lstStyle/>
          <a:p>
            <a:r>
              <a:rPr lang="en-US" dirty="0" err="1"/>
              <a:t>Důsledek</a:t>
            </a:r>
            <a:r>
              <a:rPr lang="en-US" dirty="0"/>
              <a:t> </a:t>
            </a:r>
            <a:r>
              <a:rPr lang="en-US" dirty="0" err="1"/>
              <a:t>rekonexe</a:t>
            </a:r>
            <a:r>
              <a:rPr lang="en-US" dirty="0"/>
              <a:t> </a:t>
            </a:r>
            <a:r>
              <a:rPr lang="en-US" dirty="0" err="1"/>
              <a:t>magnetického</a:t>
            </a:r>
            <a:r>
              <a:rPr lang="en-US" dirty="0"/>
              <a:t> pole</a:t>
            </a:r>
          </a:p>
          <a:p>
            <a:r>
              <a:rPr lang="en-US" dirty="0" err="1"/>
              <a:t>Erupce</a:t>
            </a:r>
            <a:r>
              <a:rPr lang="en-US" dirty="0"/>
              <a:t> </a:t>
            </a:r>
            <a:r>
              <a:rPr lang="en-US" dirty="0" err="1"/>
              <a:t>začíná</a:t>
            </a:r>
            <a:r>
              <a:rPr lang="en-US" dirty="0"/>
              <a:t> v </a:t>
            </a:r>
            <a:r>
              <a:rPr lang="en-US" dirty="0" err="1"/>
              <a:t>koróně</a:t>
            </a:r>
            <a:r>
              <a:rPr lang="en-US" dirty="0"/>
              <a:t>, </a:t>
            </a:r>
            <a:r>
              <a:rPr lang="en-US" dirty="0" err="1"/>
              <a:t>částicové</a:t>
            </a:r>
            <a:r>
              <a:rPr lang="en-US" dirty="0"/>
              <a:t> </a:t>
            </a:r>
            <a:r>
              <a:rPr lang="en-US" dirty="0" err="1"/>
              <a:t>svazky</a:t>
            </a:r>
            <a:r>
              <a:rPr lang="en-US" dirty="0"/>
              <a:t> se </a:t>
            </a:r>
            <a:r>
              <a:rPr lang="en-US" dirty="0" err="1"/>
              <a:t>šíří</a:t>
            </a:r>
            <a:r>
              <a:rPr lang="en-US" dirty="0"/>
              <a:t> </a:t>
            </a:r>
            <a:r>
              <a:rPr lang="en-US" dirty="0" err="1"/>
              <a:t>dolů</a:t>
            </a:r>
            <a:r>
              <a:rPr lang="en-US" dirty="0"/>
              <a:t> (</a:t>
            </a:r>
            <a:r>
              <a:rPr lang="en-US" dirty="0" err="1"/>
              <a:t>chromosférická</a:t>
            </a:r>
            <a:r>
              <a:rPr lang="en-US" dirty="0"/>
              <a:t> </a:t>
            </a:r>
            <a:r>
              <a:rPr lang="en-US" dirty="0" err="1"/>
              <a:t>erupce</a:t>
            </a:r>
            <a:r>
              <a:rPr lang="en-US" dirty="0"/>
              <a:t> </a:t>
            </a:r>
            <a:r>
              <a:rPr lang="en-US" dirty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dirty="0"/>
              <a:t>  </a:t>
            </a:r>
            <a:r>
              <a:rPr lang="en-US" dirty="0" err="1"/>
              <a:t>bílá</a:t>
            </a:r>
            <a:r>
              <a:rPr lang="en-US" dirty="0"/>
              <a:t> </a:t>
            </a:r>
            <a:r>
              <a:rPr lang="en-US" dirty="0" err="1"/>
              <a:t>erupce</a:t>
            </a:r>
            <a:r>
              <a:rPr lang="en-US" dirty="0"/>
              <a:t>) a od </a:t>
            </a:r>
            <a:r>
              <a:rPr lang="en-US" dirty="0" err="1"/>
              <a:t>Slunce</a:t>
            </a:r>
            <a:r>
              <a:rPr lang="en-US" dirty="0"/>
              <a:t> (CME, </a:t>
            </a:r>
            <a:r>
              <a:rPr lang="en-US" dirty="0" err="1"/>
              <a:t>plazmový</a:t>
            </a:r>
            <a:r>
              <a:rPr lang="en-US" dirty="0"/>
              <a:t> </a:t>
            </a:r>
            <a:r>
              <a:rPr lang="en-US" dirty="0" err="1"/>
              <a:t>oblak</a:t>
            </a:r>
            <a:r>
              <a:rPr lang="en-US" dirty="0"/>
              <a:t>)</a:t>
            </a:r>
          </a:p>
          <a:p>
            <a:r>
              <a:rPr lang="en-US" dirty="0" err="1"/>
              <a:t>Klasifikace</a:t>
            </a:r>
            <a:r>
              <a:rPr lang="en-US" dirty="0"/>
              <a:t> </a:t>
            </a:r>
            <a:r>
              <a:rPr lang="en-US" dirty="0" err="1"/>
              <a:t>dle</a:t>
            </a:r>
            <a:r>
              <a:rPr lang="en-US" dirty="0"/>
              <a:t> </a:t>
            </a:r>
            <a:r>
              <a:rPr lang="en-US" dirty="0" err="1"/>
              <a:t>toku</a:t>
            </a:r>
            <a:r>
              <a:rPr lang="en-US" dirty="0"/>
              <a:t> </a:t>
            </a:r>
            <a:r>
              <a:rPr lang="en-US" dirty="0" err="1"/>
              <a:t>záření</a:t>
            </a:r>
            <a:r>
              <a:rPr lang="en-US" dirty="0"/>
              <a:t> v </a:t>
            </a:r>
            <a:r>
              <a:rPr lang="en-US" dirty="0" err="1"/>
              <a:t>úzkém</a:t>
            </a:r>
            <a:r>
              <a:rPr lang="en-US" dirty="0"/>
              <a:t> </a:t>
            </a:r>
            <a:r>
              <a:rPr lang="en-US" dirty="0" err="1"/>
              <a:t>rentgenovém</a:t>
            </a:r>
            <a:r>
              <a:rPr lang="en-US" dirty="0"/>
              <a:t> </a:t>
            </a:r>
            <a:r>
              <a:rPr lang="en-US" dirty="0" err="1"/>
              <a:t>pásu</a:t>
            </a:r>
            <a:endParaRPr lang="en-US" dirty="0"/>
          </a:p>
          <a:p>
            <a:pPr lvl="1"/>
            <a:r>
              <a:rPr lang="en-US" dirty="0"/>
              <a:t>A, B, C, M, X </a:t>
            </a:r>
            <a:r>
              <a:rPr lang="en-US" dirty="0" err="1"/>
              <a:t>logaritmicky</a:t>
            </a:r>
            <a:r>
              <a:rPr lang="en-US" dirty="0"/>
              <a:t> (X je </a:t>
            </a:r>
            <a:r>
              <a:rPr lang="en-US" dirty="0" err="1"/>
              <a:t>tok</a:t>
            </a:r>
            <a:r>
              <a:rPr lang="en-US" dirty="0"/>
              <a:t> &gt;10</a:t>
            </a:r>
            <a:r>
              <a:rPr lang="en-US" baseline="30000" dirty="0"/>
              <a:t>-4</a:t>
            </a:r>
            <a:r>
              <a:rPr lang="en-US" dirty="0"/>
              <a:t> W/m</a:t>
            </a:r>
            <a:r>
              <a:rPr lang="en-US" baseline="30000" dirty="0"/>
              <a:t>2</a:t>
            </a:r>
            <a:r>
              <a:rPr lang="en-US" dirty="0"/>
              <a:t>)</a:t>
            </a:r>
          </a:p>
        </p:txBody>
      </p:sp>
      <p:pic>
        <p:nvPicPr>
          <p:cNvPr id="7" name="Content Placeholder 6" descr="str_26.pdf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2776" b="-22776"/>
          <a:stretch>
            <a:fillRect/>
          </a:stretch>
        </p:blipFill>
        <p:spPr>
          <a:xfrm>
            <a:off x="5147534" y="642212"/>
            <a:ext cx="3566160" cy="4922956"/>
          </a:xfrm>
        </p:spPr>
      </p:pic>
    </p:spTree>
    <p:extLst>
      <p:ext uri="{BB962C8B-B14F-4D97-AF65-F5344CB8AC3E}">
        <p14:creationId xmlns:p14="http://schemas.microsoft.com/office/powerpoint/2010/main" val="365809286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tIns="31752">
            <a:norm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/>
              <a:t>Erupce, observatoř HINODE</a:t>
            </a:r>
          </a:p>
        </p:txBody>
      </p:sp>
      <p:sp>
        <p:nvSpPr>
          <p:cNvPr id="20482" name="AutoShape 2"/>
          <p:cNvSpPr>
            <a:spLocks noChangeAspect="1" noChangeArrowheads="1"/>
          </p:cNvSp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SpPr>
        <p:spPr bwMode="auto">
          <a:xfrm>
            <a:off x="112716" y="2073277"/>
            <a:ext cx="8999537" cy="4500563"/>
          </a:xfrm>
          <a:prstGeom prst="rect">
            <a:avLst/>
          </a:prstGeom>
          <a:noFill/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2" name="sotflare.avi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70070" y="1640727"/>
            <a:ext cx="8067220" cy="4033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52868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4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048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48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048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 fullScrn="1"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tIns="31752">
            <a:norm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/>
              <a:t>Erupce, observatoř TRACE</a:t>
            </a:r>
          </a:p>
        </p:txBody>
      </p:sp>
      <p:sp>
        <p:nvSpPr>
          <p:cNvPr id="21506" name="AutoShape 2"/>
          <p:cNvSpPr>
            <a:spLocks noChangeAspect="1" noChangeArrowheads="1"/>
          </p:cNvSp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SpPr>
        <p:spPr bwMode="auto">
          <a:xfrm>
            <a:off x="1544638" y="1793876"/>
            <a:ext cx="6096000" cy="4572001"/>
          </a:xfrm>
          <a:prstGeom prst="rect">
            <a:avLst/>
          </a:prstGeom>
          <a:noFill/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2" name="traceflare.avi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28080" y="1322767"/>
            <a:ext cx="6872312" cy="5154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02483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5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150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50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150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 fullScrn="1"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Supererupce</a:t>
            </a:r>
            <a:r>
              <a:rPr lang="en-US" dirty="0"/>
              <a:t> </a:t>
            </a:r>
            <a:r>
              <a:rPr lang="en-US" dirty="0" err="1"/>
              <a:t>jiných</a:t>
            </a:r>
            <a:r>
              <a:rPr lang="en-US" dirty="0"/>
              <a:t> </a:t>
            </a:r>
            <a:r>
              <a:rPr lang="en-US" dirty="0" err="1"/>
              <a:t>hvězd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17600" y="1354019"/>
            <a:ext cx="3384950" cy="4922956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U </a:t>
            </a:r>
            <a:r>
              <a:rPr lang="en-US" dirty="0" err="1"/>
              <a:t>hvězd</a:t>
            </a:r>
            <a:r>
              <a:rPr lang="en-US" dirty="0"/>
              <a:t> </a:t>
            </a:r>
            <a:r>
              <a:rPr lang="en-US" dirty="0" err="1"/>
              <a:t>chladných</a:t>
            </a:r>
            <a:r>
              <a:rPr lang="en-US" dirty="0"/>
              <a:t> </a:t>
            </a:r>
            <a:r>
              <a:rPr lang="en-US" dirty="0" err="1"/>
              <a:t>spektrálních</a:t>
            </a:r>
            <a:r>
              <a:rPr lang="en-US" dirty="0"/>
              <a:t> </a:t>
            </a:r>
            <a:r>
              <a:rPr lang="en-US" dirty="0" err="1"/>
              <a:t>typů</a:t>
            </a:r>
            <a:r>
              <a:rPr lang="en-US" dirty="0"/>
              <a:t> </a:t>
            </a:r>
            <a:r>
              <a:rPr lang="en-US" dirty="0" err="1"/>
              <a:t>erupce</a:t>
            </a:r>
            <a:r>
              <a:rPr lang="en-US" dirty="0"/>
              <a:t> </a:t>
            </a:r>
            <a:r>
              <a:rPr lang="en-US" dirty="0" err="1"/>
              <a:t>relativně</a:t>
            </a:r>
            <a:r>
              <a:rPr lang="en-US" dirty="0"/>
              <a:t> </a:t>
            </a:r>
            <a:r>
              <a:rPr lang="en-US" dirty="0" err="1"/>
              <a:t>běžné</a:t>
            </a:r>
            <a:r>
              <a:rPr lang="en-US" dirty="0"/>
              <a:t>,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mnohem</a:t>
            </a:r>
            <a:r>
              <a:rPr lang="en-US" dirty="0"/>
              <a:t> </a:t>
            </a:r>
            <a:r>
              <a:rPr lang="en-US" dirty="0" err="1"/>
              <a:t>silnější</a:t>
            </a:r>
            <a:r>
              <a:rPr lang="en-US" dirty="0"/>
              <a:t> </a:t>
            </a:r>
            <a:r>
              <a:rPr lang="en-US" dirty="0" err="1"/>
              <a:t>než</a:t>
            </a:r>
            <a:r>
              <a:rPr lang="en-US" dirty="0"/>
              <a:t> </a:t>
            </a:r>
            <a:r>
              <a:rPr lang="en-US" dirty="0" err="1"/>
              <a:t>běžné</a:t>
            </a:r>
            <a:r>
              <a:rPr lang="en-US" dirty="0"/>
              <a:t> </a:t>
            </a:r>
            <a:r>
              <a:rPr lang="en-US" dirty="0" err="1"/>
              <a:t>sluneční</a:t>
            </a:r>
            <a:endParaRPr lang="en-US" dirty="0"/>
          </a:p>
          <a:p>
            <a:pPr lvl="1"/>
            <a:r>
              <a:rPr lang="en-US" dirty="0" err="1"/>
              <a:t>Hvězdy</a:t>
            </a:r>
            <a:r>
              <a:rPr lang="en-US" dirty="0"/>
              <a:t> T </a:t>
            </a:r>
            <a:r>
              <a:rPr lang="en-US" dirty="0" err="1"/>
              <a:t>Tauri</a:t>
            </a:r>
            <a:r>
              <a:rPr lang="en-US" dirty="0"/>
              <a:t> – </a:t>
            </a:r>
            <a:r>
              <a:rPr lang="en-US" dirty="0" err="1"/>
              <a:t>energetické</a:t>
            </a:r>
            <a:r>
              <a:rPr lang="en-US" dirty="0"/>
              <a:t> </a:t>
            </a:r>
            <a:r>
              <a:rPr lang="en-US" dirty="0" err="1"/>
              <a:t>výrony</a:t>
            </a:r>
            <a:r>
              <a:rPr lang="en-US" dirty="0"/>
              <a:t> 10</a:t>
            </a:r>
            <a:r>
              <a:rPr lang="en-US" baseline="30000" dirty="0"/>
              <a:t>28-29</a:t>
            </a:r>
            <a:r>
              <a:rPr lang="en-US" dirty="0"/>
              <a:t> J</a:t>
            </a:r>
          </a:p>
          <a:p>
            <a:pPr lvl="1"/>
            <a:r>
              <a:rPr lang="en-US" dirty="0"/>
              <a:t>RS </a:t>
            </a:r>
            <a:r>
              <a:rPr lang="en-US" dirty="0" err="1"/>
              <a:t>CVn</a:t>
            </a:r>
            <a:r>
              <a:rPr lang="en-US" dirty="0"/>
              <a:t> </a:t>
            </a:r>
            <a:r>
              <a:rPr lang="en-US" dirty="0" err="1"/>
              <a:t>až</a:t>
            </a:r>
            <a:r>
              <a:rPr lang="en-US" dirty="0"/>
              <a:t> 10</a:t>
            </a:r>
            <a:r>
              <a:rPr lang="en-US" baseline="30000" dirty="0"/>
              <a:t>31</a:t>
            </a:r>
            <a:r>
              <a:rPr lang="en-US" dirty="0"/>
              <a:t> J</a:t>
            </a:r>
          </a:p>
          <a:p>
            <a:r>
              <a:rPr lang="en-US" dirty="0" err="1"/>
              <a:t>Nejasná</a:t>
            </a:r>
            <a:r>
              <a:rPr lang="en-US" dirty="0"/>
              <a:t> </a:t>
            </a:r>
            <a:r>
              <a:rPr lang="en-US" dirty="0" err="1"/>
              <a:t>souvislost</a:t>
            </a:r>
            <a:r>
              <a:rPr lang="en-US" dirty="0"/>
              <a:t> se </a:t>
            </a:r>
            <a:r>
              <a:rPr lang="en-US" dirty="0" err="1"/>
              <a:t>spektrálním</a:t>
            </a:r>
            <a:r>
              <a:rPr lang="en-US" dirty="0"/>
              <a:t> </a:t>
            </a:r>
            <a:r>
              <a:rPr lang="en-US" dirty="0" err="1"/>
              <a:t>typem</a:t>
            </a:r>
            <a:r>
              <a:rPr lang="en-US" dirty="0"/>
              <a:t> </a:t>
            </a:r>
            <a:r>
              <a:rPr lang="en-US" dirty="0" err="1"/>
              <a:t>nebo</a:t>
            </a:r>
            <a:r>
              <a:rPr lang="en-US" dirty="0"/>
              <a:t> </a:t>
            </a:r>
            <a:r>
              <a:rPr lang="en-US" dirty="0" err="1"/>
              <a:t>rychlostí</a:t>
            </a:r>
            <a:r>
              <a:rPr lang="en-US" dirty="0"/>
              <a:t> </a:t>
            </a:r>
            <a:r>
              <a:rPr lang="en-US" dirty="0" err="1"/>
              <a:t>její</a:t>
            </a:r>
            <a:r>
              <a:rPr lang="en-US" dirty="0"/>
              <a:t> </a:t>
            </a:r>
            <a:r>
              <a:rPr lang="en-US" dirty="0" err="1"/>
              <a:t>rotace</a:t>
            </a:r>
            <a:r>
              <a:rPr lang="en-US" dirty="0"/>
              <a:t> </a:t>
            </a:r>
            <a:r>
              <a:rPr lang="en-US" dirty="0" err="1"/>
              <a:t>nebo</a:t>
            </a:r>
            <a:r>
              <a:rPr lang="en-US" dirty="0"/>
              <a:t> </a:t>
            </a:r>
            <a:r>
              <a:rPr lang="en-US" dirty="0" err="1"/>
              <a:t>hloubkou</a:t>
            </a:r>
            <a:r>
              <a:rPr lang="en-US" dirty="0"/>
              <a:t> </a:t>
            </a:r>
            <a:r>
              <a:rPr lang="en-US" dirty="0" err="1"/>
              <a:t>konvektivní</a:t>
            </a:r>
            <a:r>
              <a:rPr lang="en-US" dirty="0"/>
              <a:t> </a:t>
            </a:r>
            <a:r>
              <a:rPr lang="en-US" dirty="0" err="1"/>
              <a:t>zóny</a:t>
            </a:r>
            <a:endParaRPr lang="en-US" dirty="0"/>
          </a:p>
          <a:p>
            <a:pPr marL="342900" lvl="1" indent="-342900">
              <a:spcBef>
                <a:spcPts val="2000"/>
              </a:spcBef>
              <a:buClr>
                <a:schemeClr val="accent1"/>
              </a:buClr>
            </a:pPr>
            <a:r>
              <a:rPr lang="en-US" dirty="0"/>
              <a:t>1999: </a:t>
            </a:r>
            <a:r>
              <a:rPr lang="en-US" dirty="0" err="1"/>
              <a:t>Slunci-podobné</a:t>
            </a:r>
            <a:r>
              <a:rPr lang="en-US" dirty="0"/>
              <a:t> </a:t>
            </a:r>
            <a:r>
              <a:rPr lang="en-US" dirty="0" err="1"/>
              <a:t>hvězdy</a:t>
            </a:r>
            <a:r>
              <a:rPr lang="en-US" dirty="0"/>
              <a:t> (</a:t>
            </a:r>
            <a:r>
              <a:rPr lang="en-US" dirty="0" err="1"/>
              <a:t>osamocené</a:t>
            </a:r>
            <a:r>
              <a:rPr lang="en-US" dirty="0"/>
              <a:t>, </a:t>
            </a:r>
            <a:r>
              <a:rPr lang="en-US" dirty="0" err="1"/>
              <a:t>chladné</a:t>
            </a:r>
            <a:r>
              <a:rPr lang="en-US" dirty="0"/>
              <a:t>, </a:t>
            </a:r>
            <a:r>
              <a:rPr lang="en-US" dirty="0" err="1"/>
              <a:t>pomalu</a:t>
            </a:r>
            <a:r>
              <a:rPr lang="en-US" dirty="0"/>
              <a:t> </a:t>
            </a:r>
            <a:r>
              <a:rPr lang="en-US" dirty="0" err="1"/>
              <a:t>rotující</a:t>
            </a:r>
            <a:r>
              <a:rPr lang="en-US" dirty="0"/>
              <a:t>)</a:t>
            </a:r>
          </a:p>
          <a:p>
            <a:pPr marL="692150" lvl="2" indent="-342900">
              <a:spcBef>
                <a:spcPts val="2000"/>
              </a:spcBef>
            </a:pPr>
            <a:r>
              <a:rPr lang="en-US" dirty="0" err="1"/>
              <a:t>Přesto</a:t>
            </a:r>
            <a:r>
              <a:rPr lang="en-US" dirty="0"/>
              <a:t> </a:t>
            </a:r>
            <a:r>
              <a:rPr lang="en-US" dirty="0" err="1"/>
              <a:t>erupce</a:t>
            </a:r>
            <a:r>
              <a:rPr lang="en-US" dirty="0"/>
              <a:t>  10</a:t>
            </a:r>
            <a:r>
              <a:rPr lang="en-US" baseline="30000" dirty="0"/>
              <a:t>27-31</a:t>
            </a:r>
            <a:r>
              <a:rPr lang="en-US" dirty="0"/>
              <a:t> J</a:t>
            </a:r>
          </a:p>
          <a:p>
            <a:pPr marL="692150" lvl="2" indent="-342900">
              <a:spcBef>
                <a:spcPts val="2000"/>
              </a:spcBef>
            </a:pPr>
            <a:r>
              <a:rPr lang="en-US" dirty="0" err="1"/>
              <a:t>Horcí</a:t>
            </a:r>
            <a:r>
              <a:rPr lang="en-US" dirty="0"/>
              <a:t> </a:t>
            </a:r>
            <a:r>
              <a:rPr lang="en-US" dirty="0" err="1"/>
              <a:t>jupiteři</a:t>
            </a:r>
            <a:r>
              <a:rPr lang="en-US" dirty="0"/>
              <a:t>? 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24172" t="7378" r="15979"/>
          <a:stretch/>
        </p:blipFill>
        <p:spPr>
          <a:xfrm>
            <a:off x="4782054" y="1354019"/>
            <a:ext cx="4131759" cy="4559769"/>
          </a:xfrm>
        </p:spPr>
      </p:pic>
    </p:spTree>
    <p:extLst>
      <p:ext uri="{BB962C8B-B14F-4D97-AF65-F5344CB8AC3E}">
        <p14:creationId xmlns:p14="http://schemas.microsoft.com/office/powerpoint/2010/main" val="323756354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Supererupce</a:t>
            </a:r>
            <a:r>
              <a:rPr lang="en-US" dirty="0"/>
              <a:t> </a:t>
            </a:r>
            <a:r>
              <a:rPr lang="en-US" dirty="0" err="1"/>
              <a:t>slunečních</a:t>
            </a:r>
            <a:r>
              <a:rPr lang="en-US" dirty="0"/>
              <a:t> </a:t>
            </a:r>
            <a:r>
              <a:rPr lang="en-US" dirty="0" err="1"/>
              <a:t>hvězd</a:t>
            </a:r>
            <a:r>
              <a:rPr lang="en-US" dirty="0"/>
              <a:t>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err="1"/>
              <a:t>Kepler</a:t>
            </a:r>
            <a:endParaRPr lang="en-US" dirty="0"/>
          </a:p>
          <a:p>
            <a:pPr lvl="1"/>
            <a:r>
              <a:rPr lang="en-US" dirty="0"/>
              <a:t>~90 000 G </a:t>
            </a:r>
            <a:r>
              <a:rPr lang="en-US" dirty="0" err="1"/>
              <a:t>hvězd</a:t>
            </a:r>
            <a:r>
              <a:rPr lang="en-US" dirty="0"/>
              <a:t>, u 279 </a:t>
            </a:r>
            <a:r>
              <a:rPr lang="en-US" dirty="0" err="1"/>
              <a:t>zachyceno</a:t>
            </a:r>
            <a:r>
              <a:rPr lang="en-US" dirty="0"/>
              <a:t> 1 547 </a:t>
            </a:r>
            <a:r>
              <a:rPr lang="en-US" dirty="0" err="1"/>
              <a:t>supererupcí</a:t>
            </a:r>
            <a:endParaRPr lang="en-US" dirty="0"/>
          </a:p>
          <a:p>
            <a:pPr lvl="2"/>
            <a:r>
              <a:rPr lang="en-US" dirty="0" err="1"/>
              <a:t>Amplitudy</a:t>
            </a:r>
            <a:r>
              <a:rPr lang="en-US" dirty="0"/>
              <a:t> 0,1-10 %</a:t>
            </a:r>
          </a:p>
          <a:p>
            <a:pPr lvl="2"/>
            <a:r>
              <a:rPr lang="en-US" dirty="0" err="1"/>
              <a:t>Trvání</a:t>
            </a:r>
            <a:r>
              <a:rPr lang="en-US" dirty="0"/>
              <a:t> 0,1 </a:t>
            </a:r>
            <a:r>
              <a:rPr lang="en-US" dirty="0" err="1"/>
              <a:t>dne</a:t>
            </a:r>
            <a:endParaRPr lang="en-US" dirty="0"/>
          </a:p>
          <a:p>
            <a:pPr lvl="2"/>
            <a:r>
              <a:rPr lang="en-US" dirty="0"/>
              <a:t>10</a:t>
            </a:r>
            <a:r>
              <a:rPr lang="en-US" baseline="30000" dirty="0"/>
              <a:t>26-29 </a:t>
            </a:r>
            <a:r>
              <a:rPr lang="en-US" dirty="0"/>
              <a:t>J</a:t>
            </a:r>
          </a:p>
          <a:p>
            <a:pPr lvl="1"/>
            <a:r>
              <a:rPr lang="en-US" dirty="0" err="1"/>
              <a:t>Slabá</a:t>
            </a:r>
            <a:r>
              <a:rPr lang="en-US" dirty="0"/>
              <a:t> </a:t>
            </a:r>
            <a:r>
              <a:rPr lang="en-US" dirty="0" err="1"/>
              <a:t>souvislost</a:t>
            </a:r>
            <a:r>
              <a:rPr lang="en-US" dirty="0"/>
              <a:t> s </a:t>
            </a:r>
            <a:r>
              <a:rPr lang="en-US" dirty="0" err="1"/>
              <a:t>rotační</a:t>
            </a:r>
            <a:r>
              <a:rPr lang="en-US" dirty="0"/>
              <a:t> </a:t>
            </a:r>
            <a:r>
              <a:rPr lang="en-US" dirty="0" err="1"/>
              <a:t>rychlostí</a:t>
            </a:r>
            <a:r>
              <a:rPr lang="en-US" dirty="0"/>
              <a:t> (</a:t>
            </a:r>
            <a:r>
              <a:rPr lang="en-US" dirty="0" err="1"/>
              <a:t>rychlejší</a:t>
            </a:r>
            <a:r>
              <a:rPr lang="en-US" dirty="0"/>
              <a:t> </a:t>
            </a:r>
            <a:r>
              <a:rPr lang="en-US" dirty="0" err="1"/>
              <a:t>rotace</a:t>
            </a:r>
            <a:r>
              <a:rPr lang="en-US" dirty="0"/>
              <a:t> </a:t>
            </a:r>
            <a:r>
              <a:rPr lang="en-US" dirty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dirty="0">
                <a:sym typeface="Wingdings"/>
              </a:rPr>
              <a:t> </a:t>
            </a:r>
            <a:r>
              <a:rPr lang="en-US" dirty="0" err="1">
                <a:sym typeface="Wingdings"/>
              </a:rPr>
              <a:t>více</a:t>
            </a:r>
            <a:r>
              <a:rPr lang="en-US" dirty="0">
                <a:sym typeface="Wingdings"/>
              </a:rPr>
              <a:t> </a:t>
            </a:r>
            <a:r>
              <a:rPr lang="en-US" dirty="0" err="1">
                <a:sym typeface="Wingdings"/>
              </a:rPr>
              <a:t>supererupcí</a:t>
            </a:r>
            <a:r>
              <a:rPr lang="en-US" dirty="0">
                <a:sym typeface="Wingdings"/>
              </a:rPr>
              <a:t>), </a:t>
            </a:r>
            <a:r>
              <a:rPr lang="en-US" dirty="0" err="1">
                <a:sym typeface="Wingdings"/>
              </a:rPr>
              <a:t>avšak</a:t>
            </a:r>
            <a:r>
              <a:rPr lang="en-US" dirty="0">
                <a:sym typeface="Wingdings"/>
              </a:rPr>
              <a:t> </a:t>
            </a:r>
            <a:r>
              <a:rPr lang="en-US" dirty="0" err="1">
                <a:sym typeface="Wingdings"/>
              </a:rPr>
              <a:t>energie</a:t>
            </a:r>
            <a:r>
              <a:rPr lang="en-US" dirty="0">
                <a:sym typeface="Wingdings"/>
              </a:rPr>
              <a:t> </a:t>
            </a:r>
            <a:r>
              <a:rPr lang="en-US" dirty="0" err="1">
                <a:sym typeface="Wingdings"/>
              </a:rPr>
              <a:t>na</a:t>
            </a:r>
            <a:r>
              <a:rPr lang="en-US" dirty="0">
                <a:sym typeface="Wingdings"/>
              </a:rPr>
              <a:t> </a:t>
            </a:r>
            <a:r>
              <a:rPr lang="en-US" dirty="0" err="1">
                <a:sym typeface="Wingdings"/>
              </a:rPr>
              <a:t>rotační</a:t>
            </a:r>
            <a:r>
              <a:rPr lang="en-US" dirty="0">
                <a:sym typeface="Wingdings"/>
              </a:rPr>
              <a:t> </a:t>
            </a:r>
            <a:r>
              <a:rPr lang="en-US" dirty="0" err="1">
                <a:sym typeface="Wingdings"/>
              </a:rPr>
              <a:t>periodě</a:t>
            </a:r>
            <a:r>
              <a:rPr lang="en-US" dirty="0">
                <a:sym typeface="Wingdings"/>
              </a:rPr>
              <a:t> </a:t>
            </a:r>
            <a:r>
              <a:rPr lang="en-US" dirty="0" err="1">
                <a:sym typeface="Wingdings"/>
              </a:rPr>
              <a:t>nezávisí</a:t>
            </a:r>
            <a:endParaRPr lang="en-US" dirty="0">
              <a:sym typeface="Wingdings"/>
            </a:endParaRPr>
          </a:p>
          <a:p>
            <a:pPr lvl="1"/>
            <a:r>
              <a:rPr lang="en-US" dirty="0"/>
              <a:t> </a:t>
            </a:r>
            <a:r>
              <a:rPr lang="en-US" dirty="0" err="1"/>
              <a:t>Statistika</a:t>
            </a:r>
            <a:r>
              <a:rPr lang="en-US" dirty="0"/>
              <a:t> </a:t>
            </a:r>
            <a:r>
              <a:rPr lang="en-US" dirty="0" err="1"/>
              <a:t>podobné</a:t>
            </a:r>
            <a:r>
              <a:rPr lang="en-US" dirty="0"/>
              <a:t> </a:t>
            </a:r>
            <a:r>
              <a:rPr lang="en-US" dirty="0" err="1"/>
              <a:t>statistice</a:t>
            </a:r>
            <a:r>
              <a:rPr lang="en-US" dirty="0"/>
              <a:t> </a:t>
            </a:r>
            <a:r>
              <a:rPr lang="en-US" dirty="0" err="1"/>
              <a:t>slunečních</a:t>
            </a:r>
            <a:r>
              <a:rPr lang="en-US" dirty="0"/>
              <a:t> </a:t>
            </a:r>
            <a:r>
              <a:rPr lang="en-US" dirty="0" err="1"/>
              <a:t>erupcí</a:t>
            </a:r>
            <a:r>
              <a:rPr lang="en-US" dirty="0"/>
              <a:t> – </a:t>
            </a:r>
            <a:r>
              <a:rPr lang="en-US" dirty="0" err="1"/>
              <a:t>mechanismus</a:t>
            </a:r>
            <a:r>
              <a:rPr lang="en-US" dirty="0"/>
              <a:t> </a:t>
            </a:r>
            <a:r>
              <a:rPr lang="en-US" dirty="0" err="1"/>
              <a:t>stejný</a:t>
            </a:r>
            <a:r>
              <a:rPr lang="en-US" dirty="0"/>
              <a:t>?</a:t>
            </a:r>
          </a:p>
          <a:p>
            <a:pPr lvl="2"/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1706" t="4800" r="1191"/>
          <a:stretch/>
        </p:blipFill>
        <p:spPr>
          <a:xfrm>
            <a:off x="4782945" y="1067846"/>
            <a:ext cx="4130868" cy="2909968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2828" y="4044046"/>
            <a:ext cx="4010985" cy="2666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28132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tIns="20802">
            <a:normAutofit/>
          </a:bodyPr>
          <a:lstStyle/>
          <a:p>
            <a:pPr>
              <a:tabLst>
                <a:tab pos="407526" algn="l"/>
                <a:tab pos="815052" algn="l"/>
                <a:tab pos="1222578" algn="l"/>
                <a:tab pos="1630104" algn="l"/>
                <a:tab pos="2037631" algn="l"/>
                <a:tab pos="2445156" algn="l"/>
                <a:tab pos="2852683" algn="l"/>
                <a:tab pos="3260208" algn="l"/>
                <a:tab pos="3667735" algn="l"/>
                <a:tab pos="4075260" algn="l"/>
                <a:tab pos="4482787" algn="l"/>
                <a:tab pos="4890312" algn="l"/>
                <a:tab pos="5297839" algn="l"/>
                <a:tab pos="5705364" algn="l"/>
                <a:tab pos="6112891" algn="l"/>
                <a:tab pos="6520416" algn="l"/>
                <a:tab pos="6927943" algn="l"/>
                <a:tab pos="7335468" algn="l"/>
              </a:tabLst>
            </a:pPr>
            <a:r>
              <a:rPr lang="cs-CZ"/>
              <a:t>Pulsující hvězdy</a:t>
            </a:r>
          </a:p>
        </p:txBody>
      </p:sp>
      <p:sp>
        <p:nvSpPr>
          <p:cNvPr id="25602" name="Rectangle 2"/>
          <p:cNvSpPr>
            <a:spLocks noGrp="1" noChangeArrowheads="1"/>
          </p:cNvSpPr>
          <p:nvPr>
            <p:ph sz="half" idx="1"/>
          </p:nvPr>
        </p:nvSpPr>
        <p:spPr>
          <a:ln/>
        </p:spPr>
        <p:txBody>
          <a:bodyPr/>
          <a:lstStyle/>
          <a:p>
            <a:pPr marL="293764" indent="-293764">
              <a:buSzPct val="71000"/>
              <a:buBlip>
                <a:blip r:embed="rId3"/>
              </a:buBlip>
              <a:tabLst>
                <a:tab pos="407526" algn="l"/>
                <a:tab pos="815052" algn="l"/>
                <a:tab pos="1222578" algn="l"/>
                <a:tab pos="1630104" algn="l"/>
                <a:tab pos="2037631" algn="l"/>
                <a:tab pos="2445156" algn="l"/>
                <a:tab pos="2852683" algn="l"/>
                <a:tab pos="3260208" algn="l"/>
              </a:tabLst>
            </a:pPr>
            <a:r>
              <a:rPr lang="cs-CZ"/>
              <a:t>Hvězdy nejsou statické, ale dynamické</a:t>
            </a:r>
          </a:p>
          <a:p>
            <a:pPr marL="293764" indent="-293764">
              <a:buSzPct val="71000"/>
              <a:buBlip>
                <a:blip r:embed="rId3"/>
              </a:buBlip>
              <a:tabLst>
                <a:tab pos="407526" algn="l"/>
                <a:tab pos="815052" algn="l"/>
                <a:tab pos="1222578" algn="l"/>
                <a:tab pos="1630104" algn="l"/>
                <a:tab pos="2037631" algn="l"/>
                <a:tab pos="2445156" algn="l"/>
                <a:tab pos="2852683" algn="l"/>
                <a:tab pos="3260208" algn="l"/>
              </a:tabLst>
            </a:pPr>
            <a:r>
              <a:rPr lang="cs-CZ"/>
              <a:t>Různé mechanismy pulsací</a:t>
            </a:r>
          </a:p>
          <a:p>
            <a:pPr marL="783372" lvl="1" indent="-260644">
              <a:buSzPct val="75000"/>
              <a:buFont typeface="Symbol" charset="0"/>
              <a:buChar char=""/>
              <a:tabLst>
                <a:tab pos="407526" algn="l"/>
                <a:tab pos="815052" algn="l"/>
                <a:tab pos="1222578" algn="l"/>
                <a:tab pos="1630104" algn="l"/>
                <a:tab pos="2037631" algn="l"/>
                <a:tab pos="2445156" algn="l"/>
                <a:tab pos="2852683" algn="l"/>
                <a:tab pos="3260208" algn="l"/>
              </a:tabLst>
            </a:pPr>
            <a:r>
              <a:rPr lang="cs-CZ"/>
              <a:t>Záklopkové </a:t>
            </a:r>
          </a:p>
          <a:p>
            <a:pPr marL="783372" lvl="1" indent="-260644">
              <a:buSzPct val="75000"/>
              <a:buFont typeface="Symbol" charset="0"/>
              <a:buChar char=""/>
              <a:tabLst>
                <a:tab pos="407526" algn="l"/>
                <a:tab pos="815052" algn="l"/>
                <a:tab pos="1222578" algn="l"/>
                <a:tab pos="1630104" algn="l"/>
                <a:tab pos="2037631" algn="l"/>
                <a:tab pos="2445156" algn="l"/>
                <a:tab pos="2852683" algn="l"/>
                <a:tab pos="3260208" algn="l"/>
              </a:tabLst>
            </a:pPr>
            <a:r>
              <a:rPr lang="cs-CZ"/>
              <a:t>Vnitřní nestability</a:t>
            </a:r>
          </a:p>
          <a:p>
            <a:pPr marL="293764" indent="-293764">
              <a:buSzPct val="71000"/>
              <a:buBlip>
                <a:blip r:embed="rId3"/>
              </a:buBlip>
              <a:tabLst>
                <a:tab pos="407526" algn="l"/>
                <a:tab pos="815052" algn="l"/>
                <a:tab pos="1222578" algn="l"/>
                <a:tab pos="1630104" algn="l"/>
                <a:tab pos="2037631" algn="l"/>
                <a:tab pos="2445156" algn="l"/>
                <a:tab pos="2852683" algn="l"/>
                <a:tab pos="3260208" algn="l"/>
              </a:tabLst>
            </a:pPr>
            <a:r>
              <a:rPr lang="cs-CZ"/>
              <a:t>Radiální × neradiální</a:t>
            </a:r>
          </a:p>
          <a:p>
            <a:pPr marL="293764" indent="-293764">
              <a:buSzPct val="71000"/>
              <a:buBlip>
                <a:blip r:embed="rId3"/>
              </a:buBlip>
              <a:tabLst>
                <a:tab pos="407526" algn="l"/>
                <a:tab pos="815052" algn="l"/>
                <a:tab pos="1222578" algn="l"/>
                <a:tab pos="1630104" algn="l"/>
                <a:tab pos="2037631" algn="l"/>
                <a:tab pos="2445156" algn="l"/>
                <a:tab pos="2852683" algn="l"/>
                <a:tab pos="3260208" algn="l"/>
              </a:tabLst>
            </a:pPr>
            <a:r>
              <a:rPr lang="cs-CZ"/>
              <a:t>Informace o vnitřní struktuře</a:t>
            </a:r>
          </a:p>
        </p:txBody>
      </p:sp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7680" y="1180925"/>
            <a:ext cx="3440160" cy="50894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482644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tIns="20802">
            <a:normAutofit/>
          </a:bodyPr>
          <a:lstStyle/>
          <a:p>
            <a:pPr>
              <a:tabLst>
                <a:tab pos="407526" algn="l"/>
                <a:tab pos="815052" algn="l"/>
                <a:tab pos="1222578" algn="l"/>
                <a:tab pos="1630104" algn="l"/>
                <a:tab pos="2037631" algn="l"/>
                <a:tab pos="2445156" algn="l"/>
                <a:tab pos="2852683" algn="l"/>
                <a:tab pos="3260208" algn="l"/>
                <a:tab pos="3667735" algn="l"/>
                <a:tab pos="4075260" algn="l"/>
                <a:tab pos="4482787" algn="l"/>
                <a:tab pos="4890312" algn="l"/>
                <a:tab pos="5297839" algn="l"/>
                <a:tab pos="5705364" algn="l"/>
                <a:tab pos="6112891" algn="l"/>
                <a:tab pos="6520416" algn="l"/>
                <a:tab pos="6927943" algn="l"/>
                <a:tab pos="7335468" algn="l"/>
              </a:tabLst>
            </a:pPr>
            <a:r>
              <a:rPr lang="cs-CZ"/>
              <a:t>Helioseismologie</a:t>
            </a:r>
          </a:p>
        </p:txBody>
      </p:sp>
      <p:sp>
        <p:nvSpPr>
          <p:cNvPr id="26626" name="Rectangle 2"/>
          <p:cNvSpPr>
            <a:spLocks noGrp="1" noChangeArrowheads="1"/>
          </p:cNvSpPr>
          <p:nvPr>
            <p:ph sz="half" idx="1"/>
          </p:nvPr>
        </p:nvSpPr>
        <p:spPr>
          <a:ln/>
        </p:spPr>
        <p:txBody>
          <a:bodyPr/>
          <a:lstStyle/>
          <a:p>
            <a:pPr marL="293764" indent="-293764">
              <a:buSzPct val="71000"/>
              <a:buBlip>
                <a:blip r:embed="rId3"/>
              </a:buBlip>
              <a:tabLst>
                <a:tab pos="407526" algn="l"/>
                <a:tab pos="815052" algn="l"/>
                <a:tab pos="1222578" algn="l"/>
                <a:tab pos="1630104" algn="l"/>
                <a:tab pos="2037631" algn="l"/>
                <a:tab pos="2445156" algn="l"/>
                <a:tab pos="2852683" algn="l"/>
                <a:tab pos="3260208" algn="l"/>
              </a:tabLst>
            </a:pPr>
            <a:r>
              <a:rPr lang="cs-CZ"/>
              <a:t>Perspektivní metoda sluneční výzkumu</a:t>
            </a:r>
          </a:p>
          <a:p>
            <a:pPr marL="783372" lvl="1" indent="-260644">
              <a:buSzPct val="75000"/>
              <a:buFont typeface="Symbol" charset="0"/>
              <a:buChar char=""/>
              <a:tabLst>
                <a:tab pos="407526" algn="l"/>
                <a:tab pos="815052" algn="l"/>
                <a:tab pos="1222578" algn="l"/>
                <a:tab pos="1630104" algn="l"/>
                <a:tab pos="2037631" algn="l"/>
                <a:tab pos="2445156" algn="l"/>
                <a:tab pos="2852683" algn="l"/>
                <a:tab pos="3260208" algn="l"/>
              </a:tabLst>
            </a:pPr>
            <a:r>
              <a:rPr lang="cs-CZ"/>
              <a:t>Stále ve vývoji od cca 60tých let</a:t>
            </a:r>
          </a:p>
          <a:p>
            <a:pPr marL="293764" indent="-293764">
              <a:buSzPct val="71000"/>
              <a:buBlip>
                <a:blip r:embed="rId3"/>
              </a:buBlip>
              <a:tabLst>
                <a:tab pos="407526" algn="l"/>
                <a:tab pos="815052" algn="l"/>
                <a:tab pos="1222578" algn="l"/>
                <a:tab pos="1630104" algn="l"/>
                <a:tab pos="2037631" algn="l"/>
                <a:tab pos="2445156" algn="l"/>
                <a:tab pos="2852683" algn="l"/>
                <a:tab pos="3260208" algn="l"/>
              </a:tabLst>
            </a:pPr>
            <a:r>
              <a:rPr lang="cs-CZ"/>
              <a:t>Sledování odezvy hydrodynamických vln</a:t>
            </a:r>
          </a:p>
          <a:p>
            <a:pPr marL="783372" lvl="1" indent="-260644">
              <a:buSzPct val="75000"/>
              <a:buFont typeface="Symbol" charset="0"/>
              <a:buChar char=""/>
              <a:tabLst>
                <a:tab pos="407526" algn="l"/>
                <a:tab pos="815052" algn="l"/>
                <a:tab pos="1222578" algn="l"/>
                <a:tab pos="1630104" algn="l"/>
                <a:tab pos="2037631" algn="l"/>
                <a:tab pos="2445156" algn="l"/>
                <a:tab pos="2852683" algn="l"/>
                <a:tab pos="3260208" algn="l"/>
              </a:tabLst>
            </a:pPr>
            <a:r>
              <a:rPr lang="cs-CZ"/>
              <a:t>Inverzí pozorování informace o poruchách, které ovlivňují šíření těchto vln</a:t>
            </a:r>
          </a:p>
          <a:p>
            <a:pPr marL="293764" indent="-293764">
              <a:buSzPct val="71000"/>
              <a:buBlip>
                <a:blip r:embed="rId3"/>
              </a:buBlip>
              <a:tabLst>
                <a:tab pos="407526" algn="l"/>
                <a:tab pos="815052" algn="l"/>
                <a:tab pos="1222578" algn="l"/>
                <a:tab pos="1630104" algn="l"/>
                <a:tab pos="2037631" algn="l"/>
                <a:tab pos="2445156" algn="l"/>
                <a:tab pos="2852683" algn="l"/>
                <a:tab pos="3260208" algn="l"/>
              </a:tabLst>
            </a:pPr>
            <a:r>
              <a:rPr lang="cs-CZ"/>
              <a:t>Struktura nitra, podpovrchové toky, dění na odvrácené straně</a:t>
            </a:r>
          </a:p>
          <a:p>
            <a:pPr marL="293764" indent="-293764">
              <a:buSzPct val="71000"/>
              <a:buBlip>
                <a:blip r:embed="rId3"/>
              </a:buBlip>
              <a:tabLst>
                <a:tab pos="407526" algn="l"/>
                <a:tab pos="815052" algn="l"/>
                <a:tab pos="1222578" algn="l"/>
                <a:tab pos="1630104" algn="l"/>
                <a:tab pos="2037631" algn="l"/>
                <a:tab pos="2445156" algn="l"/>
                <a:tab pos="2852683" algn="l"/>
                <a:tab pos="3260208" algn="l"/>
              </a:tabLst>
            </a:pPr>
            <a:r>
              <a:rPr lang="cs-CZ"/>
              <a:t>Globální × lokální</a:t>
            </a:r>
          </a:p>
        </p:txBody>
      </p:sp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5618" y="1451673"/>
            <a:ext cx="4014720" cy="40252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3642878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451550"/>
            <a:ext cx="8915400" cy="1583594"/>
          </a:xfrm>
        </p:spPr>
        <p:txBody>
          <a:bodyPr>
            <a:normAutofit/>
          </a:bodyPr>
          <a:lstStyle/>
          <a:p>
            <a:r>
              <a:rPr lang="en-US"/>
              <a:t>Slunce</a:t>
            </a:r>
            <a:r>
              <a:rPr lang="en-US" dirty="0"/>
              <a:t> </a:t>
            </a:r>
            <a:r>
              <a:rPr lang="en-US" dirty="0" err="1"/>
              <a:t>jako</a:t>
            </a:r>
            <a:r>
              <a:rPr lang="en-US" dirty="0"/>
              <a:t> </a:t>
            </a:r>
            <a:r>
              <a:rPr lang="en-US" dirty="0" err="1"/>
              <a:t>hvězda</a:t>
            </a:r>
            <a:endParaRPr lang="en-US" b="1" i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400" b="1" dirty="0">
                <a:latin typeface="Lucida Grande CE"/>
                <a:cs typeface="Lucida Grande CE"/>
              </a:rPr>
              <a:t> </a:t>
            </a:r>
          </a:p>
          <a:p>
            <a:pPr algn="ctr"/>
            <a:endParaRPr lang="en-US" dirty="0">
              <a:latin typeface="Lucida Grande CE"/>
              <a:cs typeface="Lucida Grande CE"/>
            </a:endParaRPr>
          </a:p>
          <a:p>
            <a:endParaRPr lang="en-US" dirty="0"/>
          </a:p>
          <a:p>
            <a:pPr algn="r"/>
            <a:r>
              <a:rPr lang="en-US" dirty="0"/>
              <a:t>NAST001 </a:t>
            </a:r>
            <a:r>
              <a:rPr lang="en-US" dirty="0" err="1"/>
              <a:t>Sluneční</a:t>
            </a:r>
            <a:r>
              <a:rPr lang="en-US" dirty="0"/>
              <a:t> </a:t>
            </a:r>
            <a:r>
              <a:rPr lang="en-US" dirty="0" err="1"/>
              <a:t>fyzika</a:t>
            </a:r>
            <a:endParaRPr lang="en-US" dirty="0"/>
          </a:p>
          <a:p>
            <a:pPr algn="r"/>
            <a:br>
              <a:rPr lang="en-US" sz="1400" dirty="0"/>
            </a:br>
            <a:endParaRPr lang="en-US" sz="1400" dirty="0"/>
          </a:p>
          <a:p>
            <a:pPr algn="r"/>
            <a:br>
              <a:rPr lang="en-US" sz="1400" dirty="0"/>
            </a:b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44824235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tIns="20802">
            <a:normAutofit/>
          </a:bodyPr>
          <a:lstStyle/>
          <a:p>
            <a:pPr>
              <a:tabLst>
                <a:tab pos="407526" algn="l"/>
                <a:tab pos="815052" algn="l"/>
                <a:tab pos="1222578" algn="l"/>
                <a:tab pos="1630104" algn="l"/>
                <a:tab pos="2037631" algn="l"/>
                <a:tab pos="2445156" algn="l"/>
                <a:tab pos="2852683" algn="l"/>
                <a:tab pos="3260208" algn="l"/>
                <a:tab pos="3667735" algn="l"/>
                <a:tab pos="4075260" algn="l"/>
                <a:tab pos="4482787" algn="l"/>
                <a:tab pos="4890312" algn="l"/>
                <a:tab pos="5297839" algn="l"/>
                <a:tab pos="5705364" algn="l"/>
                <a:tab pos="6112891" algn="l"/>
                <a:tab pos="6520416" algn="l"/>
                <a:tab pos="6927943" algn="l"/>
                <a:tab pos="7335468" algn="l"/>
              </a:tabLst>
            </a:pPr>
            <a:r>
              <a:rPr lang="cs-CZ"/>
              <a:t>Asteroseismologie</a:t>
            </a:r>
          </a:p>
        </p:txBody>
      </p:sp>
      <p:sp>
        <p:nvSpPr>
          <p:cNvPr id="27650" name="Rectangle 2"/>
          <p:cNvSpPr>
            <a:spLocks noGrp="1" noChangeArrowheads="1"/>
          </p:cNvSpPr>
          <p:nvPr>
            <p:ph idx="1"/>
          </p:nvPr>
        </p:nvSpPr>
        <p:spPr>
          <a:xfrm>
            <a:off x="1114424" y="1291042"/>
            <a:ext cx="4694908" cy="4975288"/>
          </a:xfrm>
          <a:ln/>
        </p:spPr>
        <p:txBody>
          <a:bodyPr>
            <a:normAutofit/>
          </a:bodyPr>
          <a:lstStyle/>
          <a:p>
            <a:pPr marL="293764" indent="-293764">
              <a:buSzPct val="71000"/>
              <a:buBlip>
                <a:blip r:embed="rId3"/>
              </a:buBlip>
              <a:tabLst>
                <a:tab pos="407526" algn="l"/>
                <a:tab pos="815052" algn="l"/>
                <a:tab pos="1222578" algn="l"/>
                <a:tab pos="1630104" algn="l"/>
                <a:tab pos="2037631" algn="l"/>
                <a:tab pos="2445156" algn="l"/>
                <a:tab pos="2852683" algn="l"/>
                <a:tab pos="3260208" algn="l"/>
              </a:tabLst>
            </a:pPr>
            <a:r>
              <a:rPr lang="cs-CZ" dirty="0"/>
              <a:t>Obdoba helioseismologie, pouze globální</a:t>
            </a:r>
          </a:p>
          <a:p>
            <a:pPr marL="293764" indent="-293764">
              <a:buSzPct val="71000"/>
              <a:buBlip>
                <a:blip r:embed="rId3"/>
              </a:buBlip>
              <a:tabLst>
                <a:tab pos="407526" algn="l"/>
                <a:tab pos="815052" algn="l"/>
                <a:tab pos="1222578" algn="l"/>
                <a:tab pos="1630104" algn="l"/>
                <a:tab pos="2037631" algn="l"/>
                <a:tab pos="2445156" algn="l"/>
                <a:tab pos="2852683" algn="l"/>
                <a:tab pos="3260208" algn="l"/>
              </a:tabLst>
            </a:pPr>
            <a:r>
              <a:rPr lang="cs-CZ" dirty="0"/>
              <a:t>Struktura hvězd slunečního typu</a:t>
            </a:r>
          </a:p>
          <a:p>
            <a:pPr marL="293764" indent="-293764">
              <a:buSzPct val="71000"/>
              <a:buBlip>
                <a:blip r:embed="rId3"/>
              </a:buBlip>
              <a:tabLst>
                <a:tab pos="407526" algn="l"/>
                <a:tab pos="815052" algn="l"/>
                <a:tab pos="1222578" algn="l"/>
                <a:tab pos="1630104" algn="l"/>
                <a:tab pos="2037631" algn="l"/>
                <a:tab pos="2445156" algn="l"/>
                <a:tab pos="2852683" algn="l"/>
                <a:tab pos="3260208" algn="l"/>
              </a:tabLst>
            </a:pPr>
            <a:r>
              <a:rPr lang="cs-CZ" dirty="0"/>
              <a:t>Mnohé jiné typy hvězd</a:t>
            </a:r>
          </a:p>
          <a:p>
            <a:pPr marL="293764" indent="-293764">
              <a:buSzPct val="71000"/>
              <a:buBlip>
                <a:blip r:embed="rId3"/>
              </a:buBlip>
              <a:tabLst>
                <a:tab pos="407526" algn="l"/>
                <a:tab pos="815052" algn="l"/>
                <a:tab pos="1222578" algn="l"/>
                <a:tab pos="1630104" algn="l"/>
                <a:tab pos="2037631" algn="l"/>
                <a:tab pos="2445156" algn="l"/>
                <a:tab pos="2852683" algn="l"/>
                <a:tab pos="3260208" algn="l"/>
              </a:tabLst>
            </a:pPr>
            <a:r>
              <a:rPr lang="cs-CZ" dirty="0"/>
              <a:t>Málo exemplářů (data)</a:t>
            </a:r>
          </a:p>
        </p:txBody>
      </p:sp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9332" y="1212608"/>
            <a:ext cx="2856960" cy="50894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8686746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tIns="20802">
            <a:normAutofit/>
          </a:bodyPr>
          <a:lstStyle/>
          <a:p>
            <a:pPr>
              <a:tabLst>
                <a:tab pos="407526" algn="l"/>
                <a:tab pos="815052" algn="l"/>
                <a:tab pos="1222578" algn="l"/>
                <a:tab pos="1630104" algn="l"/>
                <a:tab pos="2037631" algn="l"/>
                <a:tab pos="2445156" algn="l"/>
                <a:tab pos="2852683" algn="l"/>
                <a:tab pos="3260208" algn="l"/>
                <a:tab pos="3667735" algn="l"/>
                <a:tab pos="4075260" algn="l"/>
                <a:tab pos="4482787" algn="l"/>
                <a:tab pos="4890312" algn="l"/>
                <a:tab pos="5297839" algn="l"/>
                <a:tab pos="5705364" algn="l"/>
                <a:tab pos="6112891" algn="l"/>
                <a:tab pos="6520416" algn="l"/>
                <a:tab pos="6927943" algn="l"/>
                <a:tab pos="7335468" algn="l"/>
              </a:tabLst>
            </a:pPr>
            <a:r>
              <a:rPr lang="cs-CZ" dirty="0"/>
              <a:t>Slunce vs. α Centauri A</a:t>
            </a:r>
          </a:p>
        </p:txBody>
      </p:sp>
      <p:sp>
        <p:nvSpPr>
          <p:cNvPr id="28674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0" y="3886200"/>
            <a:ext cx="7510463" cy="2492375"/>
          </a:xfrm>
          <a:ln/>
        </p:spPr>
        <p:txBody>
          <a:bodyPr tIns="16001">
            <a:normAutofit lnSpcReduction="10000"/>
          </a:bodyPr>
          <a:lstStyle/>
          <a:p>
            <a:pPr marL="99361" indent="0">
              <a:lnSpc>
                <a:spcPct val="70000"/>
              </a:lnSpc>
              <a:spcBef>
                <a:spcPts val="1000"/>
              </a:spcBef>
              <a:buNone/>
              <a:tabLst>
                <a:tab pos="407526" algn="l"/>
                <a:tab pos="815052" algn="l"/>
                <a:tab pos="1222578" algn="l"/>
                <a:tab pos="1630104" algn="l"/>
                <a:tab pos="2037631" algn="l"/>
                <a:tab pos="2445156" algn="l"/>
                <a:tab pos="2852683" algn="l"/>
                <a:tab pos="3260208" algn="l"/>
                <a:tab pos="3667735" algn="l"/>
                <a:tab pos="4075260" algn="l"/>
                <a:tab pos="4482787" algn="l"/>
                <a:tab pos="4890312" algn="l"/>
                <a:tab pos="5297839" algn="l"/>
                <a:tab pos="5705364" algn="l"/>
                <a:tab pos="6112891" algn="l"/>
                <a:tab pos="6520416" algn="l"/>
                <a:tab pos="6927943" algn="l"/>
                <a:tab pos="7335468" algn="l"/>
              </a:tabLst>
            </a:pPr>
            <a:r>
              <a:rPr lang="cs-CZ" sz="1800" dirty="0"/>
              <a:t>Hmotnost:				1,98</a:t>
            </a:r>
            <a:r>
              <a:rPr lang="cs-CZ" sz="1800" dirty="0">
                <a:cs typeface="Arial" charset="0"/>
              </a:rPr>
              <a:t>×10</a:t>
            </a:r>
            <a:r>
              <a:rPr lang="cs-CZ" sz="1800" baseline="33000" dirty="0">
                <a:cs typeface="Arial" charset="0"/>
              </a:rPr>
              <a:t>30</a:t>
            </a:r>
            <a:r>
              <a:rPr lang="cs-CZ" sz="1800" dirty="0">
                <a:cs typeface="Arial" charset="0"/>
              </a:rPr>
              <a:t> kg						2,19×10</a:t>
            </a:r>
            <a:r>
              <a:rPr lang="cs-CZ" sz="1800" baseline="33000" dirty="0">
                <a:cs typeface="Arial" charset="0"/>
              </a:rPr>
              <a:t>30</a:t>
            </a:r>
            <a:r>
              <a:rPr lang="cs-CZ" sz="1800" dirty="0">
                <a:cs typeface="Arial" charset="0"/>
              </a:rPr>
              <a:t> kg</a:t>
            </a:r>
          </a:p>
          <a:p>
            <a:pPr marL="99361" indent="0">
              <a:lnSpc>
                <a:spcPct val="70000"/>
              </a:lnSpc>
              <a:spcBef>
                <a:spcPts val="1000"/>
              </a:spcBef>
              <a:buNone/>
              <a:tabLst>
                <a:tab pos="407526" algn="l"/>
                <a:tab pos="815052" algn="l"/>
                <a:tab pos="1222578" algn="l"/>
                <a:tab pos="1630104" algn="l"/>
                <a:tab pos="2037631" algn="l"/>
                <a:tab pos="2445156" algn="l"/>
                <a:tab pos="2852683" algn="l"/>
                <a:tab pos="3260208" algn="l"/>
                <a:tab pos="3667735" algn="l"/>
                <a:tab pos="4075260" algn="l"/>
                <a:tab pos="4482787" algn="l"/>
                <a:tab pos="4890312" algn="l"/>
                <a:tab pos="5297839" algn="l"/>
                <a:tab pos="5705364" algn="l"/>
                <a:tab pos="6112891" algn="l"/>
                <a:tab pos="6520416" algn="l"/>
                <a:tab pos="6927943" algn="l"/>
                <a:tab pos="7335468" algn="l"/>
              </a:tabLst>
            </a:pPr>
            <a:r>
              <a:rPr lang="cs-CZ" sz="1800" dirty="0">
                <a:cs typeface="Arial" charset="0"/>
              </a:rPr>
              <a:t>Svítivost:				3,84×10</a:t>
            </a:r>
            <a:r>
              <a:rPr lang="cs-CZ" sz="1800" baseline="33000" dirty="0">
                <a:cs typeface="Arial" charset="0"/>
              </a:rPr>
              <a:t>26</a:t>
            </a:r>
            <a:r>
              <a:rPr lang="cs-CZ" sz="1800" dirty="0">
                <a:cs typeface="Arial" charset="0"/>
              </a:rPr>
              <a:t> W						5,83×10</a:t>
            </a:r>
            <a:r>
              <a:rPr lang="cs-CZ" sz="1800" baseline="33000" dirty="0">
                <a:cs typeface="Arial" charset="0"/>
              </a:rPr>
              <a:t>26</a:t>
            </a:r>
            <a:r>
              <a:rPr lang="cs-CZ" sz="1800" dirty="0">
                <a:cs typeface="Arial" charset="0"/>
              </a:rPr>
              <a:t> W</a:t>
            </a:r>
          </a:p>
          <a:p>
            <a:pPr marL="99361" indent="0">
              <a:lnSpc>
                <a:spcPct val="70000"/>
              </a:lnSpc>
              <a:spcBef>
                <a:spcPts val="1000"/>
              </a:spcBef>
              <a:buNone/>
              <a:tabLst>
                <a:tab pos="407526" algn="l"/>
                <a:tab pos="815052" algn="l"/>
                <a:tab pos="1222578" algn="l"/>
                <a:tab pos="1630104" algn="l"/>
                <a:tab pos="2037631" algn="l"/>
                <a:tab pos="2445156" algn="l"/>
                <a:tab pos="2852683" algn="l"/>
                <a:tab pos="3260208" algn="l"/>
                <a:tab pos="3667735" algn="l"/>
                <a:tab pos="4075260" algn="l"/>
                <a:tab pos="4482787" algn="l"/>
                <a:tab pos="4890312" algn="l"/>
                <a:tab pos="5297839" algn="l"/>
                <a:tab pos="5705364" algn="l"/>
                <a:tab pos="6112891" algn="l"/>
                <a:tab pos="6520416" algn="l"/>
                <a:tab pos="6927943" algn="l"/>
                <a:tab pos="7335468" algn="l"/>
              </a:tabLst>
            </a:pPr>
            <a:r>
              <a:rPr lang="cs-CZ" sz="1800" dirty="0">
                <a:cs typeface="Arial" charset="0"/>
              </a:rPr>
              <a:t>Efektivní teplota:		5770 K								5790 K</a:t>
            </a:r>
          </a:p>
          <a:p>
            <a:pPr marL="99361" indent="0">
              <a:lnSpc>
                <a:spcPct val="70000"/>
              </a:lnSpc>
              <a:spcBef>
                <a:spcPts val="1000"/>
              </a:spcBef>
              <a:buNone/>
              <a:tabLst>
                <a:tab pos="407526" algn="l"/>
                <a:tab pos="815052" algn="l"/>
                <a:tab pos="1222578" algn="l"/>
                <a:tab pos="1630104" algn="l"/>
                <a:tab pos="2037631" algn="l"/>
                <a:tab pos="2445156" algn="l"/>
                <a:tab pos="2852683" algn="l"/>
                <a:tab pos="3260208" algn="l"/>
                <a:tab pos="3667735" algn="l"/>
                <a:tab pos="4075260" algn="l"/>
                <a:tab pos="4482787" algn="l"/>
                <a:tab pos="4890312" algn="l"/>
                <a:tab pos="5297839" algn="l"/>
                <a:tab pos="5705364" algn="l"/>
                <a:tab pos="6112891" algn="l"/>
                <a:tab pos="6520416" algn="l"/>
                <a:tab pos="6927943" algn="l"/>
                <a:tab pos="7335468" algn="l"/>
              </a:tabLst>
            </a:pPr>
            <a:r>
              <a:rPr lang="cs-CZ" sz="1800" dirty="0"/>
              <a:t>Teplota jádra: 			15,7 MK							19 MK</a:t>
            </a:r>
          </a:p>
          <a:p>
            <a:pPr marL="99361" indent="0">
              <a:lnSpc>
                <a:spcPct val="70000"/>
              </a:lnSpc>
              <a:spcBef>
                <a:spcPts val="1000"/>
              </a:spcBef>
              <a:buNone/>
              <a:tabLst>
                <a:tab pos="407526" algn="l"/>
                <a:tab pos="815052" algn="l"/>
                <a:tab pos="1222578" algn="l"/>
                <a:tab pos="1630104" algn="l"/>
                <a:tab pos="2037631" algn="l"/>
                <a:tab pos="2445156" algn="l"/>
                <a:tab pos="2852683" algn="l"/>
                <a:tab pos="3260208" algn="l"/>
                <a:tab pos="3667735" algn="l"/>
                <a:tab pos="4075260" algn="l"/>
                <a:tab pos="4482787" algn="l"/>
                <a:tab pos="4890312" algn="l"/>
                <a:tab pos="5297839" algn="l"/>
                <a:tab pos="5705364" algn="l"/>
                <a:tab pos="6112891" algn="l"/>
                <a:tab pos="6520416" algn="l"/>
                <a:tab pos="6927943" algn="l"/>
                <a:tab pos="7335468" algn="l"/>
              </a:tabLst>
            </a:pPr>
            <a:r>
              <a:rPr lang="cs-CZ" sz="1800" dirty="0"/>
              <a:t>Hustota jádra:			152,7 g/cm</a:t>
            </a:r>
            <a:r>
              <a:rPr lang="cs-CZ" sz="1800" baseline="33000" dirty="0"/>
              <a:t>3</a:t>
            </a:r>
            <a:r>
              <a:rPr lang="cs-CZ" sz="1800" dirty="0"/>
              <a:t>							177,1 g/cm</a:t>
            </a:r>
            <a:r>
              <a:rPr lang="cs-CZ" sz="1800" baseline="33000" dirty="0"/>
              <a:t>3</a:t>
            </a:r>
          </a:p>
          <a:p>
            <a:pPr marL="99361" indent="0">
              <a:lnSpc>
                <a:spcPct val="70000"/>
              </a:lnSpc>
              <a:spcBef>
                <a:spcPts val="1000"/>
              </a:spcBef>
              <a:buNone/>
              <a:tabLst>
                <a:tab pos="407526" algn="l"/>
                <a:tab pos="815052" algn="l"/>
                <a:tab pos="1222578" algn="l"/>
                <a:tab pos="1630104" algn="l"/>
                <a:tab pos="2037631" algn="l"/>
                <a:tab pos="2445156" algn="l"/>
                <a:tab pos="2852683" algn="l"/>
                <a:tab pos="3260208" algn="l"/>
                <a:tab pos="3667735" algn="l"/>
                <a:tab pos="4075260" algn="l"/>
                <a:tab pos="4482787" algn="l"/>
                <a:tab pos="4890312" algn="l"/>
                <a:tab pos="5297839" algn="l"/>
                <a:tab pos="5705364" algn="l"/>
                <a:tab pos="6112891" algn="l"/>
                <a:tab pos="6520416" algn="l"/>
                <a:tab pos="6927943" algn="l"/>
                <a:tab pos="7335468" algn="l"/>
              </a:tabLst>
            </a:pPr>
            <a:r>
              <a:rPr lang="cs-CZ" sz="1800" dirty="0"/>
              <a:t>Teplota KZ:			2,18 MK							1,89 MK</a:t>
            </a:r>
          </a:p>
          <a:p>
            <a:pPr marL="99361" indent="0">
              <a:lnSpc>
                <a:spcPct val="70000"/>
              </a:lnSpc>
              <a:spcBef>
                <a:spcPts val="1000"/>
              </a:spcBef>
              <a:buNone/>
              <a:tabLst>
                <a:tab pos="407526" algn="l"/>
                <a:tab pos="815052" algn="l"/>
                <a:tab pos="1222578" algn="l"/>
                <a:tab pos="1630104" algn="l"/>
                <a:tab pos="2037631" algn="l"/>
                <a:tab pos="2445156" algn="l"/>
                <a:tab pos="2852683" algn="l"/>
                <a:tab pos="3260208" algn="l"/>
                <a:tab pos="3667735" algn="l"/>
                <a:tab pos="4075260" algn="l"/>
                <a:tab pos="4482787" algn="l"/>
                <a:tab pos="4890312" algn="l"/>
                <a:tab pos="5297839" algn="l"/>
                <a:tab pos="5705364" algn="l"/>
                <a:tab pos="6112891" algn="l"/>
                <a:tab pos="6520416" algn="l"/>
                <a:tab pos="6927943" algn="l"/>
                <a:tab pos="7335468" algn="l"/>
              </a:tabLst>
            </a:pPr>
            <a:r>
              <a:rPr lang="cs-CZ" sz="1800" dirty="0" err="1"/>
              <a:t>Metalicita</a:t>
            </a:r>
            <a:r>
              <a:rPr lang="cs-CZ" sz="1800" dirty="0"/>
              <a:t>:				0,01694							0,0384</a:t>
            </a:r>
          </a:p>
        </p:txBody>
      </p:sp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3200" y="1110358"/>
            <a:ext cx="5551200" cy="26297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120214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tIns="20802">
            <a:normAutofit/>
          </a:bodyPr>
          <a:lstStyle/>
          <a:p>
            <a:pPr>
              <a:tabLst>
                <a:tab pos="407526" algn="l"/>
                <a:tab pos="815052" algn="l"/>
                <a:tab pos="1222578" algn="l"/>
                <a:tab pos="1630104" algn="l"/>
                <a:tab pos="2037631" algn="l"/>
                <a:tab pos="2445156" algn="l"/>
                <a:tab pos="2852683" algn="l"/>
                <a:tab pos="3260208" algn="l"/>
                <a:tab pos="3667735" algn="l"/>
                <a:tab pos="4075260" algn="l"/>
                <a:tab pos="4482787" algn="l"/>
                <a:tab pos="4890312" algn="l"/>
                <a:tab pos="5297839" algn="l"/>
                <a:tab pos="5705364" algn="l"/>
                <a:tab pos="6112891" algn="l"/>
                <a:tab pos="6520416" algn="l"/>
                <a:tab pos="6927943" algn="l"/>
                <a:tab pos="7335468" algn="l"/>
              </a:tabLst>
            </a:pPr>
            <a:r>
              <a:rPr lang="cs-CZ" dirty="0">
                <a:solidFill>
                  <a:srgbClr val="FFFF99"/>
                </a:solidFill>
              </a:rPr>
              <a:t>Slunce v minulosti</a:t>
            </a:r>
          </a:p>
        </p:txBody>
      </p:sp>
      <p:sp>
        <p:nvSpPr>
          <p:cNvPr id="5122" name="Rectangle 2"/>
          <p:cNvSpPr>
            <a:spLocks noGrp="1" noChangeArrowheads="1"/>
          </p:cNvSpPr>
          <p:nvPr>
            <p:ph idx="1"/>
          </p:nvPr>
        </p:nvSpPr>
        <p:spPr>
          <a:ln/>
        </p:spPr>
        <p:txBody>
          <a:bodyPr>
            <a:normAutofit lnSpcReduction="10000"/>
          </a:bodyPr>
          <a:lstStyle/>
          <a:p>
            <a:pPr marL="293764" indent="-293764">
              <a:buSzPct val="71000"/>
              <a:buBlip>
                <a:blip r:embed="rId3"/>
              </a:buBlip>
              <a:tabLst>
                <a:tab pos="407526" algn="l"/>
                <a:tab pos="815052" algn="l"/>
                <a:tab pos="1222578" algn="l"/>
                <a:tab pos="1630104" algn="l"/>
                <a:tab pos="2037631" algn="l"/>
                <a:tab pos="2445156" algn="l"/>
                <a:tab pos="2852683" algn="l"/>
                <a:tab pos="3260208" algn="l"/>
                <a:tab pos="3667735" algn="l"/>
                <a:tab pos="4075260" algn="l"/>
                <a:tab pos="4482787" algn="l"/>
                <a:tab pos="4890312" algn="l"/>
                <a:tab pos="5297839" algn="l"/>
                <a:tab pos="5705364" algn="l"/>
                <a:tab pos="6112891" algn="l"/>
                <a:tab pos="6520416" algn="l"/>
                <a:tab pos="6927943" algn="l"/>
                <a:tab pos="7335468" algn="l"/>
              </a:tabLst>
            </a:pPr>
            <a:r>
              <a:rPr lang="cs-CZ" dirty="0"/>
              <a:t>Starověk: Slunce = bůh</a:t>
            </a:r>
          </a:p>
          <a:p>
            <a:pPr marL="783372" lvl="1" indent="-260644">
              <a:buSzPct val="75000"/>
              <a:buFont typeface="Symbol" charset="0"/>
              <a:buChar char=""/>
              <a:tabLst>
                <a:tab pos="407526" algn="l"/>
                <a:tab pos="815052" algn="l"/>
                <a:tab pos="1222578" algn="l"/>
                <a:tab pos="1630104" algn="l"/>
                <a:tab pos="2037631" algn="l"/>
                <a:tab pos="2445156" algn="l"/>
                <a:tab pos="2852683" algn="l"/>
                <a:tab pos="3260208" algn="l"/>
                <a:tab pos="3667735" algn="l"/>
                <a:tab pos="4075260" algn="l"/>
                <a:tab pos="4482787" algn="l"/>
                <a:tab pos="4890312" algn="l"/>
                <a:tab pos="5297839" algn="l"/>
                <a:tab pos="5705364" algn="l"/>
                <a:tab pos="6112891" algn="l"/>
                <a:tab pos="6520416" algn="l"/>
                <a:tab pos="6927943" algn="l"/>
                <a:tab pos="7335468" algn="l"/>
              </a:tabLst>
            </a:pPr>
            <a:r>
              <a:rPr lang="cs-CZ" dirty="0" err="1"/>
              <a:t>Ra</a:t>
            </a:r>
            <a:r>
              <a:rPr lang="cs-CZ" dirty="0"/>
              <a:t>/Re, </a:t>
            </a:r>
            <a:r>
              <a:rPr lang="cs-CZ" dirty="0" err="1"/>
              <a:t>Apolón</a:t>
            </a:r>
            <a:r>
              <a:rPr lang="cs-CZ" dirty="0"/>
              <a:t>, </a:t>
            </a:r>
            <a:r>
              <a:rPr lang="cs-CZ" dirty="0" err="1"/>
              <a:t>Khors</a:t>
            </a:r>
            <a:r>
              <a:rPr lang="cs-CZ" dirty="0"/>
              <a:t>, Radegast, Sunna, </a:t>
            </a:r>
            <a:r>
              <a:rPr lang="cs-CZ" dirty="0" err="1"/>
              <a:t>Dadźbóg</a:t>
            </a:r>
            <a:r>
              <a:rPr lang="cs-CZ" dirty="0"/>
              <a:t>, </a:t>
            </a:r>
            <a:r>
              <a:rPr lang="cs-CZ" dirty="0" err="1"/>
              <a:t>Surya</a:t>
            </a:r>
            <a:r>
              <a:rPr lang="cs-CZ" dirty="0"/>
              <a:t> </a:t>
            </a:r>
            <a:r>
              <a:rPr lang="cs-CZ" dirty="0" err="1"/>
              <a:t>Deva</a:t>
            </a:r>
            <a:endParaRPr lang="cs-CZ" dirty="0"/>
          </a:p>
          <a:p>
            <a:pPr marL="293764" indent="-293764">
              <a:buSzPct val="71000"/>
              <a:buBlip>
                <a:blip r:embed="rId3"/>
              </a:buBlip>
              <a:tabLst>
                <a:tab pos="407526" algn="l"/>
                <a:tab pos="815052" algn="l"/>
                <a:tab pos="1222578" algn="l"/>
                <a:tab pos="1630104" algn="l"/>
                <a:tab pos="2037631" algn="l"/>
                <a:tab pos="2445156" algn="l"/>
                <a:tab pos="2852683" algn="l"/>
                <a:tab pos="3260208" algn="l"/>
                <a:tab pos="3667735" algn="l"/>
                <a:tab pos="4075260" algn="l"/>
                <a:tab pos="4482787" algn="l"/>
                <a:tab pos="4890312" algn="l"/>
                <a:tab pos="5297839" algn="l"/>
                <a:tab pos="5705364" algn="l"/>
                <a:tab pos="6112891" algn="l"/>
                <a:tab pos="6520416" algn="l"/>
                <a:tab pos="6927943" algn="l"/>
                <a:tab pos="7335468" algn="l"/>
              </a:tabLst>
            </a:pPr>
            <a:r>
              <a:rPr lang="cs-CZ" dirty="0"/>
              <a:t>Inkové, Aztékové – celá mytologie zasvěcena Slunci</a:t>
            </a:r>
          </a:p>
          <a:p>
            <a:pPr marL="293764" indent="-293764">
              <a:buSzPct val="71000"/>
              <a:buBlip>
                <a:blip r:embed="rId3"/>
              </a:buBlip>
              <a:tabLst>
                <a:tab pos="407526" algn="l"/>
                <a:tab pos="815052" algn="l"/>
                <a:tab pos="1222578" algn="l"/>
                <a:tab pos="1630104" algn="l"/>
                <a:tab pos="2037631" algn="l"/>
                <a:tab pos="2445156" algn="l"/>
                <a:tab pos="2852683" algn="l"/>
                <a:tab pos="3260208" algn="l"/>
                <a:tab pos="3667735" algn="l"/>
                <a:tab pos="4075260" algn="l"/>
                <a:tab pos="4482787" algn="l"/>
                <a:tab pos="4890312" algn="l"/>
                <a:tab pos="5297839" algn="l"/>
                <a:tab pos="5705364" algn="l"/>
                <a:tab pos="6112891" algn="l"/>
                <a:tab pos="6520416" algn="l"/>
                <a:tab pos="6927943" algn="l"/>
                <a:tab pos="7335468" algn="l"/>
              </a:tabLst>
            </a:pPr>
            <a:r>
              <a:rPr lang="cs-CZ" dirty="0"/>
              <a:t>2134 BC – </a:t>
            </a:r>
            <a:r>
              <a:rPr lang="cs-CZ" dirty="0" err="1"/>
              <a:t>číňané</a:t>
            </a:r>
            <a:r>
              <a:rPr lang="cs-CZ" dirty="0"/>
              <a:t> nezahnali draka požírajícího Slunce</a:t>
            </a:r>
          </a:p>
          <a:p>
            <a:pPr marL="293764" indent="-293764">
              <a:buSzPct val="71000"/>
              <a:buBlip>
                <a:blip r:embed="rId3"/>
              </a:buBlip>
              <a:tabLst>
                <a:tab pos="407526" algn="l"/>
                <a:tab pos="815052" algn="l"/>
                <a:tab pos="1222578" algn="l"/>
                <a:tab pos="1630104" algn="l"/>
                <a:tab pos="2037631" algn="l"/>
                <a:tab pos="2445156" algn="l"/>
                <a:tab pos="2852683" algn="l"/>
                <a:tab pos="3260208" algn="l"/>
                <a:tab pos="3667735" algn="l"/>
                <a:tab pos="4075260" algn="l"/>
                <a:tab pos="4482787" algn="l"/>
                <a:tab pos="4890312" algn="l"/>
                <a:tab pos="5297839" algn="l"/>
                <a:tab pos="5705364" algn="l"/>
                <a:tab pos="6112891" algn="l"/>
                <a:tab pos="6520416" algn="l"/>
                <a:tab pos="6927943" algn="l"/>
                <a:tab pos="7335468" algn="l"/>
              </a:tabLst>
            </a:pPr>
            <a:r>
              <a:rPr lang="cs-CZ" dirty="0"/>
              <a:t>1111 BC – Číňané zřejmě vidí bílou erupci</a:t>
            </a:r>
          </a:p>
          <a:p>
            <a:pPr marL="293764" indent="-293764">
              <a:buSzPct val="71000"/>
              <a:buBlip>
                <a:blip r:embed="rId3"/>
              </a:buBlip>
              <a:tabLst>
                <a:tab pos="407526" algn="l"/>
                <a:tab pos="815052" algn="l"/>
                <a:tab pos="1222578" algn="l"/>
                <a:tab pos="1630104" algn="l"/>
                <a:tab pos="2037631" algn="l"/>
                <a:tab pos="2445156" algn="l"/>
                <a:tab pos="2852683" algn="l"/>
                <a:tab pos="3260208" algn="l"/>
                <a:tab pos="3667735" algn="l"/>
                <a:tab pos="4075260" algn="l"/>
                <a:tab pos="4482787" algn="l"/>
                <a:tab pos="4890312" algn="l"/>
                <a:tab pos="5297839" algn="l"/>
                <a:tab pos="5705364" algn="l"/>
                <a:tab pos="6112891" algn="l"/>
                <a:tab pos="6520416" algn="l"/>
                <a:tab pos="6927943" algn="l"/>
                <a:tab pos="7335468" algn="l"/>
              </a:tabLst>
            </a:pPr>
            <a:r>
              <a:rPr lang="cs-CZ" dirty="0"/>
              <a:t>800 BC – čínská pozorování slunečních skvrn</a:t>
            </a:r>
          </a:p>
          <a:p>
            <a:pPr marL="293764" indent="-293764">
              <a:buSzPct val="71000"/>
              <a:buBlip>
                <a:blip r:embed="rId3"/>
              </a:buBlip>
              <a:tabLst>
                <a:tab pos="407526" algn="l"/>
                <a:tab pos="815052" algn="l"/>
                <a:tab pos="1222578" algn="l"/>
                <a:tab pos="1630104" algn="l"/>
                <a:tab pos="2037631" algn="l"/>
                <a:tab pos="2445156" algn="l"/>
                <a:tab pos="2852683" algn="l"/>
                <a:tab pos="3260208" algn="l"/>
                <a:tab pos="3667735" algn="l"/>
                <a:tab pos="4075260" algn="l"/>
                <a:tab pos="4482787" algn="l"/>
                <a:tab pos="4890312" algn="l"/>
                <a:tab pos="5297839" algn="l"/>
                <a:tab pos="5705364" algn="l"/>
                <a:tab pos="6112891" algn="l"/>
                <a:tab pos="6520416" algn="l"/>
                <a:tab pos="6927943" algn="l"/>
                <a:tab pos="7335468" algn="l"/>
              </a:tabLst>
            </a:pPr>
            <a:r>
              <a:rPr lang="cs-CZ" dirty="0" err="1"/>
              <a:t>Anaxagoras</a:t>
            </a:r>
            <a:r>
              <a:rPr lang="cs-CZ" dirty="0"/>
              <a:t> (500-428 BC) – hořící kovová koule větší než Peloponés – uvězněn</a:t>
            </a:r>
          </a:p>
          <a:p>
            <a:pPr marL="293764" indent="-293764">
              <a:buSzPct val="71000"/>
              <a:buBlip>
                <a:blip r:embed="rId3"/>
              </a:buBlip>
              <a:tabLst>
                <a:tab pos="407526" algn="l"/>
                <a:tab pos="815052" algn="l"/>
                <a:tab pos="1222578" algn="l"/>
                <a:tab pos="1630104" algn="l"/>
                <a:tab pos="2037631" algn="l"/>
                <a:tab pos="2445156" algn="l"/>
                <a:tab pos="2852683" algn="l"/>
                <a:tab pos="3260208" algn="l"/>
                <a:tab pos="3667735" algn="l"/>
                <a:tab pos="4075260" algn="l"/>
                <a:tab pos="4482787" algn="l"/>
                <a:tab pos="4890312" algn="l"/>
                <a:tab pos="5297839" algn="l"/>
                <a:tab pos="5705364" algn="l"/>
                <a:tab pos="6112891" algn="l"/>
                <a:tab pos="6520416" algn="l"/>
                <a:tab pos="6927943" algn="l"/>
                <a:tab pos="7335468" algn="l"/>
              </a:tabLst>
            </a:pPr>
            <a:r>
              <a:rPr lang="cs-CZ" dirty="0" err="1"/>
              <a:t>Eratosténés</a:t>
            </a:r>
            <a:r>
              <a:rPr lang="cs-CZ" dirty="0"/>
              <a:t> (276-194 BC) – správně změřil vzdálenost Země-Slunce</a:t>
            </a:r>
          </a:p>
          <a:p>
            <a:pPr marL="293764" indent="-293764">
              <a:buSzPct val="71000"/>
              <a:buBlip>
                <a:blip r:embed="rId3"/>
              </a:buBlip>
              <a:tabLst>
                <a:tab pos="407526" algn="l"/>
                <a:tab pos="815052" algn="l"/>
                <a:tab pos="1222578" algn="l"/>
                <a:tab pos="1630104" algn="l"/>
                <a:tab pos="2037631" algn="l"/>
                <a:tab pos="2445156" algn="l"/>
                <a:tab pos="2852683" algn="l"/>
                <a:tab pos="3260208" algn="l"/>
                <a:tab pos="3667735" algn="l"/>
                <a:tab pos="4075260" algn="l"/>
                <a:tab pos="4482787" algn="l"/>
                <a:tab pos="4890312" algn="l"/>
                <a:tab pos="5297839" algn="l"/>
                <a:tab pos="5705364" algn="l"/>
                <a:tab pos="6112891" algn="l"/>
                <a:tab pos="6520416" algn="l"/>
                <a:tab pos="6927943" algn="l"/>
                <a:tab pos="7335468" algn="l"/>
              </a:tabLst>
            </a:pPr>
            <a:r>
              <a:rPr lang="cs-CZ" dirty="0" err="1"/>
              <a:t>Aristarchus</a:t>
            </a:r>
            <a:r>
              <a:rPr lang="cs-CZ" dirty="0"/>
              <a:t> (310-230 BC) – zakladatel heliocentrické soustavy</a:t>
            </a:r>
          </a:p>
        </p:txBody>
      </p:sp>
    </p:spTree>
    <p:extLst>
      <p:ext uri="{BB962C8B-B14F-4D97-AF65-F5344CB8AC3E}">
        <p14:creationId xmlns:p14="http://schemas.microsoft.com/office/powerpoint/2010/main" val="310049343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tIns="20802">
            <a:normAutofit fontScale="90000"/>
          </a:bodyPr>
          <a:lstStyle/>
          <a:p>
            <a:pPr>
              <a:tabLst>
                <a:tab pos="407526" algn="l"/>
                <a:tab pos="815052" algn="l"/>
                <a:tab pos="1222578" algn="l"/>
                <a:tab pos="1630104" algn="l"/>
                <a:tab pos="2037631" algn="l"/>
                <a:tab pos="2445156" algn="l"/>
                <a:tab pos="2852683" algn="l"/>
                <a:tab pos="3260208" algn="l"/>
                <a:tab pos="3667735" algn="l"/>
                <a:tab pos="4075260" algn="l"/>
                <a:tab pos="4482787" algn="l"/>
                <a:tab pos="4890312" algn="l"/>
                <a:tab pos="5297839" algn="l"/>
                <a:tab pos="5705364" algn="l"/>
                <a:tab pos="6112891" algn="l"/>
                <a:tab pos="6520416" algn="l"/>
                <a:tab pos="6927943" algn="l"/>
                <a:tab pos="7335468" algn="l"/>
              </a:tabLst>
            </a:pPr>
            <a:r>
              <a:rPr lang="cs-CZ"/>
              <a:t>Slunce v minulosti – modernější éra</a:t>
            </a:r>
          </a:p>
        </p:txBody>
      </p:sp>
      <p:sp>
        <p:nvSpPr>
          <p:cNvPr id="6146" name="Rectangle 2"/>
          <p:cNvSpPr>
            <a:spLocks noGrp="1" noChangeArrowheads="1"/>
          </p:cNvSpPr>
          <p:nvPr>
            <p:ph idx="1"/>
          </p:nvPr>
        </p:nvSpPr>
        <p:spPr>
          <a:ln/>
        </p:spPr>
        <p:txBody>
          <a:bodyPr>
            <a:normAutofit/>
          </a:bodyPr>
          <a:lstStyle/>
          <a:p>
            <a:pPr marL="293764" indent="-293764">
              <a:buSzPct val="71000"/>
              <a:buBlip>
                <a:blip r:embed="rId3"/>
              </a:buBlip>
              <a:tabLst>
                <a:tab pos="407526" algn="l"/>
                <a:tab pos="815052" algn="l"/>
                <a:tab pos="1222578" algn="l"/>
                <a:tab pos="1630104" algn="l"/>
                <a:tab pos="2037631" algn="l"/>
                <a:tab pos="2445156" algn="l"/>
                <a:tab pos="2852683" algn="l"/>
                <a:tab pos="3260208" algn="l"/>
                <a:tab pos="3667735" algn="l"/>
                <a:tab pos="4075260" algn="l"/>
                <a:tab pos="4482787" algn="l"/>
                <a:tab pos="4890312" algn="l"/>
                <a:tab pos="5297839" algn="l"/>
                <a:tab pos="5705364" algn="l"/>
                <a:tab pos="6112891" algn="l"/>
                <a:tab pos="6520416" algn="l"/>
                <a:tab pos="6927943" algn="l"/>
                <a:tab pos="7335468" algn="l"/>
              </a:tabLst>
            </a:pPr>
            <a:r>
              <a:rPr lang="cs-CZ" dirty="0"/>
              <a:t>1128 – kresba slunečních skvrn v Anglii</a:t>
            </a:r>
          </a:p>
          <a:p>
            <a:pPr marL="293764" indent="-293764">
              <a:buSzPct val="71000"/>
              <a:buBlip>
                <a:blip r:embed="rId3"/>
              </a:buBlip>
              <a:tabLst>
                <a:tab pos="407526" algn="l"/>
                <a:tab pos="815052" algn="l"/>
                <a:tab pos="1222578" algn="l"/>
                <a:tab pos="1630104" algn="l"/>
                <a:tab pos="2037631" algn="l"/>
                <a:tab pos="2445156" algn="l"/>
                <a:tab pos="2852683" algn="l"/>
                <a:tab pos="3260208" algn="l"/>
                <a:tab pos="3667735" algn="l"/>
                <a:tab pos="4075260" algn="l"/>
                <a:tab pos="4482787" algn="l"/>
                <a:tab pos="4890312" algn="l"/>
                <a:tab pos="5297839" algn="l"/>
                <a:tab pos="5705364" algn="l"/>
                <a:tab pos="6112891" algn="l"/>
                <a:tab pos="6520416" algn="l"/>
                <a:tab pos="6927943" algn="l"/>
                <a:tab pos="7335468" algn="l"/>
              </a:tabLst>
            </a:pPr>
            <a:r>
              <a:rPr lang="cs-CZ" dirty="0"/>
              <a:t>1185 – v Rusku spatřeny protuberance</a:t>
            </a:r>
          </a:p>
          <a:p>
            <a:pPr marL="293764" indent="-293764">
              <a:buSzPct val="71000"/>
              <a:buBlip>
                <a:blip r:embed="rId3"/>
              </a:buBlip>
              <a:tabLst>
                <a:tab pos="407526" algn="l"/>
                <a:tab pos="815052" algn="l"/>
                <a:tab pos="1222578" algn="l"/>
                <a:tab pos="1630104" algn="l"/>
                <a:tab pos="2037631" algn="l"/>
                <a:tab pos="2445156" algn="l"/>
                <a:tab pos="2852683" algn="l"/>
                <a:tab pos="3260208" algn="l"/>
                <a:tab pos="3667735" algn="l"/>
                <a:tab pos="4075260" algn="l"/>
                <a:tab pos="4482787" algn="l"/>
                <a:tab pos="4890312" algn="l"/>
                <a:tab pos="5297839" algn="l"/>
                <a:tab pos="5705364" algn="l"/>
                <a:tab pos="6112891" algn="l"/>
                <a:tab pos="6520416" algn="l"/>
                <a:tab pos="6927943" algn="l"/>
                <a:tab pos="7335468" algn="l"/>
              </a:tabLst>
            </a:pPr>
            <a:r>
              <a:rPr lang="cs-CZ" dirty="0"/>
              <a:t>1600 – Bruno, „hvězdy jsou různě vzdálená Slunce“</a:t>
            </a:r>
          </a:p>
          <a:p>
            <a:pPr marL="293764" indent="-293764">
              <a:buSzPct val="71000"/>
              <a:buBlip>
                <a:blip r:embed="rId3"/>
              </a:buBlip>
              <a:tabLst>
                <a:tab pos="407526" algn="l"/>
                <a:tab pos="815052" algn="l"/>
                <a:tab pos="1222578" algn="l"/>
                <a:tab pos="1630104" algn="l"/>
                <a:tab pos="2037631" algn="l"/>
                <a:tab pos="2445156" algn="l"/>
                <a:tab pos="2852683" algn="l"/>
                <a:tab pos="3260208" algn="l"/>
                <a:tab pos="3667735" algn="l"/>
                <a:tab pos="4075260" algn="l"/>
                <a:tab pos="4482787" algn="l"/>
                <a:tab pos="4890312" algn="l"/>
                <a:tab pos="5297839" algn="l"/>
                <a:tab pos="5705364" algn="l"/>
                <a:tab pos="6112891" algn="l"/>
                <a:tab pos="6520416" algn="l"/>
                <a:tab pos="6927943" algn="l"/>
                <a:tab pos="7335468" algn="l"/>
              </a:tabLst>
            </a:pPr>
            <a:r>
              <a:rPr lang="cs-CZ" dirty="0"/>
              <a:t>1609/1610 – první teleskopická pozorování slunečních skvrn (Galileo, </a:t>
            </a:r>
            <a:r>
              <a:rPr lang="cs-CZ" dirty="0" err="1"/>
              <a:t>Scheiner</a:t>
            </a:r>
            <a:r>
              <a:rPr lang="cs-CZ" dirty="0"/>
              <a:t>, Fabricius)</a:t>
            </a:r>
          </a:p>
          <a:p>
            <a:pPr marL="293764" indent="-293764">
              <a:buSzPct val="71000"/>
              <a:buBlip>
                <a:blip r:embed="rId3"/>
              </a:buBlip>
              <a:tabLst>
                <a:tab pos="407526" algn="l"/>
                <a:tab pos="815052" algn="l"/>
                <a:tab pos="1222578" algn="l"/>
                <a:tab pos="1630104" algn="l"/>
                <a:tab pos="2037631" algn="l"/>
                <a:tab pos="2445156" algn="l"/>
                <a:tab pos="2852683" algn="l"/>
                <a:tab pos="3260208" algn="l"/>
                <a:tab pos="3667735" algn="l"/>
                <a:tab pos="4075260" algn="l"/>
                <a:tab pos="4482787" algn="l"/>
                <a:tab pos="4890312" algn="l"/>
                <a:tab pos="5297839" algn="l"/>
                <a:tab pos="5705364" algn="l"/>
                <a:tab pos="6112891" algn="l"/>
                <a:tab pos="6520416" algn="l"/>
                <a:tab pos="6927943" algn="l"/>
                <a:tab pos="7335468" algn="l"/>
              </a:tabLst>
            </a:pPr>
            <a:r>
              <a:rPr lang="cs-CZ" dirty="0"/>
              <a:t>1715 – první kresba sluneční koróny</a:t>
            </a:r>
          </a:p>
          <a:p>
            <a:pPr marL="293764" indent="-293764">
              <a:buSzPct val="71000"/>
              <a:buBlip>
                <a:blip r:embed="rId3"/>
              </a:buBlip>
              <a:tabLst>
                <a:tab pos="407526" algn="l"/>
                <a:tab pos="815052" algn="l"/>
                <a:tab pos="1222578" algn="l"/>
                <a:tab pos="1630104" algn="l"/>
                <a:tab pos="2037631" algn="l"/>
                <a:tab pos="2445156" algn="l"/>
                <a:tab pos="2852683" algn="l"/>
                <a:tab pos="3260208" algn="l"/>
                <a:tab pos="3667735" algn="l"/>
                <a:tab pos="4075260" algn="l"/>
                <a:tab pos="4482787" algn="l"/>
                <a:tab pos="4890312" algn="l"/>
                <a:tab pos="5297839" algn="l"/>
                <a:tab pos="5705364" algn="l"/>
                <a:tab pos="6112891" algn="l"/>
                <a:tab pos="6520416" algn="l"/>
                <a:tab pos="6927943" algn="l"/>
                <a:tab pos="7335468" algn="l"/>
              </a:tabLst>
            </a:pPr>
            <a:r>
              <a:rPr lang="cs-CZ" dirty="0"/>
              <a:t>1800 – W. </a:t>
            </a:r>
            <a:r>
              <a:rPr lang="cs-CZ" dirty="0" err="1"/>
              <a:t>Herschel</a:t>
            </a:r>
            <a:r>
              <a:rPr lang="cs-CZ" dirty="0"/>
              <a:t>, infračervené záření od Slunce</a:t>
            </a:r>
          </a:p>
          <a:p>
            <a:pPr marL="293764" indent="-293764">
              <a:buSzPct val="71000"/>
              <a:buBlip>
                <a:blip r:embed="rId3"/>
              </a:buBlip>
              <a:tabLst>
                <a:tab pos="407526" algn="l"/>
                <a:tab pos="815052" algn="l"/>
                <a:tab pos="1222578" algn="l"/>
                <a:tab pos="1630104" algn="l"/>
                <a:tab pos="2037631" algn="l"/>
                <a:tab pos="2445156" algn="l"/>
                <a:tab pos="2852683" algn="l"/>
                <a:tab pos="3260208" algn="l"/>
                <a:tab pos="3667735" algn="l"/>
                <a:tab pos="4075260" algn="l"/>
                <a:tab pos="4482787" algn="l"/>
                <a:tab pos="4890312" algn="l"/>
                <a:tab pos="5297839" algn="l"/>
                <a:tab pos="5705364" algn="l"/>
                <a:tab pos="6112891" algn="l"/>
                <a:tab pos="6520416" algn="l"/>
                <a:tab pos="6927943" algn="l"/>
                <a:tab pos="7335468" algn="l"/>
              </a:tabLst>
            </a:pPr>
            <a:r>
              <a:rPr lang="cs-CZ" dirty="0"/>
              <a:t>...</a:t>
            </a:r>
          </a:p>
        </p:txBody>
      </p:sp>
    </p:spTree>
    <p:extLst>
      <p:ext uri="{BB962C8B-B14F-4D97-AF65-F5344CB8AC3E}">
        <p14:creationId xmlns:p14="http://schemas.microsoft.com/office/powerpoint/2010/main" val="424115348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tIns="20802">
            <a:normAutofit fontScale="90000"/>
          </a:bodyPr>
          <a:lstStyle/>
          <a:p>
            <a:pPr>
              <a:tabLst>
                <a:tab pos="407526" algn="l"/>
                <a:tab pos="815052" algn="l"/>
                <a:tab pos="1222578" algn="l"/>
                <a:tab pos="1630104" algn="l"/>
                <a:tab pos="2037631" algn="l"/>
                <a:tab pos="2445156" algn="l"/>
                <a:tab pos="2852683" algn="l"/>
                <a:tab pos="3260208" algn="l"/>
                <a:tab pos="3667735" algn="l"/>
                <a:tab pos="4075260" algn="l"/>
                <a:tab pos="4482787" algn="l"/>
                <a:tab pos="4890312" algn="l"/>
                <a:tab pos="5297839" algn="l"/>
                <a:tab pos="5705364" algn="l"/>
                <a:tab pos="6112891" algn="l"/>
                <a:tab pos="6520416" algn="l"/>
                <a:tab pos="6927943" algn="l"/>
                <a:tab pos="7335468" algn="l"/>
              </a:tabLst>
            </a:pPr>
            <a:r>
              <a:rPr lang="cs-CZ"/>
              <a:t>Slunce v minulosti – modernější éra</a:t>
            </a:r>
          </a:p>
        </p:txBody>
      </p:sp>
      <p:sp>
        <p:nvSpPr>
          <p:cNvPr id="6146" name="Rectangle 2"/>
          <p:cNvSpPr>
            <a:spLocks noGrp="1" noChangeArrowheads="1"/>
          </p:cNvSpPr>
          <p:nvPr>
            <p:ph idx="1"/>
          </p:nvPr>
        </p:nvSpPr>
        <p:spPr>
          <a:ln/>
        </p:spPr>
        <p:txBody>
          <a:bodyPr>
            <a:normAutofit/>
          </a:bodyPr>
          <a:lstStyle/>
          <a:p>
            <a:pPr marL="293764" indent="-293764">
              <a:buSzPct val="71000"/>
              <a:buBlip>
                <a:blip r:embed="rId3"/>
              </a:buBlip>
              <a:tabLst>
                <a:tab pos="407526" algn="l"/>
                <a:tab pos="815052" algn="l"/>
                <a:tab pos="1222578" algn="l"/>
                <a:tab pos="1630104" algn="l"/>
                <a:tab pos="2037631" algn="l"/>
                <a:tab pos="2445156" algn="l"/>
                <a:tab pos="2852683" algn="l"/>
                <a:tab pos="3260208" algn="l"/>
                <a:tab pos="3667735" algn="l"/>
                <a:tab pos="4075260" algn="l"/>
                <a:tab pos="4482787" algn="l"/>
                <a:tab pos="4890312" algn="l"/>
                <a:tab pos="5297839" algn="l"/>
                <a:tab pos="5705364" algn="l"/>
                <a:tab pos="6112891" algn="l"/>
                <a:tab pos="6520416" algn="l"/>
                <a:tab pos="6927943" algn="l"/>
                <a:tab pos="7335468" algn="l"/>
              </a:tabLst>
            </a:pPr>
            <a:r>
              <a:rPr lang="cs-CZ" dirty="0"/>
              <a:t>...</a:t>
            </a:r>
          </a:p>
          <a:p>
            <a:pPr marL="293764" indent="-293764">
              <a:buSzPct val="71000"/>
              <a:buBlip>
                <a:blip r:embed="rId3"/>
              </a:buBlip>
              <a:tabLst>
                <a:tab pos="407526" algn="l"/>
                <a:tab pos="815052" algn="l"/>
                <a:tab pos="1222578" algn="l"/>
                <a:tab pos="1630104" algn="l"/>
                <a:tab pos="2037631" algn="l"/>
                <a:tab pos="2445156" algn="l"/>
                <a:tab pos="2852683" algn="l"/>
                <a:tab pos="3260208" algn="l"/>
                <a:tab pos="3667735" algn="l"/>
                <a:tab pos="4075260" algn="l"/>
                <a:tab pos="4482787" algn="l"/>
                <a:tab pos="4890312" algn="l"/>
                <a:tab pos="5297839" algn="l"/>
                <a:tab pos="5705364" algn="l"/>
                <a:tab pos="6112891" algn="l"/>
                <a:tab pos="6520416" algn="l"/>
                <a:tab pos="6927943" algn="l"/>
                <a:tab pos="7335468" algn="l"/>
              </a:tabLst>
            </a:pPr>
            <a:r>
              <a:rPr lang="cs-CZ" dirty="0"/>
              <a:t>1851 – </a:t>
            </a:r>
            <a:r>
              <a:rPr lang="cs-CZ" dirty="0" err="1"/>
              <a:t>Schwabe</a:t>
            </a:r>
            <a:r>
              <a:rPr lang="cs-CZ" dirty="0"/>
              <a:t> – objev 11letého cyklu</a:t>
            </a:r>
          </a:p>
          <a:p>
            <a:pPr marL="293764" indent="-293764">
              <a:buSzPct val="71000"/>
              <a:buBlip>
                <a:blip r:embed="rId3"/>
              </a:buBlip>
              <a:tabLst>
                <a:tab pos="407526" algn="l"/>
                <a:tab pos="815052" algn="l"/>
                <a:tab pos="1222578" algn="l"/>
                <a:tab pos="1630104" algn="l"/>
                <a:tab pos="2037631" algn="l"/>
                <a:tab pos="2445156" algn="l"/>
                <a:tab pos="2852683" algn="l"/>
                <a:tab pos="3260208" algn="l"/>
                <a:tab pos="3667735" algn="l"/>
                <a:tab pos="4075260" algn="l"/>
                <a:tab pos="4482787" algn="l"/>
                <a:tab pos="4890312" algn="l"/>
                <a:tab pos="5297839" algn="l"/>
                <a:tab pos="5705364" algn="l"/>
                <a:tab pos="6112891" algn="l"/>
                <a:tab pos="6520416" algn="l"/>
                <a:tab pos="6927943" algn="l"/>
                <a:tab pos="7335468" algn="l"/>
              </a:tabLst>
            </a:pPr>
            <a:r>
              <a:rPr lang="cs-CZ" dirty="0"/>
              <a:t>1859 – </a:t>
            </a:r>
            <a:r>
              <a:rPr lang="cs-CZ" dirty="0" err="1"/>
              <a:t>Carrington</a:t>
            </a:r>
            <a:r>
              <a:rPr lang="cs-CZ" dirty="0"/>
              <a:t> – bílá erupce</a:t>
            </a:r>
          </a:p>
          <a:p>
            <a:pPr marL="293764" indent="-293764">
              <a:buSzPct val="71000"/>
              <a:buBlip>
                <a:blip r:embed="rId3"/>
              </a:buBlip>
              <a:tabLst>
                <a:tab pos="407526" algn="l"/>
                <a:tab pos="815052" algn="l"/>
                <a:tab pos="1222578" algn="l"/>
                <a:tab pos="1630104" algn="l"/>
                <a:tab pos="2037631" algn="l"/>
                <a:tab pos="2445156" algn="l"/>
                <a:tab pos="2852683" algn="l"/>
                <a:tab pos="3260208" algn="l"/>
                <a:tab pos="3667735" algn="l"/>
                <a:tab pos="4075260" algn="l"/>
                <a:tab pos="4482787" algn="l"/>
                <a:tab pos="4890312" algn="l"/>
                <a:tab pos="5297839" algn="l"/>
                <a:tab pos="5705364" algn="l"/>
                <a:tab pos="6112891" algn="l"/>
                <a:tab pos="6520416" algn="l"/>
                <a:tab pos="6927943" algn="l"/>
                <a:tab pos="7335468" algn="l"/>
              </a:tabLst>
            </a:pPr>
            <a:r>
              <a:rPr lang="cs-CZ" dirty="0"/>
              <a:t>1860 – během úplného zatmění spatřena CME</a:t>
            </a:r>
          </a:p>
          <a:p>
            <a:pPr marL="293764" indent="-293764">
              <a:buSzPct val="71000"/>
              <a:buBlip>
                <a:blip r:embed="rId3"/>
              </a:buBlip>
              <a:tabLst>
                <a:tab pos="407526" algn="l"/>
                <a:tab pos="815052" algn="l"/>
                <a:tab pos="1222578" algn="l"/>
                <a:tab pos="1630104" algn="l"/>
                <a:tab pos="2037631" algn="l"/>
                <a:tab pos="2445156" algn="l"/>
                <a:tab pos="2852683" algn="l"/>
                <a:tab pos="3260208" algn="l"/>
                <a:tab pos="3667735" algn="l"/>
                <a:tab pos="4075260" algn="l"/>
                <a:tab pos="4482787" algn="l"/>
                <a:tab pos="4890312" algn="l"/>
                <a:tab pos="5297839" algn="l"/>
                <a:tab pos="5705364" algn="l"/>
                <a:tab pos="6112891" algn="l"/>
                <a:tab pos="6520416" algn="l"/>
                <a:tab pos="6927943" algn="l"/>
                <a:tab pos="7335468" algn="l"/>
              </a:tabLst>
            </a:pPr>
            <a:r>
              <a:rPr lang="cs-CZ" dirty="0"/>
              <a:t>1892 – Hale, spektroheliograf</a:t>
            </a:r>
          </a:p>
          <a:p>
            <a:pPr marL="293764" indent="-293764">
              <a:buSzPct val="71000"/>
              <a:buBlip>
                <a:blip r:embed="rId3"/>
              </a:buBlip>
              <a:tabLst>
                <a:tab pos="407526" algn="l"/>
                <a:tab pos="815052" algn="l"/>
                <a:tab pos="1222578" algn="l"/>
                <a:tab pos="1630104" algn="l"/>
                <a:tab pos="2037631" algn="l"/>
                <a:tab pos="2445156" algn="l"/>
                <a:tab pos="2852683" algn="l"/>
                <a:tab pos="3260208" algn="l"/>
                <a:tab pos="3667735" algn="l"/>
                <a:tab pos="4075260" algn="l"/>
                <a:tab pos="4482787" algn="l"/>
                <a:tab pos="4890312" algn="l"/>
                <a:tab pos="5297839" algn="l"/>
                <a:tab pos="5705364" algn="l"/>
                <a:tab pos="6112891" algn="l"/>
                <a:tab pos="6520416" algn="l"/>
                <a:tab pos="6927943" algn="l"/>
                <a:tab pos="7335468" algn="l"/>
              </a:tabLst>
            </a:pPr>
            <a:r>
              <a:rPr lang="cs-CZ" dirty="0"/>
              <a:t>1908 – Hale, skvrny jsou magnetické</a:t>
            </a:r>
          </a:p>
          <a:p>
            <a:pPr marL="293764" indent="-293764">
              <a:buSzPct val="71000"/>
              <a:buBlip>
                <a:blip r:embed="rId3"/>
              </a:buBlip>
              <a:tabLst>
                <a:tab pos="407526" algn="l"/>
                <a:tab pos="815052" algn="l"/>
                <a:tab pos="1222578" algn="l"/>
                <a:tab pos="1630104" algn="l"/>
                <a:tab pos="2037631" algn="l"/>
                <a:tab pos="2445156" algn="l"/>
                <a:tab pos="2852683" algn="l"/>
                <a:tab pos="3260208" algn="l"/>
                <a:tab pos="3667735" algn="l"/>
                <a:tab pos="4075260" algn="l"/>
                <a:tab pos="4482787" algn="l"/>
                <a:tab pos="4890312" algn="l"/>
                <a:tab pos="5297839" algn="l"/>
                <a:tab pos="5705364" algn="l"/>
                <a:tab pos="6112891" algn="l"/>
                <a:tab pos="6520416" algn="l"/>
                <a:tab pos="6927943" algn="l"/>
                <a:tab pos="7335468" algn="l"/>
              </a:tabLst>
            </a:pPr>
            <a:r>
              <a:rPr lang="cs-CZ" dirty="0"/>
              <a:t>1951-58 – </a:t>
            </a:r>
            <a:r>
              <a:rPr lang="cs-CZ" dirty="0" err="1"/>
              <a:t>Biermann</a:t>
            </a:r>
            <a:r>
              <a:rPr lang="cs-CZ" dirty="0"/>
              <a:t>, </a:t>
            </a:r>
            <a:r>
              <a:rPr lang="cs-CZ" dirty="0" err="1"/>
              <a:t>Chapman</a:t>
            </a:r>
            <a:r>
              <a:rPr lang="cs-CZ" dirty="0"/>
              <a:t>, </a:t>
            </a:r>
            <a:r>
              <a:rPr lang="cs-CZ" dirty="0" err="1"/>
              <a:t>Parker</a:t>
            </a:r>
            <a:r>
              <a:rPr lang="cs-CZ" dirty="0"/>
              <a:t> – sluneční vítr</a:t>
            </a:r>
          </a:p>
        </p:txBody>
      </p:sp>
    </p:spTree>
    <p:extLst>
      <p:ext uri="{BB962C8B-B14F-4D97-AF65-F5344CB8AC3E}">
        <p14:creationId xmlns:p14="http://schemas.microsoft.com/office/powerpoint/2010/main" val="34150611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tIns="20802">
            <a:normAutofit/>
          </a:bodyPr>
          <a:lstStyle/>
          <a:p>
            <a:pPr>
              <a:tabLst>
                <a:tab pos="407526" algn="l"/>
                <a:tab pos="815052" algn="l"/>
                <a:tab pos="1222578" algn="l"/>
                <a:tab pos="1630104" algn="l"/>
                <a:tab pos="2037631" algn="l"/>
                <a:tab pos="2445156" algn="l"/>
                <a:tab pos="2852683" algn="l"/>
                <a:tab pos="3260208" algn="l"/>
                <a:tab pos="3667735" algn="l"/>
                <a:tab pos="4075260" algn="l"/>
                <a:tab pos="4482787" algn="l"/>
                <a:tab pos="4890312" algn="l"/>
                <a:tab pos="5297839" algn="l"/>
                <a:tab pos="5705364" algn="l"/>
                <a:tab pos="6112891" algn="l"/>
                <a:tab pos="6520416" algn="l"/>
                <a:tab pos="6927943" algn="l"/>
                <a:tab pos="7335468" algn="l"/>
              </a:tabLst>
            </a:pPr>
            <a:r>
              <a:rPr lang="cs-CZ"/>
              <a:t>Hledání energie pro Slunce</a:t>
            </a:r>
          </a:p>
        </p:txBody>
      </p:sp>
      <p:sp>
        <p:nvSpPr>
          <p:cNvPr id="7170" name="Rectangle 2"/>
          <p:cNvSpPr>
            <a:spLocks noGrp="1" noChangeArrowheads="1"/>
          </p:cNvSpPr>
          <p:nvPr>
            <p:ph idx="1"/>
          </p:nvPr>
        </p:nvSpPr>
        <p:spPr>
          <a:ln/>
        </p:spPr>
        <p:txBody>
          <a:bodyPr>
            <a:normAutofit fontScale="92500" lnSpcReduction="20000"/>
          </a:bodyPr>
          <a:lstStyle/>
          <a:p>
            <a:pPr marL="293764" indent="-293764">
              <a:buSzPct val="71000"/>
              <a:buBlip>
                <a:blip r:embed="rId3"/>
              </a:buBlip>
              <a:tabLst>
                <a:tab pos="407526" algn="l"/>
                <a:tab pos="815052" algn="l"/>
                <a:tab pos="1222578" algn="l"/>
                <a:tab pos="1630104" algn="l"/>
                <a:tab pos="2037631" algn="l"/>
                <a:tab pos="2445156" algn="l"/>
                <a:tab pos="2852683" algn="l"/>
                <a:tab pos="3260208" algn="l"/>
                <a:tab pos="3667735" algn="l"/>
                <a:tab pos="4075260" algn="l"/>
                <a:tab pos="4482787" algn="l"/>
                <a:tab pos="4890312" algn="l"/>
                <a:tab pos="5297839" algn="l"/>
                <a:tab pos="5705364" algn="l"/>
                <a:tab pos="6112891" algn="l"/>
                <a:tab pos="6520416" algn="l"/>
                <a:tab pos="6927943" algn="l"/>
                <a:tab pos="7335468" algn="l"/>
              </a:tabLst>
            </a:pPr>
            <a:r>
              <a:rPr lang="cs-CZ"/>
              <a:t>Rovnováha sil – uvnitř musí být zdroj dodávající energii/teplo</a:t>
            </a:r>
          </a:p>
          <a:p>
            <a:pPr marL="293764" indent="-293764">
              <a:buSzPct val="71000"/>
              <a:buBlip>
                <a:blip r:embed="rId3"/>
              </a:buBlip>
              <a:tabLst>
                <a:tab pos="407526" algn="l"/>
                <a:tab pos="815052" algn="l"/>
                <a:tab pos="1222578" algn="l"/>
                <a:tab pos="1630104" algn="l"/>
                <a:tab pos="2037631" algn="l"/>
                <a:tab pos="2445156" algn="l"/>
                <a:tab pos="2852683" algn="l"/>
                <a:tab pos="3260208" algn="l"/>
                <a:tab pos="3667735" algn="l"/>
                <a:tab pos="4075260" algn="l"/>
                <a:tab pos="4482787" algn="l"/>
                <a:tab pos="4890312" algn="l"/>
                <a:tab pos="5297839" algn="l"/>
                <a:tab pos="5705364" algn="l"/>
                <a:tab pos="6112891" algn="l"/>
                <a:tab pos="6520416" algn="l"/>
                <a:tab pos="6927943" algn="l"/>
                <a:tab pos="7335468" algn="l"/>
              </a:tabLst>
            </a:pPr>
            <a:r>
              <a:rPr lang="cs-CZ"/>
              <a:t>Slunce hoří – cca 20 000 let</a:t>
            </a:r>
          </a:p>
          <a:p>
            <a:pPr marL="293764" indent="-293764">
              <a:buSzPct val="71000"/>
              <a:buBlip>
                <a:blip r:embed="rId3"/>
              </a:buBlip>
              <a:tabLst>
                <a:tab pos="407526" algn="l"/>
                <a:tab pos="815052" algn="l"/>
                <a:tab pos="1222578" algn="l"/>
                <a:tab pos="1630104" algn="l"/>
                <a:tab pos="2037631" algn="l"/>
                <a:tab pos="2445156" algn="l"/>
                <a:tab pos="2852683" algn="l"/>
                <a:tab pos="3260208" algn="l"/>
                <a:tab pos="3667735" algn="l"/>
                <a:tab pos="4075260" algn="l"/>
                <a:tab pos="4482787" algn="l"/>
                <a:tab pos="4890312" algn="l"/>
                <a:tab pos="5297839" algn="l"/>
                <a:tab pos="5705364" algn="l"/>
                <a:tab pos="6112891" algn="l"/>
                <a:tab pos="6520416" algn="l"/>
                <a:tab pos="6927943" algn="l"/>
                <a:tab pos="7335468" algn="l"/>
              </a:tabLst>
            </a:pPr>
            <a:r>
              <a:rPr lang="cs-CZ"/>
              <a:t>Kelvin-Helmholtzova kontrakce – udržela by zářivost Slunce cca 20 milionů let</a:t>
            </a:r>
          </a:p>
          <a:p>
            <a:pPr marL="293764" indent="-293764">
              <a:buSzPct val="71000"/>
              <a:buBlip>
                <a:blip r:embed="rId3"/>
              </a:buBlip>
              <a:tabLst>
                <a:tab pos="407526" algn="l"/>
                <a:tab pos="815052" algn="l"/>
                <a:tab pos="1222578" algn="l"/>
                <a:tab pos="1630104" algn="l"/>
                <a:tab pos="2037631" algn="l"/>
                <a:tab pos="2445156" algn="l"/>
                <a:tab pos="2852683" algn="l"/>
                <a:tab pos="3260208" algn="l"/>
                <a:tab pos="3667735" algn="l"/>
                <a:tab pos="4075260" algn="l"/>
                <a:tab pos="4482787" algn="l"/>
                <a:tab pos="4890312" algn="l"/>
                <a:tab pos="5297839" algn="l"/>
                <a:tab pos="5705364" algn="l"/>
                <a:tab pos="6112891" algn="l"/>
                <a:tab pos="6520416" algn="l"/>
                <a:tab pos="6927943" algn="l"/>
                <a:tab pos="7335468" algn="l"/>
              </a:tabLst>
            </a:pPr>
            <a:r>
              <a:rPr lang="cs-CZ"/>
              <a:t>1890 – Lockyer – padající komety by pokryly energetickou potřebu – ale změny planetárních drah</a:t>
            </a:r>
          </a:p>
          <a:p>
            <a:pPr marL="293764" indent="-293764">
              <a:buSzPct val="71000"/>
              <a:buBlip>
                <a:blip r:embed="rId3"/>
              </a:buBlip>
              <a:tabLst>
                <a:tab pos="407526" algn="l"/>
                <a:tab pos="815052" algn="l"/>
                <a:tab pos="1222578" algn="l"/>
                <a:tab pos="1630104" algn="l"/>
                <a:tab pos="2037631" algn="l"/>
                <a:tab pos="2445156" algn="l"/>
                <a:tab pos="2852683" algn="l"/>
                <a:tab pos="3260208" algn="l"/>
                <a:tab pos="3667735" algn="l"/>
                <a:tab pos="4075260" algn="l"/>
                <a:tab pos="4482787" algn="l"/>
                <a:tab pos="4890312" algn="l"/>
                <a:tab pos="5297839" algn="l"/>
                <a:tab pos="5705364" algn="l"/>
                <a:tab pos="6112891" algn="l"/>
                <a:tab pos="6520416" algn="l"/>
                <a:tab pos="6927943" algn="l"/>
                <a:tab pos="7335468" algn="l"/>
              </a:tabLst>
            </a:pPr>
            <a:r>
              <a:rPr lang="cs-CZ"/>
              <a:t>1904 – Rutherford – vnitřním zdrojem je rozpad radioaktivních prvků </a:t>
            </a:r>
          </a:p>
          <a:p>
            <a:pPr marL="293764" indent="-293764">
              <a:buSzPct val="71000"/>
              <a:buBlip>
                <a:blip r:embed="rId3"/>
              </a:buBlip>
              <a:tabLst>
                <a:tab pos="407526" algn="l"/>
                <a:tab pos="815052" algn="l"/>
                <a:tab pos="1222578" algn="l"/>
                <a:tab pos="1630104" algn="l"/>
                <a:tab pos="2037631" algn="l"/>
                <a:tab pos="2445156" algn="l"/>
                <a:tab pos="2852683" algn="l"/>
                <a:tab pos="3260208" algn="l"/>
                <a:tab pos="3667735" algn="l"/>
                <a:tab pos="4075260" algn="l"/>
                <a:tab pos="4482787" algn="l"/>
                <a:tab pos="4890312" algn="l"/>
                <a:tab pos="5297839" algn="l"/>
                <a:tab pos="5705364" algn="l"/>
                <a:tab pos="6112891" algn="l"/>
                <a:tab pos="6520416" algn="l"/>
                <a:tab pos="6927943" algn="l"/>
                <a:tab pos="7335468" algn="l"/>
              </a:tabLst>
            </a:pPr>
            <a:r>
              <a:rPr lang="cs-CZ"/>
              <a:t>1920 – Eddington – termonukleární reakce</a:t>
            </a:r>
          </a:p>
          <a:p>
            <a:pPr marL="293764" indent="-293764">
              <a:buSzPct val="71000"/>
              <a:buBlip>
                <a:blip r:embed="rId3"/>
              </a:buBlip>
              <a:tabLst>
                <a:tab pos="407526" algn="l"/>
                <a:tab pos="815052" algn="l"/>
                <a:tab pos="1222578" algn="l"/>
                <a:tab pos="1630104" algn="l"/>
                <a:tab pos="2037631" algn="l"/>
                <a:tab pos="2445156" algn="l"/>
                <a:tab pos="2852683" algn="l"/>
                <a:tab pos="3260208" algn="l"/>
                <a:tab pos="3667735" algn="l"/>
                <a:tab pos="4075260" algn="l"/>
                <a:tab pos="4482787" algn="l"/>
                <a:tab pos="4890312" algn="l"/>
                <a:tab pos="5297839" algn="l"/>
                <a:tab pos="5705364" algn="l"/>
                <a:tab pos="6112891" algn="l"/>
                <a:tab pos="6520416" algn="l"/>
                <a:tab pos="6927943" algn="l"/>
                <a:tab pos="7335468" algn="l"/>
              </a:tabLst>
            </a:pPr>
            <a:r>
              <a:rPr lang="cs-CZ"/>
              <a:t>1925 – Cecilia Payne – Slunce je převážně z vodíku</a:t>
            </a:r>
          </a:p>
          <a:p>
            <a:pPr marL="293764" indent="-293764">
              <a:buSzPct val="71000"/>
              <a:buBlip>
                <a:blip r:embed="rId3"/>
              </a:buBlip>
              <a:tabLst>
                <a:tab pos="407526" algn="l"/>
                <a:tab pos="815052" algn="l"/>
                <a:tab pos="1222578" algn="l"/>
                <a:tab pos="1630104" algn="l"/>
                <a:tab pos="2037631" algn="l"/>
                <a:tab pos="2445156" algn="l"/>
                <a:tab pos="2852683" algn="l"/>
                <a:tab pos="3260208" algn="l"/>
                <a:tab pos="3667735" algn="l"/>
                <a:tab pos="4075260" algn="l"/>
                <a:tab pos="4482787" algn="l"/>
                <a:tab pos="4890312" algn="l"/>
                <a:tab pos="5297839" algn="l"/>
                <a:tab pos="5705364" algn="l"/>
                <a:tab pos="6112891" algn="l"/>
                <a:tab pos="6520416" algn="l"/>
                <a:tab pos="6927943" algn="l"/>
                <a:tab pos="7335468" algn="l"/>
              </a:tabLst>
            </a:pPr>
            <a:r>
              <a:rPr lang="cs-CZ"/>
              <a:t>1930 – Chandrasekhar, Bethe – detaily termojaderného slučování </a:t>
            </a:r>
          </a:p>
          <a:p>
            <a:pPr marL="293764" indent="-293764">
              <a:buSzPct val="71000"/>
              <a:buBlip>
                <a:blip r:embed="rId3"/>
              </a:buBlip>
              <a:tabLst>
                <a:tab pos="407526" algn="l"/>
                <a:tab pos="815052" algn="l"/>
                <a:tab pos="1222578" algn="l"/>
                <a:tab pos="1630104" algn="l"/>
                <a:tab pos="2037631" algn="l"/>
                <a:tab pos="2445156" algn="l"/>
                <a:tab pos="2852683" algn="l"/>
                <a:tab pos="3260208" algn="l"/>
                <a:tab pos="3667735" algn="l"/>
                <a:tab pos="4075260" algn="l"/>
                <a:tab pos="4482787" algn="l"/>
                <a:tab pos="4890312" algn="l"/>
                <a:tab pos="5297839" algn="l"/>
                <a:tab pos="5705364" algn="l"/>
                <a:tab pos="6112891" algn="l"/>
                <a:tab pos="6520416" algn="l"/>
                <a:tab pos="6927943" algn="l"/>
                <a:tab pos="7335468" algn="l"/>
              </a:tabLst>
            </a:pPr>
            <a:r>
              <a:rPr lang="cs-CZ"/>
              <a:t>1957 – Burbridge – těžší prvky vznikají ve hvězdách</a:t>
            </a:r>
          </a:p>
        </p:txBody>
      </p:sp>
    </p:spTree>
    <p:extLst>
      <p:ext uri="{BB962C8B-B14F-4D97-AF65-F5344CB8AC3E}">
        <p14:creationId xmlns:p14="http://schemas.microsoft.com/office/powerpoint/2010/main" val="61491164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tIns="20802">
            <a:normAutofit/>
          </a:bodyPr>
          <a:lstStyle/>
          <a:p>
            <a:pPr>
              <a:tabLst>
                <a:tab pos="407526" algn="l"/>
                <a:tab pos="815052" algn="l"/>
                <a:tab pos="1222578" algn="l"/>
                <a:tab pos="1630104" algn="l"/>
                <a:tab pos="2037631" algn="l"/>
                <a:tab pos="2445156" algn="l"/>
                <a:tab pos="2852683" algn="l"/>
                <a:tab pos="3260208" algn="l"/>
                <a:tab pos="3667735" algn="l"/>
                <a:tab pos="4075260" algn="l"/>
                <a:tab pos="4482787" algn="l"/>
                <a:tab pos="4890312" algn="l"/>
                <a:tab pos="5297839" algn="l"/>
                <a:tab pos="5705364" algn="l"/>
                <a:tab pos="6112891" algn="l"/>
                <a:tab pos="6520416" algn="l"/>
                <a:tab pos="6927943" algn="l"/>
                <a:tab pos="7335468" algn="l"/>
              </a:tabLst>
            </a:pPr>
            <a:r>
              <a:rPr lang="cs-CZ"/>
              <a:t>Slunce jako hvězda</a:t>
            </a:r>
          </a:p>
        </p:txBody>
      </p:sp>
      <p:sp>
        <p:nvSpPr>
          <p:cNvPr id="8194" name="Rectangle 2"/>
          <p:cNvSpPr>
            <a:spLocks noGrp="1" noChangeArrowheads="1"/>
          </p:cNvSpPr>
          <p:nvPr>
            <p:ph sz="half" idx="1"/>
          </p:nvPr>
        </p:nvSpPr>
        <p:spPr>
          <a:ln/>
        </p:spPr>
        <p:txBody>
          <a:bodyPr>
            <a:normAutofit fontScale="92500" lnSpcReduction="10000"/>
          </a:bodyPr>
          <a:lstStyle/>
          <a:p>
            <a:pPr marL="293764" indent="-293764">
              <a:buSzPct val="71000"/>
              <a:buBlip>
                <a:blip r:embed="rId3"/>
              </a:buBlip>
              <a:tabLst>
                <a:tab pos="407526" algn="l"/>
                <a:tab pos="815052" algn="l"/>
                <a:tab pos="1222578" algn="l"/>
                <a:tab pos="1630104" algn="l"/>
                <a:tab pos="2037631" algn="l"/>
                <a:tab pos="2445156" algn="l"/>
                <a:tab pos="2852683" algn="l"/>
                <a:tab pos="3260208" algn="l"/>
              </a:tabLst>
            </a:pPr>
            <a:r>
              <a:rPr lang="cs-CZ"/>
              <a:t>Spektrální třída G2, hlavní posloupnost</a:t>
            </a:r>
          </a:p>
          <a:p>
            <a:pPr marL="293764" indent="-293764">
              <a:buSzPct val="71000"/>
              <a:buBlip>
                <a:blip r:embed="rId3"/>
              </a:buBlip>
              <a:tabLst>
                <a:tab pos="407526" algn="l"/>
                <a:tab pos="815052" algn="l"/>
                <a:tab pos="1222578" algn="l"/>
                <a:tab pos="1630104" algn="l"/>
                <a:tab pos="2037631" algn="l"/>
                <a:tab pos="2445156" algn="l"/>
                <a:tab pos="2852683" algn="l"/>
                <a:tab pos="3260208" algn="l"/>
              </a:tabLst>
            </a:pPr>
            <a:r>
              <a:rPr lang="cs-CZ"/>
              <a:t>4,5 mld let, v „nejlepších letech“</a:t>
            </a:r>
          </a:p>
          <a:p>
            <a:pPr marL="293764" indent="-293764">
              <a:buSzPct val="71000"/>
              <a:buBlip>
                <a:blip r:embed="rId3"/>
              </a:buBlip>
              <a:tabLst>
                <a:tab pos="407526" algn="l"/>
                <a:tab pos="815052" algn="l"/>
                <a:tab pos="1222578" algn="l"/>
                <a:tab pos="1630104" algn="l"/>
                <a:tab pos="2037631" algn="l"/>
                <a:tab pos="2445156" algn="l"/>
                <a:tab pos="2852683" algn="l"/>
                <a:tab pos="3260208" algn="l"/>
              </a:tabLst>
            </a:pPr>
            <a:r>
              <a:rPr lang="cs-CZ"/>
              <a:t>Ještě 6,4 mld let na hlavní posloupnosti</a:t>
            </a:r>
          </a:p>
          <a:p>
            <a:pPr marL="293764" indent="-293764">
              <a:buSzPct val="71000"/>
              <a:buBlip>
                <a:blip r:embed="rId3"/>
              </a:buBlip>
              <a:tabLst>
                <a:tab pos="407526" algn="l"/>
                <a:tab pos="815052" algn="l"/>
                <a:tab pos="1222578" algn="l"/>
                <a:tab pos="1630104" algn="l"/>
                <a:tab pos="2037631" algn="l"/>
                <a:tab pos="2445156" algn="l"/>
                <a:tab pos="2852683" algn="l"/>
                <a:tab pos="3260208" algn="l"/>
              </a:tabLst>
            </a:pPr>
            <a:r>
              <a:rPr lang="cs-CZ"/>
              <a:t>Za cca 8 mld let jen bílý trpaslík</a:t>
            </a:r>
          </a:p>
          <a:p>
            <a:pPr marL="293764" indent="-293764">
              <a:buSzPct val="71000"/>
              <a:buBlip>
                <a:blip r:embed="rId3"/>
              </a:buBlip>
              <a:tabLst>
                <a:tab pos="407526" algn="l"/>
                <a:tab pos="815052" algn="l"/>
                <a:tab pos="1222578" algn="l"/>
                <a:tab pos="1630104" algn="l"/>
                <a:tab pos="2037631" algn="l"/>
                <a:tab pos="2445156" algn="l"/>
                <a:tab pos="2852683" algn="l"/>
                <a:tab pos="3260208" algn="l"/>
              </a:tabLst>
            </a:pPr>
            <a:r>
              <a:rPr lang="cs-CZ"/>
              <a:t>M=1,98</a:t>
            </a:r>
            <a:r>
              <a:rPr lang="cs-CZ">
                <a:cs typeface="Arial" charset="0"/>
              </a:rPr>
              <a:t>×10</a:t>
            </a:r>
            <a:r>
              <a:rPr lang="cs-CZ" baseline="33000">
                <a:cs typeface="Arial" charset="0"/>
              </a:rPr>
              <a:t>30</a:t>
            </a:r>
            <a:r>
              <a:rPr lang="cs-CZ">
                <a:cs typeface="Arial" charset="0"/>
              </a:rPr>
              <a:t> kg</a:t>
            </a:r>
          </a:p>
          <a:p>
            <a:pPr marL="293764" indent="-293764">
              <a:buSzPct val="71000"/>
              <a:buBlip>
                <a:blip r:embed="rId3"/>
              </a:buBlip>
              <a:tabLst>
                <a:tab pos="407526" algn="l"/>
                <a:tab pos="815052" algn="l"/>
                <a:tab pos="1222578" algn="l"/>
                <a:tab pos="1630104" algn="l"/>
                <a:tab pos="2037631" algn="l"/>
                <a:tab pos="2445156" algn="l"/>
                <a:tab pos="2852683" algn="l"/>
                <a:tab pos="3260208" algn="l"/>
              </a:tabLst>
            </a:pPr>
            <a:r>
              <a:rPr lang="cs-CZ">
                <a:cs typeface="Arial" charset="0"/>
              </a:rPr>
              <a:t>R=695 980 km</a:t>
            </a:r>
          </a:p>
          <a:p>
            <a:pPr marL="293764" indent="-293764">
              <a:buSzPct val="71000"/>
              <a:buBlip>
                <a:blip r:embed="rId3"/>
              </a:buBlip>
              <a:tabLst>
                <a:tab pos="407526" algn="l"/>
                <a:tab pos="815052" algn="l"/>
                <a:tab pos="1222578" algn="l"/>
                <a:tab pos="1630104" algn="l"/>
                <a:tab pos="2037631" algn="l"/>
                <a:tab pos="2445156" algn="l"/>
                <a:tab pos="2852683" algn="l"/>
                <a:tab pos="3260208" algn="l"/>
              </a:tabLst>
            </a:pPr>
            <a:r>
              <a:rPr lang="cs-CZ">
                <a:cs typeface="Arial" charset="0"/>
              </a:rPr>
              <a:t>L=3,84×10</a:t>
            </a:r>
            <a:r>
              <a:rPr lang="cs-CZ" baseline="33000">
                <a:cs typeface="Arial" charset="0"/>
              </a:rPr>
              <a:t>26</a:t>
            </a:r>
            <a:r>
              <a:rPr lang="cs-CZ">
                <a:cs typeface="Arial" charset="0"/>
              </a:rPr>
              <a:t> W</a:t>
            </a:r>
          </a:p>
          <a:p>
            <a:pPr marL="293764" indent="-293764">
              <a:buSzPct val="71000"/>
              <a:buBlip>
                <a:blip r:embed="rId3"/>
              </a:buBlip>
              <a:tabLst>
                <a:tab pos="407526" algn="l"/>
                <a:tab pos="815052" algn="l"/>
                <a:tab pos="1222578" algn="l"/>
                <a:tab pos="1630104" algn="l"/>
                <a:tab pos="2037631" algn="l"/>
                <a:tab pos="2445156" algn="l"/>
                <a:tab pos="2852683" algn="l"/>
                <a:tab pos="3260208" algn="l"/>
              </a:tabLst>
            </a:pPr>
            <a:r>
              <a:rPr lang="cs-CZ">
                <a:cs typeface="Arial" charset="0"/>
              </a:rPr>
              <a:t>Z=0,016</a:t>
            </a:r>
          </a:p>
          <a:p>
            <a:pPr marL="293764" indent="-293764">
              <a:buSzPct val="71000"/>
              <a:buBlip>
                <a:blip r:embed="rId3"/>
              </a:buBlip>
              <a:tabLst>
                <a:tab pos="407526" algn="l"/>
                <a:tab pos="815052" algn="l"/>
                <a:tab pos="1222578" algn="l"/>
                <a:tab pos="1630104" algn="l"/>
                <a:tab pos="2037631" algn="l"/>
                <a:tab pos="2445156" algn="l"/>
                <a:tab pos="2852683" algn="l"/>
                <a:tab pos="3260208" algn="l"/>
              </a:tabLst>
            </a:pPr>
            <a:r>
              <a:rPr lang="cs-CZ">
                <a:cs typeface="Arial" charset="0"/>
              </a:rPr>
              <a:t>T</a:t>
            </a:r>
            <a:r>
              <a:rPr lang="cs-CZ" baseline="-33000">
                <a:cs typeface="Arial" charset="0"/>
              </a:rPr>
              <a:t>eff</a:t>
            </a:r>
            <a:r>
              <a:rPr lang="cs-CZ">
                <a:cs typeface="Arial" charset="0"/>
              </a:rPr>
              <a:t>=5770 K</a:t>
            </a: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9093" y="1354019"/>
            <a:ext cx="4014720" cy="42426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5328715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Vnitřní</a:t>
            </a:r>
            <a:r>
              <a:rPr lang="en-US" dirty="0"/>
              <a:t> </a:t>
            </a:r>
            <a:r>
              <a:rPr lang="en-US" dirty="0" err="1"/>
              <a:t>struktura</a:t>
            </a:r>
            <a:r>
              <a:rPr lang="en-US" dirty="0"/>
              <a:t> </a:t>
            </a:r>
            <a:r>
              <a:rPr lang="en-US" dirty="0" err="1"/>
              <a:t>Slunce</a:t>
            </a:r>
            <a:endParaRPr lang="en-US" dirty="0"/>
          </a:p>
        </p:txBody>
      </p:sp>
      <p:pic>
        <p:nvPicPr>
          <p:cNvPr id="8" name="Picture 7" descr="slunce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4"/>
          <a:stretch/>
        </p:blipFill>
        <p:spPr>
          <a:xfrm>
            <a:off x="1601518" y="1124744"/>
            <a:ext cx="7506986" cy="5400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382187" y="6204333"/>
            <a:ext cx="1425259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i="1" dirty="0" err="1">
                <a:latin typeface="Arial"/>
                <a:cs typeface="Arial"/>
              </a:rPr>
              <a:t>Kresba</a:t>
            </a:r>
            <a:r>
              <a:rPr lang="en-US" sz="1050" i="1" dirty="0">
                <a:latin typeface="Arial"/>
                <a:cs typeface="Arial"/>
              </a:rPr>
              <a:t> P. </a:t>
            </a:r>
            <a:r>
              <a:rPr lang="en-US" sz="1050" i="1" dirty="0" err="1">
                <a:latin typeface="Arial"/>
                <a:cs typeface="Arial"/>
              </a:rPr>
              <a:t>Vaňáčová</a:t>
            </a:r>
            <a:endParaRPr lang="en-US" sz="1050" i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81538133"/>
      </p:ext>
    </p:extLst>
  </p:cSld>
  <p:clrMapOvr>
    <a:masterClrMapping/>
  </p:clrMapOvr>
</p:sld>
</file>

<file path=ppt/theme/theme1.xml><?xml version="1.0" encoding="utf-8"?>
<a:theme xmlns:a="http://schemas.openxmlformats.org/drawingml/2006/main" name="Perception">
  <a:themeElements>
    <a:clrScheme name="Perception">
      <a:dk1>
        <a:sysClr val="windowText" lastClr="000000"/>
      </a:dk1>
      <a:lt1>
        <a:sysClr val="window" lastClr="FFFFFF"/>
      </a:lt1>
      <a:dk2>
        <a:srgbClr val="333333"/>
      </a:dk2>
      <a:lt2>
        <a:srgbClr val="BBC0AC"/>
      </a:lt2>
      <a:accent1>
        <a:srgbClr val="A2C816"/>
      </a:accent1>
      <a:accent2>
        <a:srgbClr val="E07602"/>
      </a:accent2>
      <a:accent3>
        <a:srgbClr val="E4C402"/>
      </a:accent3>
      <a:accent4>
        <a:srgbClr val="7DC1EF"/>
      </a:accent4>
      <a:accent5>
        <a:srgbClr val="21449B"/>
      </a:accent5>
      <a:accent6>
        <a:srgbClr val="A2B170"/>
      </a:accent6>
      <a:hlink>
        <a:srgbClr val="8DA440"/>
      </a:hlink>
      <a:folHlink>
        <a:srgbClr val="4C4F3F"/>
      </a:folHlink>
    </a:clrScheme>
    <a:fontScheme name="Perception">
      <a:majorFont>
        <a:latin typeface="Century Gothic"/>
        <a:ea typeface=""/>
        <a:cs typeface=""/>
        <a:font script="Jpan" typeface="メイリオ"/>
        <a:font script="Hans" typeface="宋体"/>
        <a:font script="Hant" typeface="新細明體"/>
      </a:majorFont>
      <a:minorFont>
        <a:latin typeface="Century Gothic"/>
        <a:ea typeface=""/>
        <a:cs typeface=""/>
        <a:font script="Jpan" typeface="メイリオ"/>
        <a:font script="Hans" typeface="宋体"/>
        <a:font script="Hant" typeface="新細明體"/>
      </a:minorFont>
    </a:fontScheme>
    <a:fmtScheme name="Perception">
      <a:fillStyleLst>
        <a:solidFill>
          <a:schemeClr val="phClr"/>
        </a:solidFill>
        <a:solidFill>
          <a:schemeClr val="phClr">
            <a:shade val="90000"/>
          </a:schemeClr>
        </a:solidFill>
        <a:solidFill>
          <a:schemeClr val="phClr">
            <a:shade val="80000"/>
          </a:schemeClr>
        </a:solidFill>
      </a:fillStyleLst>
      <a:lnStyleLst>
        <a:ln w="12700" cap="flat" cmpd="sng" algn="ctr">
          <a:solidFill>
            <a:schemeClr val="phClr"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>
              <a:alpha val="8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bliqueTopRight"/>
            <a:lightRig rig="threePt" dir="tl"/>
          </a:scene3d>
          <a:sp3d>
            <a:bevelT w="25400" h="25400"/>
          </a:sp3d>
        </a:effectStyle>
        <a:effectStyle>
          <a:effectLst/>
          <a:scene3d>
            <a:camera prst="perspectiveFront" fov="4200000"/>
            <a:lightRig rig="balanced" dir="tl">
              <a:rot lat="0" lon="0" rev="18600000"/>
            </a:lightRig>
          </a:scene3d>
          <a:sp3d prstMaterial="metal">
            <a:bevelT w="63500" h="50800" prst="angle"/>
          </a:sp3d>
        </a:effectStyle>
      </a:effectStyleLst>
      <a:bgFillStyleLst>
        <a:solidFill>
          <a:schemeClr val="phClr">
            <a:tint val="90000"/>
          </a:schemeClr>
        </a:solidFill>
        <a:solidFill>
          <a:schemeClr val="phClr">
            <a:tint val="50000"/>
          </a:schemeClr>
        </a:solidFill>
        <a:solidFill>
          <a:schemeClr val="phClr">
            <a:shade val="60000"/>
          </a:schemeClr>
        </a:soli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Perception.thmx</Template>
  <TotalTime>42145</TotalTime>
  <Words>1239</Words>
  <Application>Microsoft Macintosh PowerPoint</Application>
  <PresentationFormat>On-screen Show (4:3)</PresentationFormat>
  <Paragraphs>202</Paragraphs>
  <Slides>31</Slides>
  <Notes>23</Notes>
  <HiddenSlides>0</HiddenSlides>
  <MMClips>5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40" baseType="lpstr">
      <vt:lpstr>Arial</vt:lpstr>
      <vt:lpstr>Calibri</vt:lpstr>
      <vt:lpstr>Century Gothic</vt:lpstr>
      <vt:lpstr>DejaVu LGC Sans</vt:lpstr>
      <vt:lpstr>Lucida Grande CE</vt:lpstr>
      <vt:lpstr>Symbol</vt:lpstr>
      <vt:lpstr>Wingdings</vt:lpstr>
      <vt:lpstr>Wingdings 2</vt:lpstr>
      <vt:lpstr>Perception</vt:lpstr>
      <vt:lpstr>Seznam témat</vt:lpstr>
      <vt:lpstr>Literatura</vt:lpstr>
      <vt:lpstr>Slunce jako hvězda</vt:lpstr>
      <vt:lpstr>Slunce v minulosti</vt:lpstr>
      <vt:lpstr>Slunce v minulosti – modernější éra</vt:lpstr>
      <vt:lpstr>Slunce v minulosti – modernější éra</vt:lpstr>
      <vt:lpstr>Hledání energie pro Slunce</vt:lpstr>
      <vt:lpstr>Slunce jako hvězda</vt:lpstr>
      <vt:lpstr>Vnitřní struktura Slunce</vt:lpstr>
      <vt:lpstr>Sluneční pozorování</vt:lpstr>
      <vt:lpstr>Sluneční aktivita</vt:lpstr>
      <vt:lpstr>Hvězdná aktivita?</vt:lpstr>
      <vt:lpstr>Sluneční skvrny</vt:lpstr>
      <vt:lpstr>Sluneční skvrna, odkud se bere?</vt:lpstr>
      <vt:lpstr>Dynamické sluneční skvrny</vt:lpstr>
      <vt:lpstr>Hvězdné skvrny</vt:lpstr>
      <vt:lpstr>Dopplerovské obrázky jiných hvězd</vt:lpstr>
      <vt:lpstr>Budoucnost dopplerovské tomografie</vt:lpstr>
      <vt:lpstr>Koróna</vt:lpstr>
      <vt:lpstr>Ohřev koróny?</vt:lpstr>
      <vt:lpstr>Hvězdné koróny</vt:lpstr>
      <vt:lpstr>YY Gem</vt:lpstr>
      <vt:lpstr>Sluneční erupce</vt:lpstr>
      <vt:lpstr>Erupce, observatoř HINODE</vt:lpstr>
      <vt:lpstr>Erupce, observatoř TRACE</vt:lpstr>
      <vt:lpstr>Supererupce jiných hvězd</vt:lpstr>
      <vt:lpstr>Supererupce slunečních hvězd?</vt:lpstr>
      <vt:lpstr>Pulsující hvězdy</vt:lpstr>
      <vt:lpstr>Helioseismologie</vt:lpstr>
      <vt:lpstr>Asteroseismologie</vt:lpstr>
      <vt:lpstr>Slunce vs. α Centauri A</vt:lpstr>
    </vt:vector>
  </TitlesOfParts>
  <Company>Max Planck Institut fuer Sonnensystemforschung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Michal Svanda</dc:creator>
  <cp:lastModifiedBy>Michal Švanda</cp:lastModifiedBy>
  <cp:revision>294</cp:revision>
  <dcterms:created xsi:type="dcterms:W3CDTF">2012-01-05T14:21:50Z</dcterms:created>
  <dcterms:modified xsi:type="dcterms:W3CDTF">2021-03-01T08:47:14Z</dcterms:modified>
</cp:coreProperties>
</file>