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_rels/notesSlide30.xml.rels" ContentType="application/vnd.openxmlformats-package.relationships+xml"/>
  <Override PartName="/ppt/notesSlides/_rels/notesSlide2.xml.rels" ContentType="application/vnd.openxmlformats-package.relationships+xml"/>
  <Override PartName="/ppt/notesSlides/notesSlide2.xml" ContentType="application/vnd.openxmlformats-officedocument.presentationml.notesSlide+xml"/>
  <Override PartName="/ppt/notesSlides/notesSlide30.xml" ContentType="application/vnd.openxmlformats-officedocument.presentationml.notesSlide+xml"/>
  <Override PartName="/ppt/_rels/presentation.xml.rels" ContentType="application/vnd.openxmlformats-package.relationships+xml"/>
  <Override PartName="/ppt/media/image56.png" ContentType="image/png"/>
  <Override PartName="/ppt/media/image55.png" ContentType="image/png"/>
  <Override PartName="/ppt/media/image54.png" ContentType="image/png"/>
  <Override PartName="/ppt/media/image53.png" ContentType="image/png"/>
  <Override PartName="/ppt/media/image52.png" ContentType="image/png"/>
  <Override PartName="/ppt/media/image51.png" ContentType="image/png"/>
  <Override PartName="/ppt/media/image50.png" ContentType="image/png"/>
  <Override PartName="/ppt/media/image49.jpeg" ContentType="image/jpeg"/>
  <Override PartName="/ppt/media/image46.png" ContentType="image/png"/>
  <Override PartName="/ppt/media/image45.png" ContentType="image/png"/>
  <Override PartName="/ppt/media/image44.png" ContentType="image/png"/>
  <Override PartName="/ppt/media/image43.png" ContentType="image/png"/>
  <Override PartName="/ppt/media/image42.png" ContentType="image/png"/>
  <Override PartName="/ppt/media/image41.png" ContentType="image/png"/>
  <Override PartName="/ppt/media/image3.jpeg" ContentType="image/jpeg"/>
  <Override PartName="/ppt/media/image40.png" ContentType="image/png"/>
  <Override PartName="/ppt/media/image33.png" ContentType="image/png"/>
  <Override PartName="/ppt/media/image12.gif" ContentType="image/gif"/>
  <Override PartName="/ppt/media/image15.png" ContentType="image/png"/>
  <Override PartName="/ppt/media/image30.png" ContentType="image/png"/>
  <Override PartName="/ppt/media/image20.png" ContentType="image/png"/>
  <Override PartName="/ppt/media/image57.png" ContentType="image/png"/>
  <Override PartName="/ppt/media/image21.png" ContentType="image/png"/>
  <Override PartName="/ppt/media/image58.png" ContentType="image/png"/>
  <Override PartName="/ppt/media/image22.png" ContentType="image/png"/>
  <Override PartName="/ppt/media/image59.png" ContentType="image/png"/>
  <Override PartName="/ppt/media/image23.png" ContentType="image/png"/>
  <Override PartName="/ppt/media/image60.png" ContentType="image/png"/>
  <Override PartName="/ppt/media/image61.png" ContentType="image/png"/>
  <Override PartName="/ppt/media/image62.png" ContentType="image/png"/>
  <Override PartName="/ppt/media/image26.png" ContentType="image/png"/>
  <Override PartName="/ppt/media/image63.png" ContentType="image/png"/>
  <Override PartName="/ppt/media/image64.png" ContentType="image/png"/>
  <Override PartName="/ppt/media/image65.png" ContentType="image/png"/>
  <Override PartName="/ppt/media/image66.png" ContentType="image/png"/>
  <Override PartName="/ppt/media/image79.png" ContentType="image/png"/>
  <Override PartName="/ppt/media/image67.png" ContentType="image/png"/>
  <Override PartName="/ppt/media/image78.png" ContentType="image/png"/>
  <Override PartName="/ppt/media/image77.png" ContentType="image/png"/>
  <Override PartName="/ppt/media/image76.png" ContentType="image/png"/>
  <Override PartName="/ppt/media/image75.png" ContentType="image/png"/>
  <Override PartName="/ppt/media/image74.png" ContentType="image/png"/>
  <Override PartName="/ppt/media/image16.jpeg" ContentType="image/jpeg"/>
  <Override PartName="/ppt/media/image18.jpeg" ContentType="image/jpeg"/>
  <Override PartName="/ppt/media/image73.png" ContentType="image/png"/>
  <Override PartName="/ppt/media/image72.png" ContentType="image/png"/>
  <Override PartName="/ppt/media/image71.png" ContentType="image/png"/>
  <Override PartName="/ppt/media/image29.png" ContentType="image/png"/>
  <Override PartName="/ppt/media/image69.png" ContentType="image/png"/>
  <Override PartName="/ppt/media/image32.png" ContentType="image/png"/>
  <Override PartName="/ppt/media/image70.png" ContentType="image/png"/>
  <Override PartName="/ppt/media/image28.png" ContentType="image/png"/>
  <Override PartName="/ppt/media/image68.png" ContentType="image/png"/>
  <Override PartName="/ppt/media/image31.png" ContentType="image/png"/>
  <Override PartName="/ppt/media/image24.png" ContentType="image/png"/>
  <Override PartName="/ppt/media/image25.png" ContentType="image/png"/>
  <Override PartName="/ppt/media/image19.jpeg" ContentType="image/jpeg"/>
  <Override PartName="/ppt/media/image2.png" ContentType="image/png"/>
  <Override PartName="/ppt/media/image14.png" ContentType="image/png"/>
  <Override PartName="/ppt/media/image27.png" ContentType="image/png"/>
  <Override PartName="/ppt/media/image4.png" ContentType="image/png"/>
  <Override PartName="/ppt/media/image34.png" ContentType="image/png"/>
  <Override PartName="/ppt/media/image17.png" ContentType="image/png"/>
  <Override PartName="/ppt/media/image5.png" ContentType="image/png"/>
  <Override PartName="/ppt/media/image35.png" ContentType="image/png"/>
  <Override PartName="/ppt/media/image10.png" ContentType="image/png"/>
  <Override PartName="/ppt/media/image47.png" ContentType="image/png"/>
  <Override PartName="/ppt/media/image6.png" ContentType="image/png"/>
  <Override PartName="/ppt/media/image36.png" ContentType="image/png"/>
  <Override PartName="/ppt/media/image11.png" ContentType="image/png"/>
  <Override PartName="/ppt/media/image48.png" ContentType="image/png"/>
  <Override PartName="/ppt/media/image7.png" ContentType="image/png"/>
  <Override PartName="/ppt/media/image37.png" ContentType="image/png"/>
  <Override PartName="/ppt/media/image8.png" ContentType="image/png"/>
  <Override PartName="/ppt/media/image38.png" ContentType="image/png"/>
  <Override PartName="/ppt/media/image1.png" ContentType="image/png"/>
  <Override PartName="/ppt/media/image13.png" ContentType="image/png"/>
  <Override PartName="/ppt/media/image9.png" ContentType="image/png"/>
  <Override PartName="/ppt/media/image39.png" ContentType="image/png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_rels/slide24.xml.rels" ContentType="application/vnd.openxmlformats-package.relationships+xml"/>
  <Override PartName="/ppt/slides/_rels/slide15.xml.rels" ContentType="application/vnd.openxmlformats-package.relationships+xml"/>
  <Override PartName="/ppt/slides/_rels/slide31.xml.rels" ContentType="application/vnd.openxmlformats-package.relationships+xml"/>
  <Override PartName="/ppt/slides/_rels/slide4.xml.rels" ContentType="application/vnd.openxmlformats-package.relationships+xml"/>
  <Override PartName="/ppt/slides/_rels/slide21.xml.rels" ContentType="application/vnd.openxmlformats-package.relationships+xml"/>
  <Override PartName="/ppt/slides/_rels/slide8.xml.rels" ContentType="application/vnd.openxmlformats-package.relationships+xml"/>
  <Override PartName="/ppt/slides/_rels/slide27.xml.rels" ContentType="application/vnd.openxmlformats-package.relationships+xml"/>
  <Override PartName="/ppt/slides/_rels/slide2.xml.rels" ContentType="application/vnd.openxmlformats-package.relationships+xml"/>
  <Override PartName="/ppt/slides/_rels/slide5.xml.rels" ContentType="application/vnd.openxmlformats-package.relationships+xml"/>
  <Override PartName="/ppt/slides/_rels/slide33.xml.rels" ContentType="application/vnd.openxmlformats-package.relationships+xml"/>
  <Override PartName="/ppt/slides/_rels/slide6.xml.rels" ContentType="application/vnd.openxmlformats-package.relationships+xml"/>
  <Override PartName="/ppt/slides/_rels/slide16.xml.rels" ContentType="application/vnd.openxmlformats-package.relationships+xml"/>
  <Override PartName="/ppt/slides/_rels/slide32.xml.rels" ContentType="application/vnd.openxmlformats-package.relationships+xml"/>
  <Override PartName="/ppt/slides/_rels/slide25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20.xml.rels" ContentType="application/vnd.openxmlformats-package.relationships+xml"/>
  <Override PartName="/ppt/slides/_rels/slide1.xml.rels" ContentType="application/vnd.openxmlformats-package.relationships+xml"/>
  <Override PartName="/ppt/slides/_rels/slide26.xml.rels" ContentType="application/vnd.openxmlformats-package.relationships+xml"/>
  <Override PartName="/ppt/slides/_rels/slide11.xml.rels" ContentType="application/vnd.openxmlformats-package.relationships+xml"/>
  <Override PartName="/ppt/slides/_rels/slide17.xml.rels" ContentType="application/vnd.openxmlformats-package.relationships+xml"/>
  <Override PartName="/ppt/slides/_rels/slide12.xml.rels" ContentType="application/vnd.openxmlformats-package.relationships+xml"/>
  <Override PartName="/ppt/slides/_rels/slide18.xml.rels" ContentType="application/vnd.openxmlformats-package.relationships+xml"/>
  <Override PartName="/ppt/slides/_rels/slide13.xml.rels" ContentType="application/vnd.openxmlformats-package.relationships+xml"/>
  <Override PartName="/ppt/slides/_rels/slide19.xml.rels" ContentType="application/vnd.openxmlformats-package.relationships+xml"/>
  <Override PartName="/ppt/slides/_rels/slide3.xml.rels" ContentType="application/vnd.openxmlformats-package.relationships+xml"/>
  <Override PartName="/ppt/slides/_rels/slide9.xml.rels" ContentType="application/vnd.openxmlformats-package.relationships+xml"/>
  <Override PartName="/ppt/slides/_rels/slide28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14.xml.rels" ContentType="application/vnd.openxmlformats-package.relationships+xml"/>
  <Override PartName="/ppt/slides/slide30.xml" ContentType="application/vnd.openxmlformats-officedocument.presentationml.slide+xml"/>
  <Override PartName="/ppt/slides/slide5.xml" ContentType="application/vnd.openxmlformats-officedocument.presentationml.slide+xml"/>
  <Override PartName="/ppt/slides/slide31.xml" ContentType="application/vnd.openxmlformats-officedocument.presentationml.slide+xml"/>
  <Override PartName="/ppt/slides/slide6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</p:sldIdLst>
  <p:sldSz cx="9144000" cy="5715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Klikněte pro přesun snímku</a:t>
            </a:r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cs-CZ" sz="2000" spc="-1" strike="noStrike">
                <a:latin typeface="Arial"/>
              </a:rPr>
              <a:t>Klikněte pro úpravu formátu komentářů</a:t>
            </a:r>
            <a:endParaRPr b="0" lang="cs-CZ" sz="20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cs-CZ" sz="1400" spc="-1" strike="noStrike">
                <a:latin typeface="Times New Roman"/>
              </a:rPr>
              <a:t>&lt;záhlaví&gt;</a:t>
            </a:r>
            <a:endParaRPr b="0" lang="cs-CZ" sz="14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cs-CZ" sz="1400" spc="-1" strike="noStrike">
                <a:latin typeface="Times New Roman"/>
              </a:rPr>
              <a:t>&lt;datum/čas&gt;</a:t>
            </a:r>
            <a:endParaRPr b="0" lang="cs-CZ" sz="1400" spc="-1" strike="noStrike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cs-CZ" sz="1400" spc="-1" strike="noStrike">
                <a:latin typeface="Times New Roman"/>
              </a:rPr>
              <a:t>&lt;zápatí&gt;</a:t>
            </a:r>
            <a:endParaRPr b="0" lang="cs-CZ" sz="1400" spc="-1" strike="noStrike">
              <a:latin typeface="Times New Roman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74C91A34-B9E8-40DF-A493-CFC65C9F885E}" type="slidenum">
              <a:rPr b="0" lang="cs-CZ" sz="1400" spc="-1" strike="noStrike">
                <a:latin typeface="Times New Roman"/>
              </a:rPr>
              <a:t>&lt;číslo&gt;</a:t>
            </a:fld>
            <a:endParaRPr b="0" lang="cs-CZ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0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
</Relationship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PlaceHolder 1"/>
          <p:cNvSpPr>
            <a:spLocks noGrp="1"/>
          </p:cNvSpPr>
          <p:nvPr>
            <p:ph type="sldImg"/>
          </p:nvPr>
        </p:nvSpPr>
        <p:spPr>
          <a:xfrm>
            <a:off x="685800" y="685800"/>
            <a:ext cx="5486040" cy="3428640"/>
          </a:xfrm>
          <a:prstGeom prst="rect">
            <a:avLst/>
          </a:prstGeom>
        </p:spPr>
      </p:sp>
      <p:sp>
        <p:nvSpPr>
          <p:cNvPr id="38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cs-CZ" sz="2000" spc="-1" strike="noStrike">
              <a:latin typeface="Arial"/>
            </a:endParaRPr>
          </a:p>
        </p:txBody>
      </p:sp>
      <p:sp>
        <p:nvSpPr>
          <p:cNvPr id="387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C0CDE33B-277A-4DF2-B075-FD10B53B8593}" type="slidenum">
              <a:rPr b="0" lang="cs-CZ" sz="1200" spc="-1" strike="noStrike">
                <a:solidFill>
                  <a:srgbClr val="000000"/>
                </a:solidFill>
                <a:latin typeface="+mn-lt"/>
                <a:ea typeface="+mn-ea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</p:spTree>
  </p:cSld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PlaceHolder 1"/>
          <p:cNvSpPr>
            <a:spLocks noGrp="1"/>
          </p:cNvSpPr>
          <p:nvPr>
            <p:ph type="sldImg"/>
          </p:nvPr>
        </p:nvSpPr>
        <p:spPr>
          <a:xfrm>
            <a:off x="685800" y="685800"/>
            <a:ext cx="5486040" cy="3428640"/>
          </a:xfrm>
          <a:prstGeom prst="rect">
            <a:avLst/>
          </a:prstGeom>
        </p:spPr>
      </p:sp>
      <p:sp>
        <p:nvSpPr>
          <p:cNvPr id="38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cs-CZ" sz="2000" spc="-1" strike="noStrike">
              <a:latin typeface="Arial"/>
            </a:endParaRPr>
          </a:p>
        </p:txBody>
      </p:sp>
      <p:sp>
        <p:nvSpPr>
          <p:cNvPr id="390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E16C7DDC-3D83-41EA-B79F-A0CF8FA8BBAF}" type="slidenum">
              <a:rPr b="0" lang="cs-CZ" sz="1200" spc="-1" strike="noStrike">
                <a:solidFill>
                  <a:srgbClr val="000000"/>
                </a:solidFill>
                <a:latin typeface="+mn-lt"/>
                <a:ea typeface="+mn-ea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8960"/>
            <a:ext cx="8229240" cy="952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333440"/>
            <a:ext cx="8229240" cy="17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303720"/>
            <a:ext cx="8229240" cy="17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28960"/>
            <a:ext cx="8229240" cy="952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333440"/>
            <a:ext cx="4015800" cy="17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333440"/>
            <a:ext cx="4015800" cy="17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303720"/>
            <a:ext cx="4015800" cy="17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303720"/>
            <a:ext cx="4015800" cy="17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28960"/>
            <a:ext cx="8229240" cy="952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333440"/>
            <a:ext cx="2649600" cy="17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333440"/>
            <a:ext cx="2649600" cy="17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333440"/>
            <a:ext cx="2649600" cy="17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303720"/>
            <a:ext cx="2649600" cy="17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303720"/>
            <a:ext cx="2649600" cy="17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303720"/>
            <a:ext cx="2649600" cy="17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28960"/>
            <a:ext cx="8229240" cy="952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333440"/>
            <a:ext cx="8229240" cy="3771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28960"/>
            <a:ext cx="8229240" cy="952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333440"/>
            <a:ext cx="8229240" cy="3771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28960"/>
            <a:ext cx="8229240" cy="952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333440"/>
            <a:ext cx="4015800" cy="3771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333440"/>
            <a:ext cx="4015800" cy="3771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8960"/>
            <a:ext cx="8229240" cy="952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28960"/>
            <a:ext cx="8229240" cy="4415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28960"/>
            <a:ext cx="8229240" cy="952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333440"/>
            <a:ext cx="4015800" cy="17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333440"/>
            <a:ext cx="4015800" cy="3771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303720"/>
            <a:ext cx="4015800" cy="17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28960"/>
            <a:ext cx="8229240" cy="952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333440"/>
            <a:ext cx="8229240" cy="3771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28960"/>
            <a:ext cx="8229240" cy="952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333440"/>
            <a:ext cx="4015800" cy="3771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333440"/>
            <a:ext cx="4015800" cy="17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303720"/>
            <a:ext cx="4015800" cy="17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28960"/>
            <a:ext cx="8229240" cy="952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333440"/>
            <a:ext cx="4015800" cy="17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333440"/>
            <a:ext cx="4015800" cy="17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303720"/>
            <a:ext cx="8229240" cy="17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28960"/>
            <a:ext cx="8229240" cy="952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333440"/>
            <a:ext cx="8229240" cy="17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303720"/>
            <a:ext cx="8229240" cy="17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28960"/>
            <a:ext cx="8229240" cy="952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333440"/>
            <a:ext cx="4015800" cy="17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333440"/>
            <a:ext cx="4015800" cy="17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303720"/>
            <a:ext cx="4015800" cy="17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303720"/>
            <a:ext cx="4015800" cy="17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28960"/>
            <a:ext cx="8229240" cy="952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333440"/>
            <a:ext cx="2649600" cy="17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333440"/>
            <a:ext cx="2649600" cy="17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333440"/>
            <a:ext cx="2649600" cy="17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303720"/>
            <a:ext cx="2649600" cy="17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303720"/>
            <a:ext cx="2649600" cy="17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303720"/>
            <a:ext cx="2649600" cy="17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28960"/>
            <a:ext cx="8229240" cy="952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333440"/>
            <a:ext cx="8229240" cy="3771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8960"/>
            <a:ext cx="8229240" cy="952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333440"/>
            <a:ext cx="4015800" cy="3771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333440"/>
            <a:ext cx="4015800" cy="3771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28960"/>
            <a:ext cx="8229240" cy="952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28960"/>
            <a:ext cx="8229240" cy="4415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28960"/>
            <a:ext cx="8229240" cy="952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333440"/>
            <a:ext cx="4015800" cy="17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333440"/>
            <a:ext cx="4015800" cy="3771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303720"/>
            <a:ext cx="4015800" cy="17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28960"/>
            <a:ext cx="8229240" cy="952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333440"/>
            <a:ext cx="4015800" cy="3771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333440"/>
            <a:ext cx="4015800" cy="17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303720"/>
            <a:ext cx="4015800" cy="17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28960"/>
            <a:ext cx="8229240" cy="952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333440"/>
            <a:ext cx="4015800" cy="17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333440"/>
            <a:ext cx="4015800" cy="17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303720"/>
            <a:ext cx="8229240" cy="17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28960"/>
            <a:ext cx="8229240" cy="95220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4400" spc="-1" strike="noStrike">
                <a:solidFill>
                  <a:srgbClr val="000000"/>
                </a:solidFill>
                <a:latin typeface="Calibri"/>
              </a:rPr>
              <a:t>Kliknutím lze upravit styl.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333440"/>
            <a:ext cx="8229240" cy="377136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Kliknutím lze upravit styly předlohy textu.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Druhá úroveň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Třetí úroveň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Čtvrtá úroveň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Pátá úroveň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7200" y="5297040"/>
            <a:ext cx="2133360" cy="30384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F399A592-FBB4-4565-BF85-D887935FA0CD}" type="datetime1">
              <a:rPr b="0" lang="cs-CZ" sz="1200" spc="-1" strike="noStrike">
                <a:solidFill>
                  <a:srgbClr val="8b8b8b"/>
                </a:solidFill>
                <a:latin typeface="Calibri"/>
              </a:rPr>
              <a:t>16.10.2022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5297040"/>
            <a:ext cx="2895120" cy="30384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cs-CZ" sz="2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3080" y="5297040"/>
            <a:ext cx="2133360" cy="30384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DA5DE35C-95C9-4213-AC17-BEC2AEB27807}" type="slidenum">
              <a:rPr b="0" lang="cs-CZ" sz="1200" spc="-1" strike="noStrike">
                <a:solidFill>
                  <a:srgbClr val="8b8b8b"/>
                </a:solidFill>
                <a:latin typeface="Calibri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85800" y="1775520"/>
            <a:ext cx="7772040" cy="122472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4400" spc="-1" strike="noStrike">
                <a:solidFill>
                  <a:srgbClr val="000000"/>
                </a:solidFill>
                <a:latin typeface="Calibri"/>
              </a:rPr>
              <a:t>Kliknutím lze upravit styl.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dt"/>
          </p:nvPr>
        </p:nvSpPr>
        <p:spPr>
          <a:xfrm>
            <a:off x="457200" y="5297040"/>
            <a:ext cx="2133360" cy="30384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F33ADAE6-DDA7-4C44-ADC3-EEF0A87F8E69}" type="datetime1">
              <a:rPr b="0" lang="cs-CZ" sz="1200" spc="-1" strike="noStrike">
                <a:solidFill>
                  <a:srgbClr val="8b8b8b"/>
                </a:solidFill>
                <a:latin typeface="Calibri"/>
              </a:rPr>
              <a:t>16.10.2022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ftr"/>
          </p:nvPr>
        </p:nvSpPr>
        <p:spPr>
          <a:xfrm>
            <a:off x="3124080" y="5297040"/>
            <a:ext cx="2895120" cy="30384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cs-CZ" sz="24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sldNum"/>
          </p:nvPr>
        </p:nvSpPr>
        <p:spPr>
          <a:xfrm>
            <a:off x="6553080" y="5297040"/>
            <a:ext cx="2133360" cy="30384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9E9346F7-3482-4B48-B003-248E65267DB3}" type="slidenum">
              <a:rPr b="0" lang="cs-CZ" sz="1200" spc="-1" strike="noStrike">
                <a:solidFill>
                  <a:srgbClr val="8b8b8b"/>
                </a:solidFill>
                <a:latin typeface="Calibri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337040"/>
            <a:ext cx="8229240" cy="331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Klikněte pro úpravu formátu textu osnovy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Druhá úroveň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Třetí úroveň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Čtvrtá úroveň osnovy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Pátá úroveň osnovy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Šestá úroveň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Sedmá úroveň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16.jpeg"/><Relationship Id="rId4" Type="http://schemas.openxmlformats.org/officeDocument/2006/relationships/image" Target="../media/image17.pn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7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image" Target="../media/image38.png"/><Relationship Id="rId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4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image" Target="../media/image40.png"/><Relationship Id="rId3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image" Target="../media/image43.png"/><Relationship Id="rId3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image" Target="../media/image45.png"/><Relationship Id="rId3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image" Target="../media/image47.png"/><Relationship Id="rId3" Type="http://schemas.openxmlformats.org/officeDocument/2006/relationships/image" Target="../media/image48.png"/><Relationship Id="rId4" Type="http://schemas.openxmlformats.org/officeDocument/2006/relationships/image" Target="../media/image49.jpeg"/><Relationship Id="rId5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50.png"/><Relationship Id="rId2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51.png"/><Relationship Id="rId2" Type="http://schemas.openxmlformats.org/officeDocument/2006/relationships/image" Target="../media/image52.png"/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6" Type="http://schemas.openxmlformats.org/officeDocument/2006/relationships/image" Target="../media/image56.png"/><Relationship Id="rId7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57.png"/><Relationship Id="rId2" Type="http://schemas.openxmlformats.org/officeDocument/2006/relationships/image" Target="../media/image58.png"/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5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61.png"/><Relationship Id="rId2" Type="http://schemas.openxmlformats.org/officeDocument/2006/relationships/image" Target="../media/image62.png"/><Relationship Id="rId3" Type="http://schemas.openxmlformats.org/officeDocument/2006/relationships/image" Target="../media/image63.png"/><Relationship Id="rId4" Type="http://schemas.openxmlformats.org/officeDocument/2006/relationships/slideLayout" Target="../slideLayouts/slideLayout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64.png"/><Relationship Id="rId2" Type="http://schemas.openxmlformats.org/officeDocument/2006/relationships/image" Target="../media/image65.png"/><Relationship Id="rId3" Type="http://schemas.openxmlformats.org/officeDocument/2006/relationships/image" Target="../media/image66.png"/><Relationship Id="rId4" Type="http://schemas.openxmlformats.org/officeDocument/2006/relationships/image" Target="../media/image67.png"/><Relationship Id="rId5" Type="http://schemas.openxmlformats.org/officeDocument/2006/relationships/image" Target="../media/image68.png"/><Relationship Id="rId6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69.png"/><Relationship Id="rId2" Type="http://schemas.openxmlformats.org/officeDocument/2006/relationships/image" Target="../media/image70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0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71.png"/><Relationship Id="rId2" Type="http://schemas.openxmlformats.org/officeDocument/2006/relationships/slideLayout" Target="../slideLayouts/slideLayout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72.png"/><Relationship Id="rId2" Type="http://schemas.openxmlformats.org/officeDocument/2006/relationships/image" Target="../media/image73.png"/><Relationship Id="rId3" Type="http://schemas.openxmlformats.org/officeDocument/2006/relationships/image" Target="../media/image74.png"/><Relationship Id="rId4" Type="http://schemas.openxmlformats.org/officeDocument/2006/relationships/slideLayout" Target="../slideLayouts/slideLayout1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75.png"/><Relationship Id="rId2" Type="http://schemas.openxmlformats.org/officeDocument/2006/relationships/image" Target="../media/image76.png"/><Relationship Id="rId3" Type="http://schemas.openxmlformats.org/officeDocument/2006/relationships/image" Target="../media/image77.png"/><Relationship Id="rId4" Type="http://schemas.openxmlformats.org/officeDocument/2006/relationships/image" Target="../media/image78.png"/><Relationship Id="rId5" Type="http://schemas.openxmlformats.org/officeDocument/2006/relationships/image" Target="../media/image79.png"/><Relationship Id="rId6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gif"/><Relationship Id="rId3" Type="http://schemas.openxmlformats.org/officeDocument/2006/relationships/image" Target="../media/image13.png"/><Relationship Id="rId4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0" y="625320"/>
            <a:ext cx="9143640" cy="216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50000"/>
              </a:lnSpc>
            </a:pPr>
            <a:r>
              <a:rPr b="1" lang="cs-CZ" sz="3600" spc="-1" strike="noStrike">
                <a:solidFill>
                  <a:srgbClr val="001848"/>
                </a:solidFill>
                <a:latin typeface="Trebuchet MS"/>
              </a:rPr>
              <a:t>Spectroscopic and photometric investigation of selected hot stars</a:t>
            </a:r>
            <a:endParaRPr b="0" lang="cs-CZ" sz="3600" spc="-1" strike="noStrike">
              <a:latin typeface="Arial"/>
            </a:endParaRPr>
          </a:p>
        </p:txBody>
      </p:sp>
      <p:sp>
        <p:nvSpPr>
          <p:cNvPr id="89" name="CustomShape 2"/>
          <p:cNvSpPr/>
          <p:nvPr/>
        </p:nvSpPr>
        <p:spPr>
          <a:xfrm>
            <a:off x="-8280" y="2785320"/>
            <a:ext cx="9143640" cy="2808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rmAutofit/>
          </a:bodyPr>
          <a:p>
            <a:pPr algn="ctr">
              <a:lnSpc>
                <a:spcPct val="15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cs-CZ" sz="2400" spc="-1" strike="noStrike">
                <a:solidFill>
                  <a:srgbClr val="000000"/>
                </a:solidFill>
                <a:latin typeface="Trebuchet MS"/>
              </a:rPr>
              <a:t>Bc. Alžběta Oplištilová</a:t>
            </a:r>
            <a:endParaRPr b="0" lang="cs-CZ" sz="2400" spc="-1" strike="noStrike">
              <a:latin typeface="Arial"/>
            </a:endParaRPr>
          </a:p>
          <a:p>
            <a:pPr algn="ctr">
              <a:lnSpc>
                <a:spcPct val="15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en-GB" sz="2400" spc="-1" strike="noStrike">
                <a:solidFill>
                  <a:srgbClr val="000000"/>
                </a:solidFill>
                <a:latin typeface="Trebuchet MS"/>
              </a:rPr>
              <a:t>Supervisor: </a:t>
            </a:r>
            <a:r>
              <a:rPr b="1" lang="cs-CZ" sz="2400" spc="-1" strike="noStrike">
                <a:solidFill>
                  <a:srgbClr val="000000"/>
                </a:solidFill>
                <a:latin typeface="Trebuchet MS"/>
              </a:rPr>
              <a:t>prof. RNDr. Petr Harmanec, DrSc.</a:t>
            </a:r>
            <a:endParaRPr b="0" lang="cs-CZ" sz="2400" spc="-1" strike="noStrike">
              <a:latin typeface="Arial"/>
            </a:endParaRPr>
          </a:p>
          <a:p>
            <a:pPr algn="ctr">
              <a:lnSpc>
                <a:spcPct val="15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en-GB" sz="2400" spc="-1" strike="noStrike">
                <a:solidFill>
                  <a:srgbClr val="000000"/>
                </a:solidFill>
                <a:latin typeface="Trebuchet MS"/>
              </a:rPr>
              <a:t>Astronomical Institute of Charles University</a:t>
            </a:r>
            <a:endParaRPr b="0" lang="cs-CZ" sz="24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Picture 9" descr="C:\Users\HP\Desktop\10_semestr\obhajoba\rozlozeni_phot_p.png"/>
          <p:cNvPicPr/>
          <p:nvPr/>
        </p:nvPicPr>
        <p:blipFill>
          <a:blip r:embed="rId2"/>
          <a:srcRect l="532" t="12743" r="0" b="0"/>
          <a:stretch/>
        </p:blipFill>
        <p:spPr>
          <a:xfrm>
            <a:off x="2850840" y="3577680"/>
            <a:ext cx="6288840" cy="2068560"/>
          </a:xfrm>
          <a:prstGeom prst="rect">
            <a:avLst/>
          </a:prstGeom>
          <a:ln>
            <a:noFill/>
          </a:ln>
        </p:spPr>
      </p:pic>
      <p:sp>
        <p:nvSpPr>
          <p:cNvPr id="155" name="TextShape 1"/>
          <p:cNvSpPr txBox="1"/>
          <p:nvPr/>
        </p:nvSpPr>
        <p:spPr>
          <a:xfrm>
            <a:off x="6831000" y="5433480"/>
            <a:ext cx="2133360" cy="3038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91695630-282C-4ACF-AF6F-B0CBFA0021EE}" type="slidenum">
              <a:rPr b="1" lang="cs-CZ" sz="1200" spc="-1" strike="noStrike">
                <a:solidFill>
                  <a:srgbClr val="000000"/>
                </a:solidFill>
                <a:latin typeface="Trebuchet MS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156" name="CustomShape 2"/>
          <p:cNvSpPr/>
          <p:nvPr/>
        </p:nvSpPr>
        <p:spPr>
          <a:xfrm>
            <a:off x="5076000" y="2751840"/>
            <a:ext cx="490320" cy="268560"/>
          </a:xfrm>
          <a:prstGeom prst="rightBrace">
            <a:avLst>
              <a:gd name="adj1" fmla="val 35590"/>
              <a:gd name="adj2" fmla="val 50000"/>
            </a:avLst>
          </a:prstGeom>
          <a:noFill/>
          <a:ln w="28440">
            <a:solidFill>
              <a:srgbClr val="00206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7" name="CustomShape 3"/>
          <p:cNvSpPr/>
          <p:nvPr/>
        </p:nvSpPr>
        <p:spPr>
          <a:xfrm>
            <a:off x="5652000" y="2712960"/>
            <a:ext cx="252000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cs-CZ" sz="1400" spc="-1" strike="noStrike">
                <a:solidFill>
                  <a:srgbClr val="000000"/>
                </a:solidFill>
                <a:latin typeface="Trebuchet MS"/>
              </a:rPr>
              <a:t>473 spectra  (exp. 50 s)</a:t>
            </a:r>
            <a:endParaRPr b="0" lang="cs-CZ" sz="1400" spc="-1" strike="noStrike">
              <a:latin typeface="Arial"/>
            </a:endParaRPr>
          </a:p>
        </p:txBody>
      </p:sp>
      <p:sp>
        <p:nvSpPr>
          <p:cNvPr id="158" name="CustomShape 4"/>
          <p:cNvSpPr/>
          <p:nvPr/>
        </p:nvSpPr>
        <p:spPr>
          <a:xfrm>
            <a:off x="5658840" y="1929600"/>
            <a:ext cx="213876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cs-CZ" sz="1400" spc="-1" strike="noStrike">
                <a:solidFill>
                  <a:srgbClr val="000000"/>
                </a:solidFill>
                <a:latin typeface="Trebuchet MS"/>
              </a:rPr>
              <a:t>321 red spectra</a:t>
            </a:r>
            <a:endParaRPr b="0" lang="cs-CZ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400" spc="-1" strike="noStrike">
                <a:solidFill>
                  <a:srgbClr val="000000"/>
                </a:solidFill>
                <a:latin typeface="Trebuchet MS"/>
              </a:rPr>
              <a:t>145 blue spectra</a:t>
            </a:r>
            <a:endParaRPr b="0" lang="cs-CZ" sz="1400" spc="-1" strike="noStrike">
              <a:latin typeface="Arial"/>
            </a:endParaRPr>
          </a:p>
        </p:txBody>
      </p:sp>
      <p:pic>
        <p:nvPicPr>
          <p:cNvPr id="159" name="Picture 10" descr="Soubor:2-m Telescope3, Ondřejov Astronomical.jpg – Wikipedie"/>
          <p:cNvPicPr/>
          <p:nvPr/>
        </p:nvPicPr>
        <p:blipFill>
          <a:blip r:embed="rId3"/>
          <a:stretch/>
        </p:blipFill>
        <p:spPr>
          <a:xfrm>
            <a:off x="5748840" y="1417320"/>
            <a:ext cx="2516040" cy="188676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160" name="CustomShape 5"/>
          <p:cNvSpPr/>
          <p:nvPr/>
        </p:nvSpPr>
        <p:spPr>
          <a:xfrm>
            <a:off x="5748840" y="822240"/>
            <a:ext cx="223344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cs-CZ" sz="1400" spc="-1" strike="noStrike">
                <a:solidFill>
                  <a:srgbClr val="000000"/>
                </a:solidFill>
                <a:latin typeface="Trebuchet MS"/>
              </a:rPr>
              <a:t>2m-telescope, Ondřejov Observatory</a:t>
            </a:r>
            <a:endParaRPr b="0" lang="cs-CZ" sz="1400" spc="-1" strike="noStrike">
              <a:latin typeface="Arial"/>
            </a:endParaRPr>
          </a:p>
        </p:txBody>
      </p:sp>
      <p:pic>
        <p:nvPicPr>
          <p:cNvPr id="161" name="Picture 3" descr=""/>
          <p:cNvPicPr/>
          <p:nvPr/>
        </p:nvPicPr>
        <p:blipFill>
          <a:blip r:embed="rId4"/>
          <a:stretch/>
        </p:blipFill>
        <p:spPr>
          <a:xfrm>
            <a:off x="200880" y="1382040"/>
            <a:ext cx="4802760" cy="1922040"/>
          </a:xfrm>
          <a:prstGeom prst="rect">
            <a:avLst/>
          </a:prstGeom>
          <a:ln>
            <a:noFill/>
          </a:ln>
        </p:spPr>
      </p:pic>
      <p:sp>
        <p:nvSpPr>
          <p:cNvPr id="162" name="CustomShape 6"/>
          <p:cNvSpPr/>
          <p:nvPr/>
        </p:nvSpPr>
        <p:spPr>
          <a:xfrm>
            <a:off x="5076000" y="1993320"/>
            <a:ext cx="490320" cy="503640"/>
          </a:xfrm>
          <a:prstGeom prst="rightBrace">
            <a:avLst>
              <a:gd name="adj1" fmla="val 35590"/>
              <a:gd name="adj2" fmla="val 50000"/>
            </a:avLst>
          </a:prstGeom>
          <a:noFill/>
          <a:ln w="28440">
            <a:solidFill>
              <a:srgbClr val="00206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63" name="Picture 11" descr="F:\bakalarka\text_bakalarka\text\img\BRITE.jpg"/>
          <p:cNvPicPr/>
          <p:nvPr/>
        </p:nvPicPr>
        <p:blipFill>
          <a:blip r:embed="rId5"/>
          <a:srcRect l="0" t="3504" r="0" b="0"/>
          <a:stretch/>
        </p:blipFill>
        <p:spPr>
          <a:xfrm>
            <a:off x="1273320" y="3721680"/>
            <a:ext cx="1380240" cy="1554480"/>
          </a:xfrm>
          <a:prstGeom prst="rect">
            <a:avLst/>
          </a:prstGeom>
          <a:ln>
            <a:noFill/>
          </a:ln>
        </p:spPr>
      </p:pic>
      <p:pic>
        <p:nvPicPr>
          <p:cNvPr id="164" name="Picture 12" descr="F:\bakalarka\text_bakalarka\text\img\MOST.jpg"/>
          <p:cNvPicPr/>
          <p:nvPr/>
        </p:nvPicPr>
        <p:blipFill>
          <a:blip r:embed="rId6"/>
          <a:srcRect l="0" t="8372" r="58412" b="7426"/>
          <a:stretch/>
        </p:blipFill>
        <p:spPr>
          <a:xfrm>
            <a:off x="86040" y="3721680"/>
            <a:ext cx="1208880" cy="1554480"/>
          </a:xfrm>
          <a:prstGeom prst="rect">
            <a:avLst/>
          </a:prstGeom>
          <a:ln>
            <a:noFill/>
          </a:ln>
        </p:spPr>
      </p:pic>
      <p:sp>
        <p:nvSpPr>
          <p:cNvPr id="165" name="CustomShape 7"/>
          <p:cNvSpPr/>
          <p:nvPr/>
        </p:nvSpPr>
        <p:spPr>
          <a:xfrm>
            <a:off x="421560" y="5307840"/>
            <a:ext cx="2016000" cy="57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cs-CZ" sz="1600" spc="-1" strike="noStrike">
                <a:solidFill>
                  <a:srgbClr val="000000"/>
                </a:solidFill>
                <a:latin typeface="Trebuchet MS"/>
                <a:ea typeface="Segoe UI"/>
              </a:rPr>
              <a:t>MOST             BRITE</a:t>
            </a:r>
            <a:endParaRPr b="0" lang="cs-CZ" sz="1600" spc="-1" strike="noStrike">
              <a:latin typeface="Arial"/>
            </a:endParaRPr>
          </a:p>
        </p:txBody>
      </p:sp>
      <p:sp>
        <p:nvSpPr>
          <p:cNvPr id="166" name="CustomShape 8"/>
          <p:cNvSpPr/>
          <p:nvPr/>
        </p:nvSpPr>
        <p:spPr>
          <a:xfrm>
            <a:off x="136080" y="974520"/>
            <a:ext cx="23184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cs-CZ" sz="1800" spc="-1" strike="noStrike">
                <a:solidFill>
                  <a:srgbClr val="000000"/>
                </a:solidFill>
                <a:latin typeface="Calibri"/>
              </a:rPr>
              <a:t>spectroscopy:</a:t>
            </a:r>
            <a:endParaRPr b="0" lang="cs-CZ" sz="1800" spc="-1" strike="noStrike">
              <a:latin typeface="Arial"/>
            </a:endParaRPr>
          </a:p>
        </p:txBody>
      </p:sp>
      <p:sp>
        <p:nvSpPr>
          <p:cNvPr id="167" name="CustomShape 9"/>
          <p:cNvSpPr/>
          <p:nvPr/>
        </p:nvSpPr>
        <p:spPr>
          <a:xfrm>
            <a:off x="200880" y="3278520"/>
            <a:ext cx="23184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cs-CZ" sz="1800" spc="-1" strike="noStrike">
                <a:solidFill>
                  <a:srgbClr val="000000"/>
                </a:solidFill>
                <a:latin typeface="Calibri"/>
              </a:rPr>
              <a:t>photometry:</a:t>
            </a:r>
            <a:endParaRPr b="0" lang="cs-CZ" sz="1800" spc="-1" strike="noStrike">
              <a:latin typeface="Arial"/>
            </a:endParaRPr>
          </a:p>
        </p:txBody>
      </p:sp>
      <p:sp>
        <p:nvSpPr>
          <p:cNvPr id="168" name="CustomShape 10"/>
          <p:cNvSpPr/>
          <p:nvPr/>
        </p:nvSpPr>
        <p:spPr>
          <a:xfrm>
            <a:off x="-216000" y="337320"/>
            <a:ext cx="3563640" cy="71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el-GR" sz="3600" spc="-1" strike="noStrike">
                <a:solidFill>
                  <a:srgbClr val="001848"/>
                </a:solidFill>
                <a:latin typeface="Trebuchet MS"/>
              </a:rPr>
              <a:t>δ</a:t>
            </a:r>
            <a:r>
              <a:rPr b="1" lang="cs-CZ" sz="3600" spc="-1" strike="noStrike">
                <a:solidFill>
                  <a:srgbClr val="001848"/>
                </a:solidFill>
                <a:latin typeface="Trebuchet MS"/>
              </a:rPr>
              <a:t> Ori A: data</a:t>
            </a:r>
            <a:endParaRPr b="0" lang="cs-CZ" sz="36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71" dur="indefinite" restart="never" nodeType="tmRoot">
          <p:childTnLst>
            <p:seq>
              <p:cTn id="72" dur="indefinite" nodeType="mainSeq">
                <p:childTnLst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Group 1"/>
          <p:cNvGrpSpPr/>
          <p:nvPr/>
        </p:nvGrpSpPr>
        <p:grpSpPr>
          <a:xfrm>
            <a:off x="539640" y="1220760"/>
            <a:ext cx="2078640" cy="1080720"/>
            <a:chOff x="539640" y="1220760"/>
            <a:chExt cx="2078640" cy="1080720"/>
          </a:xfrm>
        </p:grpSpPr>
        <p:sp>
          <p:nvSpPr>
            <p:cNvPr id="170" name="CustomShape 2"/>
            <p:cNvSpPr/>
            <p:nvPr/>
          </p:nvSpPr>
          <p:spPr>
            <a:xfrm>
              <a:off x="539640" y="1220760"/>
              <a:ext cx="2078640" cy="1080720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be4b48"/>
              </a:solidFill>
              <a:round/>
            </a:ln>
            <a:effectLst>
              <a:outerShdw blurRad="40000" dir="5400000" dist="2016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/>
          </p:style>
        </p:sp>
        <p:sp>
          <p:nvSpPr>
            <p:cNvPr id="171" name="CustomShape 3"/>
            <p:cNvSpPr/>
            <p:nvPr/>
          </p:nvSpPr>
          <p:spPr>
            <a:xfrm>
              <a:off x="585720" y="1252440"/>
              <a:ext cx="2005560" cy="101736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be4b48"/>
              </a:solidFill>
              <a:round/>
            </a:ln>
            <a:effectLst>
              <a:outerShdw blurRad="40000" dir="5400000" dist="2016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/>
          </p:style>
          <p:txBody>
            <a:bodyPr lIns="76320" rIns="76320" tIns="76320" bIns="76320" anchor="ctr">
              <a:noAutofit/>
            </a:bodyPr>
            <a:p>
              <a:pPr algn="ctr">
                <a:lnSpc>
                  <a:spcPct val="90000"/>
                </a:lnSpc>
                <a:spcAft>
                  <a:spcPts val="595"/>
                </a:spcAft>
              </a:pPr>
              <a:r>
                <a:rPr b="0" lang="cs-CZ" sz="1700" spc="-1" strike="noStrike">
                  <a:solidFill>
                    <a:srgbClr val="000000"/>
                  </a:solidFill>
                  <a:latin typeface="Trebuchet MS"/>
                  <a:ea typeface="Segoe UI"/>
                </a:rPr>
                <a:t>the reduction of spectra</a:t>
              </a:r>
              <a:endParaRPr b="0" lang="cs-CZ" sz="1700" spc="-1" strike="noStrike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595"/>
                </a:spcAft>
              </a:pPr>
              <a:r>
                <a:rPr b="1" lang="cs-CZ" sz="1700" spc="-1" strike="noStrike">
                  <a:solidFill>
                    <a:srgbClr val="000000"/>
                  </a:solidFill>
                  <a:latin typeface="Trebuchet MS"/>
                  <a:ea typeface="Segoe UI"/>
                </a:rPr>
                <a:t>reSPEFO2</a:t>
              </a:r>
              <a:r>
                <a:rPr b="0" lang="cs-CZ" sz="1700" spc="-1" strike="noStrike" baseline="30000">
                  <a:solidFill>
                    <a:srgbClr val="000000"/>
                  </a:solidFill>
                  <a:latin typeface="Trebuchet MS"/>
                  <a:ea typeface="Segoe UI"/>
                </a:rPr>
                <a:t>1</a:t>
              </a:r>
              <a:endParaRPr b="0" lang="cs-CZ" sz="1700" spc="-1" strike="noStrike">
                <a:latin typeface="Arial"/>
              </a:endParaRPr>
            </a:p>
          </p:txBody>
        </p:sp>
      </p:grpSp>
      <p:grpSp>
        <p:nvGrpSpPr>
          <p:cNvPr id="172" name="Group 4"/>
          <p:cNvGrpSpPr/>
          <p:nvPr/>
        </p:nvGrpSpPr>
        <p:grpSpPr>
          <a:xfrm>
            <a:off x="2680560" y="1559160"/>
            <a:ext cx="396360" cy="446400"/>
            <a:chOff x="2680560" y="1559160"/>
            <a:chExt cx="396360" cy="446400"/>
          </a:xfrm>
        </p:grpSpPr>
        <p:sp>
          <p:nvSpPr>
            <p:cNvPr id="173" name="CustomShape 5"/>
            <p:cNvSpPr/>
            <p:nvPr/>
          </p:nvSpPr>
          <p:spPr>
            <a:xfrm>
              <a:off x="2680560" y="1559160"/>
              <a:ext cx="396360" cy="4464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0"/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174" name="CustomShape 6"/>
            <p:cNvSpPr/>
            <p:nvPr/>
          </p:nvSpPr>
          <p:spPr>
            <a:xfrm>
              <a:off x="2680560" y="1648440"/>
              <a:ext cx="277200" cy="26784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75" name="Group 7"/>
          <p:cNvGrpSpPr/>
          <p:nvPr/>
        </p:nvGrpSpPr>
        <p:grpSpPr>
          <a:xfrm>
            <a:off x="5728320" y="1220760"/>
            <a:ext cx="2078640" cy="1080720"/>
            <a:chOff x="5728320" y="1220760"/>
            <a:chExt cx="2078640" cy="1080720"/>
          </a:xfrm>
        </p:grpSpPr>
        <p:sp>
          <p:nvSpPr>
            <p:cNvPr id="176" name="CustomShape 8"/>
            <p:cNvSpPr/>
            <p:nvPr/>
          </p:nvSpPr>
          <p:spPr>
            <a:xfrm>
              <a:off x="5728320" y="1220760"/>
              <a:ext cx="2078640" cy="1080720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be4b48"/>
              </a:solidFill>
              <a:round/>
            </a:ln>
            <a:effectLst>
              <a:outerShdw blurRad="40000" dir="5400000" dist="2016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/>
          </p:style>
        </p:sp>
        <p:sp>
          <p:nvSpPr>
            <p:cNvPr id="177" name="CustomShape 9"/>
            <p:cNvSpPr/>
            <p:nvPr/>
          </p:nvSpPr>
          <p:spPr>
            <a:xfrm>
              <a:off x="5774400" y="1242720"/>
              <a:ext cx="2005560" cy="101736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be4b48"/>
              </a:solidFill>
              <a:round/>
            </a:ln>
            <a:effectLst>
              <a:outerShdw blurRad="40000" dir="5400000" dist="2016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/>
          </p:style>
          <p:txBody>
            <a:bodyPr lIns="76320" rIns="76320" tIns="76320" bIns="76320" anchor="ctr">
              <a:noAutofit/>
            </a:bodyPr>
            <a:p>
              <a:pPr algn="ctr">
                <a:lnSpc>
                  <a:spcPct val="90000"/>
                </a:lnSpc>
                <a:spcAft>
                  <a:spcPts val="595"/>
                </a:spcAft>
              </a:pPr>
              <a:r>
                <a:rPr b="0" lang="cs-CZ" sz="1700" spc="-1" strike="noStrike">
                  <a:solidFill>
                    <a:srgbClr val="000000"/>
                  </a:solidFill>
                  <a:latin typeface="Trebuchet MS"/>
                  <a:ea typeface="Segoe UI"/>
                </a:rPr>
                <a:t>disentangling</a:t>
              </a:r>
              <a:endParaRPr b="0" lang="cs-CZ" sz="1700" spc="-1" strike="noStrike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595"/>
                </a:spcAft>
              </a:pPr>
              <a:r>
                <a:rPr b="1" lang="cs-CZ" sz="1700" spc="-1" strike="noStrike">
                  <a:solidFill>
                    <a:srgbClr val="000000"/>
                  </a:solidFill>
                  <a:latin typeface="Trebuchet MS"/>
                  <a:ea typeface="Segoe UI"/>
                </a:rPr>
                <a:t>KOREL</a:t>
              </a:r>
              <a:r>
                <a:rPr b="0" lang="cs-CZ" sz="1700" spc="-1" strike="noStrike" baseline="30000">
                  <a:solidFill>
                    <a:srgbClr val="000000"/>
                  </a:solidFill>
                  <a:latin typeface="Trebuchet MS"/>
                  <a:ea typeface="Segoe UI"/>
                </a:rPr>
                <a:t>3</a:t>
              </a:r>
              <a:endParaRPr b="0" lang="cs-CZ" sz="1700" spc="-1" strike="noStrike">
                <a:latin typeface="Arial"/>
              </a:endParaRPr>
            </a:p>
          </p:txBody>
        </p:sp>
      </p:grpSp>
      <p:grpSp>
        <p:nvGrpSpPr>
          <p:cNvPr id="178" name="Group 10"/>
          <p:cNvGrpSpPr/>
          <p:nvPr/>
        </p:nvGrpSpPr>
        <p:grpSpPr>
          <a:xfrm>
            <a:off x="4501440" y="2752920"/>
            <a:ext cx="2101680" cy="1080720"/>
            <a:chOff x="4501440" y="2752920"/>
            <a:chExt cx="2101680" cy="1080720"/>
          </a:xfrm>
        </p:grpSpPr>
        <p:sp>
          <p:nvSpPr>
            <p:cNvPr id="179" name="CustomShape 11"/>
            <p:cNvSpPr/>
            <p:nvPr/>
          </p:nvSpPr>
          <p:spPr>
            <a:xfrm>
              <a:off x="4501440" y="2752920"/>
              <a:ext cx="2101680" cy="1080720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be4b48"/>
              </a:solidFill>
              <a:round/>
            </a:ln>
            <a:effectLst>
              <a:outerShdw blurRad="40000" dir="5400000" dist="2016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/>
          </p:style>
        </p:sp>
        <p:sp>
          <p:nvSpPr>
            <p:cNvPr id="180" name="CustomShape 12"/>
            <p:cNvSpPr/>
            <p:nvPr/>
          </p:nvSpPr>
          <p:spPr>
            <a:xfrm>
              <a:off x="4545720" y="2784600"/>
              <a:ext cx="2027880" cy="101736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be4b48"/>
              </a:solidFill>
              <a:round/>
            </a:ln>
            <a:effectLst>
              <a:outerShdw blurRad="40000" dir="5400000" dist="2016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/>
          </p:style>
          <p:txBody>
            <a:bodyPr lIns="76320" rIns="76320" tIns="76320" bIns="76320" anchor="ctr">
              <a:noAutofit/>
            </a:bodyPr>
            <a:p>
              <a:pPr algn="ctr">
                <a:lnSpc>
                  <a:spcPct val="90000"/>
                </a:lnSpc>
                <a:spcAft>
                  <a:spcPts val="595"/>
                </a:spcAft>
              </a:pPr>
              <a:r>
                <a:rPr b="0" lang="cs-CZ" sz="1700" spc="-1" strike="noStrike">
                  <a:solidFill>
                    <a:srgbClr val="000000"/>
                  </a:solidFill>
                  <a:latin typeface="Trebuchet MS"/>
                  <a:ea typeface="Segoe UI"/>
                </a:rPr>
                <a:t>LC + RV* curves</a:t>
              </a:r>
              <a:endParaRPr b="0" lang="cs-CZ" sz="1700" spc="-1" strike="noStrike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595"/>
                </a:spcAft>
              </a:pPr>
              <a:r>
                <a:rPr b="1" lang="cs-CZ" sz="1700" spc="-1" strike="noStrike">
                  <a:solidFill>
                    <a:srgbClr val="000000"/>
                  </a:solidFill>
                  <a:latin typeface="Trebuchet MS"/>
                  <a:ea typeface="Segoe UI"/>
                </a:rPr>
                <a:t>PHOEBE 1</a:t>
              </a:r>
              <a:r>
                <a:rPr b="0" lang="cs-CZ" sz="1700" spc="-1" strike="noStrike" baseline="30000">
                  <a:solidFill>
                    <a:srgbClr val="000000"/>
                  </a:solidFill>
                  <a:latin typeface="Trebuchet MS"/>
                  <a:ea typeface="Segoe UI"/>
                </a:rPr>
                <a:t>5</a:t>
              </a:r>
              <a:endParaRPr b="0" lang="cs-CZ" sz="1700" spc="-1" strike="noStrike">
                <a:latin typeface="Arial"/>
              </a:endParaRPr>
            </a:p>
          </p:txBody>
        </p:sp>
      </p:grpSp>
      <p:grpSp>
        <p:nvGrpSpPr>
          <p:cNvPr id="181" name="Group 13"/>
          <p:cNvGrpSpPr/>
          <p:nvPr/>
        </p:nvGrpSpPr>
        <p:grpSpPr>
          <a:xfrm>
            <a:off x="1833840" y="2784600"/>
            <a:ext cx="2078640" cy="1080720"/>
            <a:chOff x="1833840" y="2784600"/>
            <a:chExt cx="2078640" cy="1080720"/>
          </a:xfrm>
        </p:grpSpPr>
        <p:sp>
          <p:nvSpPr>
            <p:cNvPr id="182" name="CustomShape 14"/>
            <p:cNvSpPr/>
            <p:nvPr/>
          </p:nvSpPr>
          <p:spPr>
            <a:xfrm>
              <a:off x="1833840" y="2784600"/>
              <a:ext cx="2078640" cy="1080720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be4b48"/>
              </a:solidFill>
              <a:round/>
            </a:ln>
            <a:effectLst>
              <a:outerShdw blurRad="40000" dir="5400000" dist="2016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/>
          </p:style>
        </p:sp>
        <p:sp>
          <p:nvSpPr>
            <p:cNvPr id="183" name="CustomShape 15"/>
            <p:cNvSpPr/>
            <p:nvPr/>
          </p:nvSpPr>
          <p:spPr>
            <a:xfrm>
              <a:off x="1870200" y="2816280"/>
              <a:ext cx="2005560" cy="101736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be4b48"/>
              </a:solidFill>
              <a:round/>
            </a:ln>
            <a:effectLst>
              <a:outerShdw blurRad="40000" dir="5400000" dist="2016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/>
          </p:style>
          <p:txBody>
            <a:bodyPr lIns="76320" rIns="76320" tIns="76320" bIns="76320" anchor="ctr">
              <a:noAutofit/>
            </a:bodyPr>
            <a:p>
              <a:pPr algn="ctr">
                <a:lnSpc>
                  <a:spcPct val="90000"/>
                </a:lnSpc>
                <a:spcAft>
                  <a:spcPts val="595"/>
                </a:spcAft>
              </a:pPr>
              <a:r>
                <a:rPr b="0" lang="cs-CZ" sz="1700" spc="-1" strike="noStrike">
                  <a:solidFill>
                    <a:srgbClr val="000000"/>
                  </a:solidFill>
                  <a:latin typeface="Trebuchet MS"/>
                  <a:ea typeface="Segoe UI"/>
                </a:rPr>
                <a:t>fitting observed and model spectra</a:t>
              </a:r>
              <a:endParaRPr b="0" lang="cs-CZ" sz="1700" spc="-1" strike="noStrike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595"/>
                </a:spcAft>
              </a:pPr>
              <a:r>
                <a:rPr b="1" lang="cs-CZ" sz="1700" spc="-1" strike="noStrike">
                  <a:solidFill>
                    <a:srgbClr val="000000"/>
                  </a:solidFill>
                  <a:latin typeface="Trebuchet MS"/>
                  <a:ea typeface="Segoe UI"/>
                </a:rPr>
                <a:t>PYTERPOL</a:t>
              </a:r>
              <a:r>
                <a:rPr b="0" lang="cs-CZ" sz="1700" spc="-1" strike="noStrike" baseline="30000">
                  <a:solidFill>
                    <a:srgbClr val="000000"/>
                  </a:solidFill>
                  <a:latin typeface="Trebuchet MS"/>
                  <a:ea typeface="Segoe UI"/>
                </a:rPr>
                <a:t>4</a:t>
              </a:r>
              <a:endParaRPr b="0" lang="cs-CZ" sz="1700" spc="-1" strike="noStrike">
                <a:latin typeface="Arial"/>
              </a:endParaRPr>
            </a:p>
          </p:txBody>
        </p:sp>
      </p:grpSp>
      <p:sp>
        <p:nvSpPr>
          <p:cNvPr id="184" name="Line 16"/>
          <p:cNvSpPr/>
          <p:nvPr/>
        </p:nvSpPr>
        <p:spPr>
          <a:xfrm>
            <a:off x="179280" y="4369320"/>
            <a:ext cx="8263440" cy="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5" name="CustomShape 17"/>
          <p:cNvSpPr/>
          <p:nvPr/>
        </p:nvSpPr>
        <p:spPr>
          <a:xfrm>
            <a:off x="3115440" y="1242720"/>
            <a:ext cx="2078640" cy="1080720"/>
          </a:xfrm>
          <a:prstGeom prst="roundRect">
            <a:avLst>
              <a:gd name="adj" fmla="val 1000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be4b48"/>
            </a:solidFill>
            <a:round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</p:sp>
      <p:sp>
        <p:nvSpPr>
          <p:cNvPr id="186" name="CustomShape 18"/>
          <p:cNvSpPr/>
          <p:nvPr/>
        </p:nvSpPr>
        <p:spPr>
          <a:xfrm>
            <a:off x="3149280" y="1274400"/>
            <a:ext cx="1997280" cy="10173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be4b48"/>
            </a:solidFill>
            <a:round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59400" rIns="59400" tIns="59400" bIns="59400" anchor="ctr">
            <a:noAutofit/>
          </a:bodyPr>
          <a:p>
            <a:pPr algn="ctr">
              <a:lnSpc>
                <a:spcPct val="90000"/>
              </a:lnSpc>
              <a:spcAft>
                <a:spcPts val="595"/>
              </a:spcAft>
            </a:pPr>
            <a:r>
              <a:rPr b="0" lang="cs-CZ" sz="1700" spc="-1" strike="noStrike">
                <a:solidFill>
                  <a:srgbClr val="000000"/>
                </a:solidFill>
                <a:latin typeface="Trebuchet MS"/>
                <a:ea typeface="Segoe UI"/>
              </a:rPr>
              <a:t>rebinning to a scale linear in RV</a:t>
            </a:r>
            <a:endParaRPr b="0" lang="cs-CZ" sz="1700" spc="-1" strike="noStrike">
              <a:latin typeface="Arial"/>
            </a:endParaRPr>
          </a:p>
          <a:p>
            <a:pPr algn="ctr">
              <a:lnSpc>
                <a:spcPct val="90000"/>
              </a:lnSpc>
              <a:spcAft>
                <a:spcPts val="595"/>
              </a:spcAft>
            </a:pPr>
            <a:r>
              <a:rPr b="1" lang="cs-CZ" sz="1700" spc="-1" strike="noStrike">
                <a:solidFill>
                  <a:srgbClr val="000000"/>
                </a:solidFill>
                <a:latin typeface="Trebuchet MS"/>
                <a:ea typeface="Segoe UI"/>
              </a:rPr>
              <a:t>HEC35D</a:t>
            </a:r>
            <a:r>
              <a:rPr b="0" lang="cs-CZ" sz="1700" spc="-1" strike="noStrike" baseline="30000">
                <a:solidFill>
                  <a:srgbClr val="000000"/>
                </a:solidFill>
                <a:latin typeface="Trebuchet MS"/>
                <a:ea typeface="Segoe UI"/>
              </a:rPr>
              <a:t>2</a:t>
            </a:r>
            <a:endParaRPr b="0" lang="cs-CZ" sz="1700" spc="-1" strike="noStrike">
              <a:latin typeface="Arial"/>
            </a:endParaRPr>
          </a:p>
        </p:txBody>
      </p:sp>
      <p:grpSp>
        <p:nvGrpSpPr>
          <p:cNvPr id="187" name="Group 19"/>
          <p:cNvGrpSpPr/>
          <p:nvPr/>
        </p:nvGrpSpPr>
        <p:grpSpPr>
          <a:xfrm>
            <a:off x="5274720" y="1559160"/>
            <a:ext cx="396360" cy="446400"/>
            <a:chOff x="5274720" y="1559160"/>
            <a:chExt cx="396360" cy="446400"/>
          </a:xfrm>
        </p:grpSpPr>
        <p:sp>
          <p:nvSpPr>
            <p:cNvPr id="188" name="CustomShape 20"/>
            <p:cNvSpPr/>
            <p:nvPr/>
          </p:nvSpPr>
          <p:spPr>
            <a:xfrm>
              <a:off x="5274720" y="1559160"/>
              <a:ext cx="396360" cy="4464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0"/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189" name="CustomShape 21"/>
            <p:cNvSpPr/>
            <p:nvPr/>
          </p:nvSpPr>
          <p:spPr>
            <a:xfrm>
              <a:off x="5274720" y="1648440"/>
              <a:ext cx="277200" cy="26784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90" name="Group 22"/>
          <p:cNvGrpSpPr/>
          <p:nvPr/>
        </p:nvGrpSpPr>
        <p:grpSpPr>
          <a:xfrm>
            <a:off x="7884720" y="1559880"/>
            <a:ext cx="396360" cy="446400"/>
            <a:chOff x="7884720" y="1559880"/>
            <a:chExt cx="396360" cy="446400"/>
          </a:xfrm>
        </p:grpSpPr>
        <p:sp>
          <p:nvSpPr>
            <p:cNvPr id="191" name="CustomShape 23"/>
            <p:cNvSpPr/>
            <p:nvPr/>
          </p:nvSpPr>
          <p:spPr>
            <a:xfrm>
              <a:off x="7884720" y="1559880"/>
              <a:ext cx="396360" cy="4464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0"/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192" name="CustomShape 24"/>
            <p:cNvSpPr/>
            <p:nvPr/>
          </p:nvSpPr>
          <p:spPr>
            <a:xfrm>
              <a:off x="7884720" y="1649160"/>
              <a:ext cx="277200" cy="26784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93" name="Group 25"/>
          <p:cNvGrpSpPr/>
          <p:nvPr/>
        </p:nvGrpSpPr>
        <p:grpSpPr>
          <a:xfrm>
            <a:off x="1390320" y="3101760"/>
            <a:ext cx="396360" cy="446400"/>
            <a:chOff x="1390320" y="3101760"/>
            <a:chExt cx="396360" cy="446400"/>
          </a:xfrm>
        </p:grpSpPr>
        <p:sp>
          <p:nvSpPr>
            <p:cNvPr id="194" name="CustomShape 26"/>
            <p:cNvSpPr/>
            <p:nvPr/>
          </p:nvSpPr>
          <p:spPr>
            <a:xfrm>
              <a:off x="1390320" y="3101760"/>
              <a:ext cx="396360" cy="4464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0"/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195" name="CustomShape 27"/>
            <p:cNvSpPr/>
            <p:nvPr/>
          </p:nvSpPr>
          <p:spPr>
            <a:xfrm>
              <a:off x="1390320" y="3191040"/>
              <a:ext cx="277200" cy="26784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96" name="Group 28"/>
          <p:cNvGrpSpPr/>
          <p:nvPr/>
        </p:nvGrpSpPr>
        <p:grpSpPr>
          <a:xfrm>
            <a:off x="4023720" y="3101760"/>
            <a:ext cx="396360" cy="446400"/>
            <a:chOff x="4023720" y="3101760"/>
            <a:chExt cx="396360" cy="446400"/>
          </a:xfrm>
        </p:grpSpPr>
        <p:sp>
          <p:nvSpPr>
            <p:cNvPr id="197" name="CustomShape 29"/>
            <p:cNvSpPr/>
            <p:nvPr/>
          </p:nvSpPr>
          <p:spPr>
            <a:xfrm>
              <a:off x="4023720" y="3101760"/>
              <a:ext cx="396360" cy="4464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0"/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198" name="CustomShape 30"/>
            <p:cNvSpPr/>
            <p:nvPr/>
          </p:nvSpPr>
          <p:spPr>
            <a:xfrm>
              <a:off x="4023720" y="3191040"/>
              <a:ext cx="277200" cy="26784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99" name="CustomShape 31"/>
          <p:cNvSpPr/>
          <p:nvPr/>
        </p:nvSpPr>
        <p:spPr>
          <a:xfrm>
            <a:off x="6831000" y="5433480"/>
            <a:ext cx="2133360" cy="30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B5E00F3D-BED2-4ED2-9D21-6F53AF804AE5}" type="slidenum">
              <a:rPr b="1" lang="cs-CZ" sz="1200" spc="-1" strike="noStrike">
                <a:solidFill>
                  <a:srgbClr val="000000"/>
                </a:solidFill>
                <a:latin typeface="Trebuchet MS"/>
              </a:rPr>
              <a:t>&lt;číslo&gt;</a:t>
            </a:fld>
            <a:endParaRPr b="0" lang="cs-CZ" sz="1200" spc="-1" strike="noStrike">
              <a:latin typeface="Arial"/>
            </a:endParaRPr>
          </a:p>
        </p:txBody>
      </p:sp>
      <p:sp>
        <p:nvSpPr>
          <p:cNvPr id="200" name="CustomShape 32"/>
          <p:cNvSpPr/>
          <p:nvPr/>
        </p:nvSpPr>
        <p:spPr>
          <a:xfrm>
            <a:off x="36360" y="265320"/>
            <a:ext cx="9143640" cy="71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1" lang="cs-CZ" sz="3600" spc="-1" strike="noStrike">
                <a:solidFill>
                  <a:srgbClr val="001848"/>
                </a:solidFill>
                <a:latin typeface="Trebuchet MS"/>
              </a:rPr>
              <a:t>Data analysis</a:t>
            </a:r>
            <a:endParaRPr b="0" lang="cs-CZ" sz="3600" spc="-1" strike="noStrike">
              <a:latin typeface="Arial"/>
            </a:endParaRPr>
          </a:p>
        </p:txBody>
      </p:sp>
      <p:sp>
        <p:nvSpPr>
          <p:cNvPr id="201" name="CustomShape 33"/>
          <p:cNvSpPr/>
          <p:nvPr/>
        </p:nvSpPr>
        <p:spPr>
          <a:xfrm>
            <a:off x="179640" y="4393440"/>
            <a:ext cx="8262720" cy="1368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cs-CZ" sz="1200" spc="-1" strike="noStrike" baseline="30000">
                <a:solidFill>
                  <a:srgbClr val="000000"/>
                </a:solidFill>
                <a:latin typeface="Trebuchet MS"/>
              </a:rPr>
              <a:t>1</a:t>
            </a:r>
            <a:r>
              <a:rPr b="0" lang="cs-CZ" sz="1200" spc="-1" strike="noStrike">
                <a:solidFill>
                  <a:srgbClr val="000000"/>
                </a:solidFill>
                <a:latin typeface="Trebuchet MS"/>
              </a:rPr>
              <a:t> written by Adam Harmanec; https://astro.troja.mff.cuni.cz/projects/respefo</a:t>
            </a:r>
            <a:endParaRPr b="0" lang="cs-CZ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200" spc="-1" strike="noStrike" baseline="30000">
                <a:solidFill>
                  <a:srgbClr val="000000"/>
                </a:solidFill>
                <a:latin typeface="Trebuchet MS"/>
              </a:rPr>
              <a:t>2</a:t>
            </a:r>
            <a:r>
              <a:rPr b="0" lang="cs-CZ" sz="1200" spc="-1" strike="noStrike">
                <a:solidFill>
                  <a:srgbClr val="000000"/>
                </a:solidFill>
                <a:latin typeface="Trebuchet MS"/>
              </a:rPr>
              <a:t> writen by Petr Harmanec; http://astro.troja.mff.cuni.cz/hec/HEC35</a:t>
            </a:r>
            <a:endParaRPr b="0" lang="cs-CZ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200" spc="-1" strike="noStrike" baseline="30000">
                <a:solidFill>
                  <a:srgbClr val="000000"/>
                </a:solidFill>
                <a:latin typeface="Trebuchet MS"/>
              </a:rPr>
              <a:t>3</a:t>
            </a:r>
            <a:r>
              <a:rPr b="0" lang="cs-CZ" sz="1200" spc="-1" strike="noStrike">
                <a:solidFill>
                  <a:srgbClr val="000000"/>
                </a:solidFill>
                <a:latin typeface="Trebuchet MS"/>
              </a:rPr>
              <a:t> Hadrava (1995, 1997); http://www.asu.cas.cz/~had/korel.html</a:t>
            </a:r>
            <a:endParaRPr b="0" lang="cs-CZ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200" spc="-1" strike="noStrike" baseline="30000">
                <a:solidFill>
                  <a:srgbClr val="000000"/>
                </a:solidFill>
                <a:latin typeface="Trebuchet MS"/>
              </a:rPr>
              <a:t>4</a:t>
            </a:r>
            <a:r>
              <a:rPr b="0" lang="cs-CZ" sz="1200" spc="-1" strike="noStrike">
                <a:solidFill>
                  <a:srgbClr val="000000"/>
                </a:solidFill>
                <a:latin typeface="Trebuchet MS"/>
              </a:rPr>
              <a:t> Nemravová et al. (2016); https://github.com/chrysante87/pyterpol/wiki</a:t>
            </a:r>
            <a:endParaRPr b="0" lang="cs-CZ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200" spc="-1" strike="noStrike" baseline="30000">
                <a:solidFill>
                  <a:srgbClr val="000000"/>
                </a:solidFill>
                <a:latin typeface="Trebuchet MS"/>
              </a:rPr>
              <a:t>5</a:t>
            </a:r>
            <a:r>
              <a:rPr b="0" lang="cs-CZ" sz="1200" spc="-1" strike="noStrike">
                <a:solidFill>
                  <a:srgbClr val="000000"/>
                </a:solidFill>
                <a:latin typeface="Trebuchet MS"/>
              </a:rPr>
              <a:t> Prša and Zwitter (2005); http://phoebe-project.org</a:t>
            </a:r>
            <a:endParaRPr b="0" lang="cs-CZ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200" spc="-1" strike="noStrike">
                <a:solidFill>
                  <a:srgbClr val="000000"/>
                </a:solidFill>
                <a:latin typeface="Trebuchet MS"/>
              </a:rPr>
              <a:t>* Mayer et al. (2010)</a:t>
            </a:r>
            <a:endParaRPr b="0" lang="cs-CZ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2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extShape 1"/>
          <p:cNvSpPr txBox="1"/>
          <p:nvPr/>
        </p:nvSpPr>
        <p:spPr>
          <a:xfrm>
            <a:off x="179640" y="1182600"/>
            <a:ext cx="7619760" cy="48427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200000"/>
              </a:lnSpc>
              <a:spcBef>
                <a:spcPts val="400"/>
              </a:spcBef>
              <a:tabLst>
                <a:tab algn="l" pos="0"/>
              </a:tabLst>
            </a:pPr>
            <a:r>
              <a:rPr b="1" lang="cs-CZ" sz="2000" spc="-1" strike="noStrike">
                <a:solidFill>
                  <a:srgbClr val="000000"/>
                </a:solidFill>
                <a:latin typeface="Trebuchet MS"/>
              </a:rPr>
              <a:t>P</a:t>
            </a:r>
            <a:r>
              <a:rPr b="1" lang="en-US" sz="2000" spc="-1" strike="noStrike">
                <a:solidFill>
                  <a:srgbClr val="000000"/>
                </a:solidFill>
                <a:latin typeface="Trebuchet MS"/>
              </a:rPr>
              <a:t>roblems in </a:t>
            </a:r>
            <a:r>
              <a:rPr b="1" lang="cs-CZ" sz="2000" spc="-1" strike="noStrike">
                <a:solidFill>
                  <a:srgbClr val="000000"/>
                </a:solidFill>
                <a:latin typeface="Trebuchet MS"/>
              </a:rPr>
              <a:t>the </a:t>
            </a:r>
            <a:r>
              <a:rPr b="1" lang="en-US" sz="2000" spc="-1" strike="noStrike">
                <a:solidFill>
                  <a:srgbClr val="000000"/>
                </a:solidFill>
                <a:latin typeface="Trebuchet MS"/>
              </a:rPr>
              <a:t>solution of this system</a:t>
            </a:r>
            <a:r>
              <a:rPr b="1" lang="cs-CZ" sz="2000" spc="-1" strike="noStrike">
                <a:solidFill>
                  <a:srgbClr val="000000"/>
                </a:solidFill>
                <a:latin typeface="Trebuchet MS"/>
              </a:rPr>
              <a:t>: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2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 </a:t>
            </a: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l</a:t>
            </a:r>
            <a:r>
              <a:rPr b="0" lang="en-GB" sz="2000" spc="-1" strike="noStrike">
                <a:solidFill>
                  <a:srgbClr val="000000"/>
                </a:solidFill>
                <a:latin typeface="Trebuchet MS"/>
              </a:rPr>
              <a:t>ines of the</a:t>
            </a: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 </a:t>
            </a:r>
            <a:r>
              <a:rPr b="0" lang="en-GB" sz="2000" spc="-1" strike="noStrike">
                <a:solidFill>
                  <a:srgbClr val="000000"/>
                </a:solidFill>
                <a:latin typeface="Trebuchet MS"/>
              </a:rPr>
              <a:t>primary and tertiary are blended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2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 </a:t>
            </a: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t</a:t>
            </a:r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he primary and tertiary dominate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2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 </a:t>
            </a: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f</a:t>
            </a:r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aint secondary spectrum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2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 </a:t>
            </a: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the dependence of the sum of squares on </a:t>
            </a:r>
            <a:r>
              <a:rPr b="0" i="1" lang="cs-CZ" sz="2000" spc="-1" strike="noStrike">
                <a:solidFill>
                  <a:srgbClr val="000000"/>
                </a:solidFill>
                <a:latin typeface="Trebuchet MS"/>
              </a:rPr>
              <a:t>q</a:t>
            </a: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 is flat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3" name="CustomShape 2"/>
          <p:cNvSpPr/>
          <p:nvPr/>
        </p:nvSpPr>
        <p:spPr>
          <a:xfrm>
            <a:off x="36360" y="337320"/>
            <a:ext cx="9143640" cy="71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1" lang="cs-CZ" sz="3600" spc="-1" strike="noStrike">
                <a:solidFill>
                  <a:srgbClr val="001848"/>
                </a:solidFill>
                <a:latin typeface="Trebuchet MS"/>
              </a:rPr>
              <a:t>Solution in KOREL</a:t>
            </a:r>
            <a:endParaRPr b="0" lang="cs-CZ" sz="3600" spc="-1" strike="noStrike">
              <a:latin typeface="Arial"/>
            </a:endParaRPr>
          </a:p>
        </p:txBody>
      </p:sp>
      <p:sp>
        <p:nvSpPr>
          <p:cNvPr id="204" name="CustomShape 3"/>
          <p:cNvSpPr/>
          <p:nvPr/>
        </p:nvSpPr>
        <p:spPr>
          <a:xfrm>
            <a:off x="6831000" y="5433480"/>
            <a:ext cx="2133360" cy="30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3B29C5F0-D89F-4A08-A54B-34022694DCB0}" type="slidenum">
              <a:rPr b="1" lang="cs-CZ" sz="1200" spc="-1" strike="noStrike">
                <a:solidFill>
                  <a:srgbClr val="000000"/>
                </a:solidFill>
                <a:latin typeface="Trebuchet MS"/>
              </a:rPr>
              <a:t>12</a:t>
            </a:fld>
            <a:endParaRPr b="0" lang="cs-CZ" sz="12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extShape 1"/>
          <p:cNvSpPr txBox="1"/>
          <p:nvPr/>
        </p:nvSpPr>
        <p:spPr>
          <a:xfrm>
            <a:off x="179640" y="2065320"/>
            <a:ext cx="8712720" cy="22136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439"/>
              </a:spcBef>
              <a:tabLst>
                <a:tab algn="l" pos="0"/>
              </a:tabLst>
            </a:pPr>
            <a:r>
              <a:rPr b="1" lang="cs-CZ" sz="2200" spc="-1" strike="noStrike">
                <a:solidFill>
                  <a:srgbClr val="000000"/>
                </a:solidFill>
                <a:latin typeface="Trebuchet MS"/>
              </a:rPr>
              <a:t>   </a:t>
            </a:r>
            <a:r>
              <a:rPr b="1" lang="cs-CZ" sz="2200" spc="-1" strike="noStrike">
                <a:solidFill>
                  <a:srgbClr val="000000"/>
                </a:solidFill>
                <a:latin typeface="Trebuchet MS"/>
              </a:rPr>
              <a:t>the first step </a:t>
            </a:r>
            <a:r>
              <a:rPr b="1" lang="cs-CZ" sz="2200" spc="-1" strike="noStrike">
                <a:solidFill>
                  <a:srgbClr val="000000"/>
                </a:solidFill>
                <a:latin typeface="Trebuchet MS"/>
              </a:rPr>
              <a:t>	</a:t>
            </a:r>
            <a:r>
              <a:rPr b="1" lang="cs-CZ" sz="2200" spc="-1" strike="noStrike">
                <a:solidFill>
                  <a:srgbClr val="000000"/>
                </a:solidFill>
                <a:latin typeface="Trebuchet MS"/>
              </a:rPr>
              <a:t>	</a:t>
            </a:r>
            <a:r>
              <a:rPr b="1" lang="cs-CZ" sz="2200" spc="-1" strike="noStrike">
                <a:solidFill>
                  <a:srgbClr val="000000"/>
                </a:solidFill>
                <a:latin typeface="Trebuchet MS"/>
              </a:rPr>
              <a:t>	</a:t>
            </a:r>
            <a:r>
              <a:rPr b="1" lang="cs-CZ" sz="2200" spc="-1" strike="noStrike">
                <a:solidFill>
                  <a:srgbClr val="000000"/>
                </a:solidFill>
                <a:latin typeface="Trebuchet MS"/>
              </a:rPr>
              <a:t>                    the second step</a:t>
            </a:r>
            <a:endParaRPr b="0" lang="cs-CZ" sz="2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3132000" y="2643480"/>
            <a:ext cx="2906640" cy="1799640"/>
          </a:xfrm>
          <a:prstGeom prst="homePlate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 w="28440">
            <a:solidFill>
              <a:srgbClr val="00206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71280" rIns="71280" tIns="35640" bIns="35640" anchor="ctr">
            <a:noAutofit/>
          </a:bodyPr>
          <a:p>
            <a:pPr>
              <a:lnSpc>
                <a:spcPct val="100000"/>
              </a:lnSpc>
            </a:pP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r</a:t>
            </a:r>
            <a:r>
              <a:rPr b="0" lang="en-GB" sz="2000" spc="-1" strike="noStrike">
                <a:solidFill>
                  <a:srgbClr val="000000"/>
                </a:solidFill>
                <a:latin typeface="Trebuchet MS"/>
              </a:rPr>
              <a:t>esidua</a:t>
            </a: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ls</a:t>
            </a:r>
            <a:r>
              <a:rPr b="0" lang="en-GB" sz="2000" spc="-1" strike="noStrike">
                <a:solidFill>
                  <a:srgbClr val="000000"/>
                </a:solidFill>
                <a:latin typeface="Trebuchet MS"/>
              </a:rPr>
              <a:t> </a:t>
            </a: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of </a:t>
            </a:r>
            <a:r>
              <a:rPr b="0" lang="en-GB" sz="2000" spc="-1" strike="noStrike">
                <a:solidFill>
                  <a:srgbClr val="000000"/>
                </a:solidFill>
                <a:latin typeface="Trebuchet MS"/>
              </a:rPr>
              <a:t>all </a:t>
            </a: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components </a:t>
            </a:r>
            <a:r>
              <a:rPr b="0" lang="en-GB" sz="2000" spc="-1" strike="noStrike">
                <a:solidFill>
                  <a:srgbClr val="000000"/>
                </a:solidFill>
                <a:latin typeface="Trebuchet MS"/>
              </a:rPr>
              <a:t>after disentangling</a:t>
            </a: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 </a:t>
            </a:r>
            <a:endParaRPr b="0" lang="cs-CZ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+ 1</a:t>
            </a:r>
            <a:endParaRPr b="0" lang="cs-CZ" sz="2000" spc="-1" strike="noStrike">
              <a:latin typeface="Arial"/>
            </a:endParaRPr>
          </a:p>
        </p:txBody>
      </p:sp>
      <p:sp>
        <p:nvSpPr>
          <p:cNvPr id="207" name="CustomShape 3"/>
          <p:cNvSpPr/>
          <p:nvPr/>
        </p:nvSpPr>
        <p:spPr>
          <a:xfrm>
            <a:off x="539640" y="2643480"/>
            <a:ext cx="2088000" cy="17996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440">
            <a:solidFill>
              <a:srgbClr val="002060"/>
            </a:solidFill>
            <a:round/>
          </a:ln>
          <a:effectLst>
            <a:glow rad="279400">
              <a:srgbClr val="002060">
                <a:alpha val="60000"/>
              </a:srgb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71280" rIns="71280" tIns="35640" bIns="35640" anchor="ctr">
            <a:noAutofit/>
          </a:bodyPr>
          <a:p>
            <a:pPr>
              <a:lnSpc>
                <a:spcPct val="100000"/>
              </a:lnSpc>
            </a:pP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t</a:t>
            </a:r>
            <a:r>
              <a:rPr b="0" lang="en-GB" sz="2000" spc="-1" strike="noStrike">
                <a:solidFill>
                  <a:srgbClr val="000000"/>
                </a:solidFill>
                <a:latin typeface="Trebuchet MS"/>
              </a:rPr>
              <a:t>he spectra of </a:t>
            </a: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the </a:t>
            </a:r>
            <a:r>
              <a:rPr b="0" lang="en-GB" sz="2000" spc="-1" strike="noStrike">
                <a:solidFill>
                  <a:srgbClr val="000000"/>
                </a:solidFill>
                <a:latin typeface="Trebuchet MS"/>
              </a:rPr>
              <a:t>primary and tertiary </a:t>
            </a: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are</a:t>
            </a:r>
            <a:r>
              <a:rPr b="0" lang="en-GB" sz="2000" spc="-1" strike="noStrike">
                <a:solidFill>
                  <a:srgbClr val="000000"/>
                </a:solidFill>
                <a:latin typeface="Trebuchet MS"/>
              </a:rPr>
              <a:t> </a:t>
            </a: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d</a:t>
            </a:r>
            <a:r>
              <a:rPr b="0" lang="en-GB" sz="2000" spc="-1" strike="noStrike">
                <a:solidFill>
                  <a:srgbClr val="000000"/>
                </a:solidFill>
                <a:latin typeface="Trebuchet MS"/>
              </a:rPr>
              <a:t>isentangled</a:t>
            </a:r>
            <a:endParaRPr b="0" lang="cs-CZ" sz="2000" spc="-1" strike="noStrike">
              <a:latin typeface="Arial"/>
            </a:endParaRPr>
          </a:p>
        </p:txBody>
      </p:sp>
      <p:sp>
        <p:nvSpPr>
          <p:cNvPr id="208" name="CustomShape 4"/>
          <p:cNvSpPr/>
          <p:nvPr/>
        </p:nvSpPr>
        <p:spPr>
          <a:xfrm>
            <a:off x="6500160" y="2643480"/>
            <a:ext cx="2087640" cy="17996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440">
            <a:solidFill>
              <a:srgbClr val="002060"/>
            </a:solidFill>
            <a:round/>
          </a:ln>
          <a:effectLst>
            <a:glow rad="279400">
              <a:srgbClr val="00206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71280" rIns="71280" tIns="35640" bIns="35640"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t</a:t>
            </a:r>
            <a:r>
              <a:rPr b="0" lang="en-GB" sz="2000" spc="-1" strike="noStrike">
                <a:solidFill>
                  <a:srgbClr val="000000"/>
                </a:solidFill>
                <a:latin typeface="Trebuchet MS"/>
              </a:rPr>
              <a:t>he spectrum of </a:t>
            </a: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the </a:t>
            </a:r>
            <a:r>
              <a:rPr b="0" lang="en-GB" sz="2000" spc="-1" strike="noStrike">
                <a:solidFill>
                  <a:srgbClr val="000000"/>
                </a:solidFill>
                <a:latin typeface="Trebuchet MS"/>
              </a:rPr>
              <a:t>secondary </a:t>
            </a: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is </a:t>
            </a:r>
            <a:r>
              <a:rPr b="0" lang="en-GB" sz="2000" spc="-1" strike="noStrike">
                <a:solidFill>
                  <a:srgbClr val="000000"/>
                </a:solidFill>
                <a:latin typeface="Trebuchet MS"/>
              </a:rPr>
              <a:t>disentangled</a:t>
            </a:r>
            <a:endParaRPr b="0" lang="cs-CZ" sz="2000" spc="-1" strike="noStrike">
              <a:latin typeface="Arial"/>
            </a:endParaRPr>
          </a:p>
        </p:txBody>
      </p:sp>
      <p:sp>
        <p:nvSpPr>
          <p:cNvPr id="209" name="CustomShape 5"/>
          <p:cNvSpPr/>
          <p:nvPr/>
        </p:nvSpPr>
        <p:spPr>
          <a:xfrm>
            <a:off x="36360" y="409320"/>
            <a:ext cx="9143640" cy="71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 fontScale="44000"/>
          </a:bodyPr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001848"/>
                </a:solidFill>
                <a:latin typeface="Trebuchet MS"/>
              </a:rPr>
              <a:t>Spectral disentangling in two steps</a:t>
            </a:r>
            <a:endParaRPr b="0" lang="cs-CZ" sz="3600" spc="-1" strike="noStrike">
              <a:latin typeface="Arial"/>
            </a:endParaRPr>
          </a:p>
        </p:txBody>
      </p:sp>
      <p:sp>
        <p:nvSpPr>
          <p:cNvPr id="210" name="CustomShape 6"/>
          <p:cNvSpPr/>
          <p:nvPr/>
        </p:nvSpPr>
        <p:spPr>
          <a:xfrm>
            <a:off x="6831000" y="5433480"/>
            <a:ext cx="2133360" cy="30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206F802B-81A3-4825-89F6-4AD51542D273}" type="slidenum">
              <a:rPr b="1" lang="cs-CZ" sz="1200" spc="-1" strike="noStrike">
                <a:solidFill>
                  <a:srgbClr val="000000"/>
                </a:solidFill>
                <a:latin typeface="Trebuchet MS"/>
              </a:rPr>
              <a:t>13</a:t>
            </a:fld>
            <a:endParaRPr b="0" lang="cs-CZ" sz="12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ustomShape 1"/>
          <p:cNvSpPr/>
          <p:nvPr/>
        </p:nvSpPr>
        <p:spPr>
          <a:xfrm>
            <a:off x="467640" y="1345320"/>
            <a:ext cx="2238480" cy="3997440"/>
          </a:xfrm>
          <a:prstGeom prst="homePlate">
            <a:avLst>
              <a:gd name="adj" fmla="val 17236"/>
            </a:avLst>
          </a:prstGeom>
          <a:solidFill>
            <a:schemeClr val="accent2">
              <a:lumMod val="20000"/>
              <a:lumOff val="80000"/>
            </a:schemeClr>
          </a:solidFill>
          <a:ln w="28440">
            <a:solidFill>
              <a:srgbClr val="002060"/>
            </a:solidFill>
            <a:round/>
          </a:ln>
          <a:effectLst>
            <a:glow rad="279400">
              <a:srgbClr val="00206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71280" rIns="71280" tIns="35640" bIns="35640" anchor="ctr">
            <a:noAutofit/>
          </a:bodyPr>
          <a:p>
            <a:pPr>
              <a:lnSpc>
                <a:spcPct val="100000"/>
              </a:lnSpc>
            </a:pPr>
            <a:r>
              <a:rPr b="1" lang="cs-CZ" sz="1800" spc="-1" strike="noStrike">
                <a:solidFill>
                  <a:srgbClr val="000000"/>
                </a:solidFill>
                <a:latin typeface="Trebuchet MS"/>
                <a:ea typeface="Segoe UI"/>
              </a:rPr>
              <a:t>disentangled: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Trebuchet MS"/>
                <a:ea typeface="Segoe UI"/>
              </a:rPr>
              <a:t>the </a:t>
            </a:r>
            <a:r>
              <a:rPr b="0" lang="en-GB" sz="1800" spc="-1" strike="noStrike">
                <a:solidFill>
                  <a:srgbClr val="000000"/>
                </a:solidFill>
                <a:latin typeface="Trebuchet MS"/>
                <a:ea typeface="Segoe UI"/>
              </a:rPr>
              <a:t>primary and tertiary with variable intensities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800" spc="-1" strike="noStrike">
                <a:solidFill>
                  <a:srgbClr val="000000"/>
                </a:solidFill>
                <a:latin typeface="Trebuchet MS"/>
                <a:ea typeface="Segoe UI"/>
              </a:rPr>
              <a:t>convergence of: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cs-CZ" sz="1800" spc="-1" strike="noStrike">
                <a:solidFill>
                  <a:srgbClr val="000000"/>
                </a:solidFill>
                <a:latin typeface="Trebuchet MS"/>
                <a:ea typeface="Segoe UI"/>
              </a:rPr>
              <a:t>T</a:t>
            </a:r>
            <a:r>
              <a:rPr b="0" lang="cs-CZ" sz="1800" spc="-1" strike="noStrike" baseline="-25000">
                <a:solidFill>
                  <a:srgbClr val="000000"/>
                </a:solidFill>
                <a:latin typeface="Trebuchet MS"/>
                <a:ea typeface="Segoe UI"/>
              </a:rPr>
              <a:t>1</a:t>
            </a:r>
            <a:r>
              <a:rPr b="0" lang="cs-CZ" sz="1800" spc="-1" strike="noStrike">
                <a:solidFill>
                  <a:srgbClr val="000000"/>
                </a:solidFill>
                <a:latin typeface="Trebuchet MS"/>
                <a:ea typeface="Segoe UI"/>
              </a:rPr>
              <a:t>, </a:t>
            </a:r>
            <a:r>
              <a:rPr b="0" i="1" lang="cs-CZ" sz="1800" spc="-1" strike="noStrike">
                <a:solidFill>
                  <a:srgbClr val="000000"/>
                </a:solidFill>
                <a:latin typeface="Trebuchet MS"/>
                <a:ea typeface="Segoe UI"/>
              </a:rPr>
              <a:t>e</a:t>
            </a:r>
            <a:r>
              <a:rPr b="0" lang="cs-CZ" sz="1800" spc="-1" strike="noStrike">
                <a:solidFill>
                  <a:srgbClr val="000000"/>
                </a:solidFill>
                <a:latin typeface="Trebuchet MS"/>
                <a:ea typeface="Segoe UI"/>
              </a:rPr>
              <a:t>, </a:t>
            </a:r>
            <a:r>
              <a:rPr b="0" i="1" lang="el-GR" sz="1800" spc="-1" strike="noStrike">
                <a:solidFill>
                  <a:srgbClr val="000000"/>
                </a:solidFill>
                <a:latin typeface="Trebuchet MS"/>
                <a:ea typeface="Segoe UI"/>
              </a:rPr>
              <a:t>ω</a:t>
            </a:r>
            <a:r>
              <a:rPr b="0" lang="cs-CZ" sz="1800" spc="-1" strike="noStrike">
                <a:solidFill>
                  <a:srgbClr val="000000"/>
                </a:solidFill>
                <a:latin typeface="Trebuchet MS"/>
                <a:ea typeface="Segoe UI"/>
              </a:rPr>
              <a:t>,</a:t>
            </a:r>
            <a:r>
              <a:rPr b="0" i="1" lang="cs-CZ" sz="1800" spc="-1" strike="noStrike">
                <a:solidFill>
                  <a:srgbClr val="000000"/>
                </a:solidFill>
                <a:latin typeface="Trebuchet MS"/>
                <a:ea typeface="Segoe UI"/>
              </a:rPr>
              <a:t> K</a:t>
            </a:r>
            <a:r>
              <a:rPr b="0" lang="cs-CZ" sz="1800" spc="-1" strike="noStrike" baseline="-25000">
                <a:solidFill>
                  <a:srgbClr val="000000"/>
                </a:solidFill>
                <a:latin typeface="Trebuchet MS"/>
                <a:ea typeface="Segoe UI"/>
              </a:rPr>
              <a:t>1</a:t>
            </a:r>
            <a:r>
              <a:rPr b="0" i="1" lang="cs-CZ" sz="1800" spc="-1" strike="noStrike">
                <a:solidFill>
                  <a:srgbClr val="000000"/>
                </a:solidFill>
                <a:latin typeface="Trebuchet MS"/>
                <a:ea typeface="Segoe UI"/>
              </a:rPr>
              <a:t> 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Trebuchet MS"/>
                <a:ea typeface="Segoe UI"/>
              </a:rPr>
              <a:t>(orbit of close pair)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cs-CZ" sz="1800" spc="-1" strike="noStrike">
                <a:solidFill>
                  <a:srgbClr val="000000"/>
                </a:solidFill>
                <a:latin typeface="Trebuchet MS"/>
                <a:ea typeface="Segoe UI"/>
              </a:rPr>
              <a:t>T</a:t>
            </a:r>
            <a:r>
              <a:rPr b="0" lang="cs-CZ" sz="1800" spc="-1" strike="noStrike" baseline="-25000">
                <a:solidFill>
                  <a:srgbClr val="000000"/>
                </a:solidFill>
                <a:latin typeface="Trebuchet MS"/>
                <a:ea typeface="Segoe UI"/>
              </a:rPr>
              <a:t>2</a:t>
            </a:r>
            <a:r>
              <a:rPr b="0" lang="cs-CZ" sz="1800" spc="-1" strike="noStrike">
                <a:solidFill>
                  <a:srgbClr val="000000"/>
                </a:solidFill>
                <a:latin typeface="Trebuchet MS"/>
                <a:ea typeface="Segoe UI"/>
              </a:rPr>
              <a:t>, </a:t>
            </a:r>
            <a:r>
              <a:rPr b="0" i="1" lang="cs-CZ" sz="1800" spc="-1" strike="noStrike">
                <a:solidFill>
                  <a:srgbClr val="000000"/>
                </a:solidFill>
                <a:latin typeface="Trebuchet MS"/>
                <a:ea typeface="Segoe UI"/>
              </a:rPr>
              <a:t>K</a:t>
            </a:r>
            <a:r>
              <a:rPr b="0" lang="cs-CZ" sz="1800" spc="-1" strike="noStrike" baseline="-25000">
                <a:solidFill>
                  <a:srgbClr val="000000"/>
                </a:solidFill>
                <a:latin typeface="Trebuchet MS"/>
                <a:ea typeface="Segoe UI"/>
              </a:rPr>
              <a:t>2 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Trebuchet MS"/>
                <a:ea typeface="Segoe UI"/>
              </a:rPr>
              <a:t>(outer orbit)</a:t>
            </a:r>
            <a:endParaRPr b="0" lang="cs-CZ" sz="1800" spc="-1" strike="noStrike">
              <a:latin typeface="Arial"/>
            </a:endParaRPr>
          </a:p>
        </p:txBody>
      </p:sp>
      <p:sp>
        <p:nvSpPr>
          <p:cNvPr id="212" name="CustomShape 2"/>
          <p:cNvSpPr/>
          <p:nvPr/>
        </p:nvSpPr>
        <p:spPr>
          <a:xfrm>
            <a:off x="467640" y="1345320"/>
            <a:ext cx="2238480" cy="3997440"/>
          </a:xfrm>
          <a:prstGeom prst="homePlate">
            <a:avLst>
              <a:gd name="adj" fmla="val 17236"/>
            </a:avLst>
          </a:prstGeom>
          <a:gradFill rotWithShape="0">
            <a:gsLst>
              <a:gs pos="0">
                <a:srgbClr val="ffc1be"/>
              </a:gs>
              <a:gs pos="100000">
                <a:srgbClr val="ffe5e5"/>
              </a:gs>
            </a:gsLst>
            <a:lin ang="16200000"/>
          </a:gradFill>
          <a:ln w="28440">
            <a:solidFill>
              <a:srgbClr val="002060"/>
            </a:solidFill>
            <a:round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71280" rIns="71280" tIns="35640" bIns="35640" anchor="ctr">
            <a:noAutofit/>
          </a:bodyPr>
          <a:p>
            <a:pPr>
              <a:lnSpc>
                <a:spcPct val="100000"/>
              </a:lnSpc>
            </a:pPr>
            <a:r>
              <a:rPr b="1" lang="cs-CZ" sz="1800" spc="-1" strike="noStrike">
                <a:solidFill>
                  <a:srgbClr val="000000"/>
                </a:solidFill>
                <a:latin typeface="Trebuchet MS"/>
                <a:ea typeface="Segoe UI"/>
              </a:rPr>
              <a:t>disentangled: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Trebuchet MS"/>
                <a:ea typeface="Segoe UI"/>
              </a:rPr>
              <a:t>the </a:t>
            </a:r>
            <a:r>
              <a:rPr b="0" lang="en-GB" sz="1800" spc="-1" strike="noStrike">
                <a:solidFill>
                  <a:srgbClr val="000000"/>
                </a:solidFill>
                <a:latin typeface="Trebuchet MS"/>
                <a:ea typeface="Segoe UI"/>
              </a:rPr>
              <a:t>primary and tertiary with variable intensities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800" spc="-1" strike="noStrike">
                <a:solidFill>
                  <a:srgbClr val="000000"/>
                </a:solidFill>
                <a:latin typeface="Trebuchet MS"/>
                <a:ea typeface="Segoe UI"/>
              </a:rPr>
              <a:t>convergence of: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cs-CZ" sz="1800" spc="-1" strike="noStrike">
                <a:solidFill>
                  <a:srgbClr val="000000"/>
                </a:solidFill>
                <a:latin typeface="Trebuchet MS"/>
                <a:ea typeface="Segoe UI"/>
              </a:rPr>
              <a:t>T</a:t>
            </a:r>
            <a:r>
              <a:rPr b="0" lang="cs-CZ" sz="1800" spc="-1" strike="noStrike" baseline="-25000">
                <a:solidFill>
                  <a:srgbClr val="000000"/>
                </a:solidFill>
                <a:latin typeface="Trebuchet MS"/>
                <a:ea typeface="Segoe UI"/>
              </a:rPr>
              <a:t>1</a:t>
            </a:r>
            <a:r>
              <a:rPr b="0" lang="cs-CZ" sz="1800" spc="-1" strike="noStrike">
                <a:solidFill>
                  <a:srgbClr val="000000"/>
                </a:solidFill>
                <a:latin typeface="Trebuchet MS"/>
                <a:ea typeface="Segoe UI"/>
              </a:rPr>
              <a:t>, </a:t>
            </a:r>
            <a:r>
              <a:rPr b="0" i="1" lang="cs-CZ" sz="1800" spc="-1" strike="noStrike">
                <a:solidFill>
                  <a:srgbClr val="000000"/>
                </a:solidFill>
                <a:latin typeface="Trebuchet MS"/>
                <a:ea typeface="Segoe UI"/>
              </a:rPr>
              <a:t>e</a:t>
            </a:r>
            <a:r>
              <a:rPr b="0" lang="cs-CZ" sz="1800" spc="-1" strike="noStrike">
                <a:solidFill>
                  <a:srgbClr val="000000"/>
                </a:solidFill>
                <a:latin typeface="Trebuchet MS"/>
                <a:ea typeface="Segoe UI"/>
              </a:rPr>
              <a:t>, </a:t>
            </a:r>
            <a:r>
              <a:rPr b="0" i="1" lang="el-GR" sz="1800" spc="-1" strike="noStrike">
                <a:solidFill>
                  <a:srgbClr val="000000"/>
                </a:solidFill>
                <a:latin typeface="Trebuchet MS"/>
                <a:ea typeface="Segoe UI"/>
              </a:rPr>
              <a:t>ω</a:t>
            </a:r>
            <a:r>
              <a:rPr b="0" lang="cs-CZ" sz="1800" spc="-1" strike="noStrike">
                <a:solidFill>
                  <a:srgbClr val="000000"/>
                </a:solidFill>
                <a:latin typeface="Trebuchet MS"/>
                <a:ea typeface="Segoe UI"/>
              </a:rPr>
              <a:t>,</a:t>
            </a:r>
            <a:r>
              <a:rPr b="0" i="1" lang="cs-CZ" sz="1800" spc="-1" strike="noStrike">
                <a:solidFill>
                  <a:srgbClr val="000000"/>
                </a:solidFill>
                <a:latin typeface="Trebuchet MS"/>
                <a:ea typeface="Segoe UI"/>
              </a:rPr>
              <a:t> K</a:t>
            </a:r>
            <a:r>
              <a:rPr b="0" lang="cs-CZ" sz="1800" spc="-1" strike="noStrike" baseline="-25000">
                <a:solidFill>
                  <a:srgbClr val="000000"/>
                </a:solidFill>
                <a:latin typeface="Trebuchet MS"/>
                <a:ea typeface="Segoe UI"/>
              </a:rPr>
              <a:t>1</a:t>
            </a:r>
            <a:r>
              <a:rPr b="0" i="1" lang="cs-CZ" sz="1800" spc="-1" strike="noStrike">
                <a:solidFill>
                  <a:srgbClr val="000000"/>
                </a:solidFill>
                <a:latin typeface="Trebuchet MS"/>
                <a:ea typeface="Segoe UI"/>
              </a:rPr>
              <a:t> 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Trebuchet MS"/>
                <a:ea typeface="Segoe UI"/>
              </a:rPr>
              <a:t>(orbit of close pair)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cs-CZ" sz="1800" spc="-1" strike="noStrike">
                <a:solidFill>
                  <a:srgbClr val="000000"/>
                </a:solidFill>
                <a:latin typeface="Trebuchet MS"/>
                <a:ea typeface="Segoe UI"/>
              </a:rPr>
              <a:t>T</a:t>
            </a:r>
            <a:r>
              <a:rPr b="0" lang="cs-CZ" sz="1800" spc="-1" strike="noStrike" baseline="-25000">
                <a:solidFill>
                  <a:srgbClr val="000000"/>
                </a:solidFill>
                <a:latin typeface="Trebuchet MS"/>
                <a:ea typeface="Segoe UI"/>
              </a:rPr>
              <a:t>2</a:t>
            </a:r>
            <a:r>
              <a:rPr b="0" lang="cs-CZ" sz="1800" spc="-1" strike="noStrike">
                <a:solidFill>
                  <a:srgbClr val="000000"/>
                </a:solidFill>
                <a:latin typeface="Trebuchet MS"/>
                <a:ea typeface="Segoe UI"/>
              </a:rPr>
              <a:t>, </a:t>
            </a:r>
            <a:r>
              <a:rPr b="0" i="1" lang="cs-CZ" sz="1800" spc="-1" strike="noStrike">
                <a:solidFill>
                  <a:srgbClr val="000000"/>
                </a:solidFill>
                <a:latin typeface="Trebuchet MS"/>
                <a:ea typeface="Segoe UI"/>
              </a:rPr>
              <a:t>K</a:t>
            </a:r>
            <a:r>
              <a:rPr b="0" lang="cs-CZ" sz="1800" spc="-1" strike="noStrike" baseline="-25000">
                <a:solidFill>
                  <a:srgbClr val="000000"/>
                </a:solidFill>
                <a:latin typeface="Trebuchet MS"/>
                <a:ea typeface="Segoe UI"/>
              </a:rPr>
              <a:t>2 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Trebuchet MS"/>
                <a:ea typeface="Segoe UI"/>
              </a:rPr>
              <a:t>(outer orbit)</a:t>
            </a:r>
            <a:endParaRPr b="0" lang="cs-CZ" sz="1800" spc="-1" strike="noStrike">
              <a:latin typeface="Arial"/>
            </a:endParaRPr>
          </a:p>
        </p:txBody>
      </p:sp>
      <p:sp>
        <p:nvSpPr>
          <p:cNvPr id="213" name="CustomShape 3"/>
          <p:cNvSpPr/>
          <p:nvPr/>
        </p:nvSpPr>
        <p:spPr>
          <a:xfrm>
            <a:off x="3204000" y="1345320"/>
            <a:ext cx="2623320" cy="4049640"/>
          </a:xfrm>
          <a:prstGeom prst="homePlate">
            <a:avLst>
              <a:gd name="adj" fmla="val 24648"/>
            </a:avLst>
          </a:prstGeom>
          <a:solidFill>
            <a:schemeClr val="accent2">
              <a:lumMod val="20000"/>
              <a:lumOff val="80000"/>
            </a:schemeClr>
          </a:solidFill>
          <a:ln w="28440">
            <a:solidFill>
              <a:srgbClr val="002060"/>
            </a:solidFill>
            <a:round/>
          </a:ln>
          <a:effectLst>
            <a:glow rad="279400">
              <a:srgbClr val="00206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71280" rIns="71280" tIns="35640" bIns="35640" anchor="ctr">
            <a:noAutofit/>
          </a:bodyPr>
          <a:p>
            <a:pPr>
              <a:lnSpc>
                <a:spcPct val="100000"/>
              </a:lnSpc>
            </a:pPr>
            <a:r>
              <a:rPr b="1" lang="cs-CZ" sz="1800" spc="-1" strike="noStrike">
                <a:solidFill>
                  <a:srgbClr val="000000"/>
                </a:solidFill>
                <a:latin typeface="Trebuchet MS"/>
                <a:ea typeface="Segoe UI"/>
              </a:rPr>
              <a:t>disentangled: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Trebuchet MS"/>
                <a:ea typeface="Segoe UI"/>
              </a:rPr>
              <a:t>the </a:t>
            </a:r>
            <a:r>
              <a:rPr b="0" lang="en-GB" sz="1800" spc="-1" strike="noStrike">
                <a:solidFill>
                  <a:srgbClr val="000000"/>
                </a:solidFill>
                <a:latin typeface="Trebuchet MS"/>
                <a:ea typeface="Segoe UI"/>
              </a:rPr>
              <a:t>primary and tertiary with constant intensities</a:t>
            </a:r>
            <a:r>
              <a:rPr b="0" lang="cs-CZ" sz="1800" spc="-1" strike="noStrike">
                <a:solidFill>
                  <a:srgbClr val="000000"/>
                </a:solidFill>
                <a:latin typeface="Trebuchet MS"/>
                <a:ea typeface="Segoe UI"/>
              </a:rPr>
              <a:t> </a:t>
            </a:r>
            <a:r>
              <a:rPr b="0" lang="en-GB" sz="1800" spc="-1" strike="noStrike">
                <a:solidFill>
                  <a:srgbClr val="000000"/>
                </a:solidFill>
                <a:latin typeface="Trebuchet MS"/>
                <a:ea typeface="Segoe UI"/>
              </a:rPr>
              <a:t>and the secondary with variable intensity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800" spc="-1" strike="noStrike">
                <a:solidFill>
                  <a:srgbClr val="000000"/>
                </a:solidFill>
                <a:latin typeface="Trebuchet MS"/>
                <a:ea typeface="Segoe UI"/>
              </a:rPr>
              <a:t>convergence of: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cs-CZ" sz="1800" spc="-1" strike="noStrike">
                <a:solidFill>
                  <a:srgbClr val="000000"/>
                </a:solidFill>
                <a:latin typeface="Trebuchet MS"/>
                <a:ea typeface="Segoe UI"/>
              </a:rPr>
              <a:t>T</a:t>
            </a:r>
            <a:r>
              <a:rPr b="0" lang="cs-CZ" sz="1800" spc="-1" strike="noStrike" baseline="-25000">
                <a:solidFill>
                  <a:srgbClr val="000000"/>
                </a:solidFill>
                <a:latin typeface="Trebuchet MS"/>
                <a:ea typeface="Segoe UI"/>
              </a:rPr>
              <a:t>1</a:t>
            </a:r>
            <a:r>
              <a:rPr b="0" lang="cs-CZ" sz="1800" spc="-1" strike="noStrike">
                <a:solidFill>
                  <a:srgbClr val="000000"/>
                </a:solidFill>
                <a:latin typeface="Trebuchet MS"/>
                <a:ea typeface="Segoe UI"/>
              </a:rPr>
              <a:t>, </a:t>
            </a:r>
            <a:r>
              <a:rPr b="0" i="1" lang="cs-CZ" sz="1800" spc="-1" strike="noStrike">
                <a:solidFill>
                  <a:srgbClr val="000000"/>
                </a:solidFill>
                <a:latin typeface="Trebuchet MS"/>
                <a:ea typeface="Segoe UI"/>
              </a:rPr>
              <a:t>q 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Trebuchet MS"/>
                <a:ea typeface="Segoe UI"/>
              </a:rPr>
              <a:t>(orbit of close pair)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latin typeface="Arial"/>
            </a:endParaRPr>
          </a:p>
        </p:txBody>
      </p:sp>
      <p:sp>
        <p:nvSpPr>
          <p:cNvPr id="214" name="CustomShape 4"/>
          <p:cNvSpPr/>
          <p:nvPr/>
        </p:nvSpPr>
        <p:spPr>
          <a:xfrm>
            <a:off x="6332760" y="1345320"/>
            <a:ext cx="2415240" cy="3997440"/>
          </a:xfrm>
          <a:prstGeom prst="homePlate">
            <a:avLst>
              <a:gd name="adj" fmla="val 21024"/>
            </a:avLst>
          </a:prstGeom>
          <a:solidFill>
            <a:schemeClr val="accent2">
              <a:lumMod val="20000"/>
              <a:lumOff val="80000"/>
            </a:schemeClr>
          </a:solidFill>
          <a:ln w="28440">
            <a:solidFill>
              <a:srgbClr val="002060"/>
            </a:solidFill>
            <a:round/>
          </a:ln>
          <a:effectLst>
            <a:glow rad="279400">
              <a:srgbClr val="00206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71280" rIns="71280" tIns="35640" bIns="35640" anchor="ctr">
            <a:noAutofit/>
          </a:bodyPr>
          <a:p>
            <a:pPr algn="ctr">
              <a:lnSpc>
                <a:spcPct val="100000"/>
              </a:lnSpc>
            </a:pP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800" spc="-1" strike="noStrike">
                <a:solidFill>
                  <a:srgbClr val="000000"/>
                </a:solidFill>
                <a:latin typeface="Trebuchet MS"/>
                <a:ea typeface="Segoe UI"/>
              </a:rPr>
              <a:t>disentangled: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Trebuchet MS"/>
                <a:ea typeface="Segoe UI"/>
              </a:rPr>
              <a:t>all </a:t>
            </a:r>
            <a:r>
              <a:rPr b="0" lang="en-GB" sz="1800" spc="-1" strike="noStrike">
                <a:solidFill>
                  <a:srgbClr val="000000"/>
                </a:solidFill>
                <a:latin typeface="Trebuchet MS"/>
                <a:ea typeface="Segoe UI"/>
              </a:rPr>
              <a:t>three components with constant intensities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800" spc="-1" strike="noStrike">
                <a:solidFill>
                  <a:srgbClr val="000000"/>
                </a:solidFill>
                <a:latin typeface="Trebuchet MS"/>
                <a:ea typeface="Segoe UI"/>
              </a:rPr>
              <a:t>convergence of: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cs-CZ" sz="1800" spc="-1" strike="noStrike">
                <a:solidFill>
                  <a:srgbClr val="000000"/>
                </a:solidFill>
                <a:latin typeface="Trebuchet MS"/>
                <a:ea typeface="Segoe UI"/>
              </a:rPr>
              <a:t>T</a:t>
            </a:r>
            <a:r>
              <a:rPr b="0" lang="cs-CZ" sz="1800" spc="-1" strike="noStrike" baseline="-25000">
                <a:solidFill>
                  <a:srgbClr val="000000"/>
                </a:solidFill>
                <a:latin typeface="Trebuchet MS"/>
                <a:ea typeface="Segoe UI"/>
              </a:rPr>
              <a:t>1</a:t>
            </a:r>
            <a:r>
              <a:rPr b="0" lang="cs-CZ" sz="1800" spc="-1" strike="noStrike">
                <a:solidFill>
                  <a:srgbClr val="000000"/>
                </a:solidFill>
                <a:latin typeface="Trebuchet MS"/>
                <a:ea typeface="Segoe UI"/>
              </a:rPr>
              <a:t>, </a:t>
            </a:r>
            <a:r>
              <a:rPr b="0" i="1" lang="cs-CZ" sz="1800" spc="-1" strike="noStrike">
                <a:solidFill>
                  <a:srgbClr val="000000"/>
                </a:solidFill>
                <a:latin typeface="Trebuchet MS"/>
                <a:ea typeface="Segoe UI"/>
              </a:rPr>
              <a:t>e</a:t>
            </a:r>
            <a:r>
              <a:rPr b="0" lang="cs-CZ" sz="1800" spc="-1" strike="noStrike">
                <a:solidFill>
                  <a:srgbClr val="000000"/>
                </a:solidFill>
                <a:latin typeface="Trebuchet MS"/>
                <a:ea typeface="Segoe UI"/>
              </a:rPr>
              <a:t>, </a:t>
            </a:r>
            <a:r>
              <a:rPr b="0" i="1" lang="el-GR" sz="1800" spc="-1" strike="noStrike">
                <a:solidFill>
                  <a:srgbClr val="000000"/>
                </a:solidFill>
                <a:latin typeface="Trebuchet MS"/>
                <a:ea typeface="Segoe UI"/>
              </a:rPr>
              <a:t>ω</a:t>
            </a:r>
            <a:r>
              <a:rPr b="0" i="1" lang="cs-CZ" sz="1800" spc="-1" strike="noStrike">
                <a:solidFill>
                  <a:srgbClr val="000000"/>
                </a:solidFill>
                <a:latin typeface="Trebuchet MS"/>
                <a:ea typeface="Segoe UI"/>
              </a:rPr>
              <a:t>, q</a:t>
            </a:r>
            <a:r>
              <a:rPr b="0" lang="cs-CZ" sz="1800" spc="-1" strike="noStrike">
                <a:solidFill>
                  <a:srgbClr val="000000"/>
                </a:solidFill>
                <a:latin typeface="Trebuchet MS"/>
                <a:ea typeface="Segoe UI"/>
              </a:rPr>
              <a:t>,</a:t>
            </a:r>
            <a:r>
              <a:rPr b="0" i="1" lang="cs-CZ" sz="1800" spc="-1" strike="noStrike">
                <a:solidFill>
                  <a:srgbClr val="000000"/>
                </a:solidFill>
                <a:latin typeface="Trebuchet MS"/>
                <a:ea typeface="Segoe UI"/>
              </a:rPr>
              <a:t> K</a:t>
            </a:r>
            <a:r>
              <a:rPr b="0" lang="cs-CZ" sz="1800" spc="-1" strike="noStrike" baseline="-25000">
                <a:solidFill>
                  <a:srgbClr val="000000"/>
                </a:solidFill>
                <a:latin typeface="Trebuchet MS"/>
                <a:ea typeface="Segoe UI"/>
              </a:rPr>
              <a:t>1</a:t>
            </a:r>
            <a:r>
              <a:rPr b="0" i="1" lang="cs-CZ" sz="1800" spc="-1" strike="noStrike">
                <a:solidFill>
                  <a:srgbClr val="000000"/>
                </a:solidFill>
                <a:latin typeface="Trebuchet MS"/>
                <a:ea typeface="Segoe UI"/>
              </a:rPr>
              <a:t> 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Trebuchet MS"/>
                <a:ea typeface="Segoe UI"/>
              </a:rPr>
              <a:t>(orbit of close pair)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cs-CZ" sz="1800" spc="-1" strike="noStrike">
                <a:solidFill>
                  <a:srgbClr val="000000"/>
                </a:solidFill>
                <a:latin typeface="Trebuchet MS"/>
                <a:ea typeface="Segoe UI"/>
              </a:rPr>
              <a:t>T</a:t>
            </a:r>
            <a:r>
              <a:rPr b="0" lang="cs-CZ" sz="1800" spc="-1" strike="noStrike" baseline="-25000">
                <a:solidFill>
                  <a:srgbClr val="000000"/>
                </a:solidFill>
                <a:latin typeface="Trebuchet MS"/>
                <a:ea typeface="Segoe UI"/>
              </a:rPr>
              <a:t>2</a:t>
            </a:r>
            <a:r>
              <a:rPr b="0" lang="cs-CZ" sz="1800" spc="-1" strike="noStrike">
                <a:solidFill>
                  <a:srgbClr val="000000"/>
                </a:solidFill>
                <a:latin typeface="Trebuchet MS"/>
                <a:ea typeface="Segoe UI"/>
              </a:rPr>
              <a:t>, </a:t>
            </a:r>
            <a:r>
              <a:rPr b="0" i="1" lang="cs-CZ" sz="1800" spc="-1" strike="noStrike">
                <a:solidFill>
                  <a:srgbClr val="000000"/>
                </a:solidFill>
                <a:latin typeface="Trebuchet MS"/>
                <a:ea typeface="Segoe UI"/>
              </a:rPr>
              <a:t>K</a:t>
            </a:r>
            <a:r>
              <a:rPr b="0" lang="cs-CZ" sz="1800" spc="-1" strike="noStrike" baseline="-25000">
                <a:solidFill>
                  <a:srgbClr val="000000"/>
                </a:solidFill>
                <a:latin typeface="Trebuchet MS"/>
                <a:ea typeface="Segoe UI"/>
              </a:rPr>
              <a:t>2 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Trebuchet MS"/>
                <a:ea typeface="Segoe UI"/>
              </a:rPr>
              <a:t>(outer orbit)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latin typeface="Arial"/>
            </a:endParaRPr>
          </a:p>
        </p:txBody>
      </p:sp>
      <p:sp>
        <p:nvSpPr>
          <p:cNvPr id="215" name="CustomShape 5"/>
          <p:cNvSpPr/>
          <p:nvPr/>
        </p:nvSpPr>
        <p:spPr>
          <a:xfrm>
            <a:off x="3204000" y="1345320"/>
            <a:ext cx="2623320" cy="4049640"/>
          </a:xfrm>
          <a:prstGeom prst="homePlate">
            <a:avLst>
              <a:gd name="adj" fmla="val 24648"/>
            </a:avLst>
          </a:prstGeom>
          <a:gradFill rotWithShape="0">
            <a:gsLst>
              <a:gs pos="0">
                <a:srgbClr val="ffc1be"/>
              </a:gs>
              <a:gs pos="100000">
                <a:srgbClr val="ffe5e5"/>
              </a:gs>
            </a:gsLst>
            <a:lin ang="16200000"/>
          </a:gradFill>
          <a:ln w="28440">
            <a:solidFill>
              <a:srgbClr val="002060"/>
            </a:solidFill>
            <a:round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71280" rIns="71280" tIns="35640" bIns="35640" anchor="ctr">
            <a:noAutofit/>
          </a:bodyPr>
          <a:p>
            <a:pPr>
              <a:lnSpc>
                <a:spcPct val="100000"/>
              </a:lnSpc>
            </a:pPr>
            <a:r>
              <a:rPr b="1" lang="cs-CZ" sz="1800" spc="-1" strike="noStrike">
                <a:solidFill>
                  <a:srgbClr val="000000"/>
                </a:solidFill>
                <a:latin typeface="Trebuchet MS"/>
                <a:ea typeface="Segoe UI"/>
              </a:rPr>
              <a:t>disentangled: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Trebuchet MS"/>
                <a:ea typeface="Segoe UI"/>
              </a:rPr>
              <a:t>the </a:t>
            </a:r>
            <a:r>
              <a:rPr b="0" lang="en-GB" sz="1800" spc="-1" strike="noStrike">
                <a:solidFill>
                  <a:srgbClr val="000000"/>
                </a:solidFill>
                <a:latin typeface="Trebuchet MS"/>
                <a:ea typeface="Segoe UI"/>
              </a:rPr>
              <a:t>primary and tertiary with constant intensities</a:t>
            </a:r>
            <a:r>
              <a:rPr b="0" lang="cs-CZ" sz="1800" spc="-1" strike="noStrike">
                <a:solidFill>
                  <a:srgbClr val="000000"/>
                </a:solidFill>
                <a:latin typeface="Trebuchet MS"/>
                <a:ea typeface="Segoe UI"/>
              </a:rPr>
              <a:t> </a:t>
            </a:r>
            <a:r>
              <a:rPr b="0" lang="en-GB" sz="1800" spc="-1" strike="noStrike">
                <a:solidFill>
                  <a:srgbClr val="000000"/>
                </a:solidFill>
                <a:latin typeface="Trebuchet MS"/>
                <a:ea typeface="Segoe UI"/>
              </a:rPr>
              <a:t>and the secondary with variable intensity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800" spc="-1" strike="noStrike">
                <a:solidFill>
                  <a:srgbClr val="000000"/>
                </a:solidFill>
                <a:latin typeface="Trebuchet MS"/>
                <a:ea typeface="Segoe UI"/>
              </a:rPr>
              <a:t>convergence of: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cs-CZ" sz="1800" spc="-1" strike="noStrike">
                <a:solidFill>
                  <a:srgbClr val="000000"/>
                </a:solidFill>
                <a:latin typeface="Trebuchet MS"/>
                <a:ea typeface="Segoe UI"/>
              </a:rPr>
              <a:t>T</a:t>
            </a:r>
            <a:r>
              <a:rPr b="0" lang="cs-CZ" sz="1800" spc="-1" strike="noStrike" baseline="-25000">
                <a:solidFill>
                  <a:srgbClr val="000000"/>
                </a:solidFill>
                <a:latin typeface="Trebuchet MS"/>
                <a:ea typeface="Segoe UI"/>
              </a:rPr>
              <a:t>1</a:t>
            </a:r>
            <a:r>
              <a:rPr b="0" lang="cs-CZ" sz="1800" spc="-1" strike="noStrike">
                <a:solidFill>
                  <a:srgbClr val="000000"/>
                </a:solidFill>
                <a:latin typeface="Trebuchet MS"/>
                <a:ea typeface="Segoe UI"/>
              </a:rPr>
              <a:t>, </a:t>
            </a:r>
            <a:r>
              <a:rPr b="0" i="1" lang="cs-CZ" sz="1800" spc="-1" strike="noStrike">
                <a:solidFill>
                  <a:srgbClr val="000000"/>
                </a:solidFill>
                <a:latin typeface="Trebuchet MS"/>
                <a:ea typeface="Segoe UI"/>
              </a:rPr>
              <a:t>q 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Trebuchet MS"/>
                <a:ea typeface="Segoe UI"/>
              </a:rPr>
              <a:t>(orbit of close pair)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latin typeface="Arial"/>
            </a:endParaRPr>
          </a:p>
        </p:txBody>
      </p:sp>
      <p:sp>
        <p:nvSpPr>
          <p:cNvPr id="216" name="CustomShape 6"/>
          <p:cNvSpPr/>
          <p:nvPr/>
        </p:nvSpPr>
        <p:spPr>
          <a:xfrm>
            <a:off x="6332760" y="1345320"/>
            <a:ext cx="2415240" cy="3997440"/>
          </a:xfrm>
          <a:prstGeom prst="homePlate">
            <a:avLst>
              <a:gd name="adj" fmla="val 21024"/>
            </a:avLst>
          </a:prstGeom>
          <a:gradFill rotWithShape="0">
            <a:gsLst>
              <a:gs pos="0">
                <a:srgbClr val="ffc1be"/>
              </a:gs>
              <a:gs pos="100000">
                <a:srgbClr val="ffe5e5"/>
              </a:gs>
            </a:gsLst>
            <a:lin ang="16200000"/>
          </a:gradFill>
          <a:ln w="28440">
            <a:solidFill>
              <a:srgbClr val="002060"/>
            </a:solidFill>
            <a:round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71280" rIns="71280" tIns="35640" bIns="35640" anchor="ctr">
            <a:noAutofit/>
          </a:bodyPr>
          <a:p>
            <a:pPr algn="ctr">
              <a:lnSpc>
                <a:spcPct val="100000"/>
              </a:lnSpc>
            </a:pP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800" spc="-1" strike="noStrike">
                <a:solidFill>
                  <a:srgbClr val="000000"/>
                </a:solidFill>
                <a:latin typeface="Trebuchet MS"/>
                <a:ea typeface="Segoe UI"/>
              </a:rPr>
              <a:t>disentangled: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Trebuchet MS"/>
                <a:ea typeface="Segoe UI"/>
              </a:rPr>
              <a:t>all </a:t>
            </a:r>
            <a:r>
              <a:rPr b="0" lang="en-GB" sz="1800" spc="-1" strike="noStrike">
                <a:solidFill>
                  <a:srgbClr val="000000"/>
                </a:solidFill>
                <a:latin typeface="Trebuchet MS"/>
                <a:ea typeface="Segoe UI"/>
              </a:rPr>
              <a:t>three components with constant intensities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800" spc="-1" strike="noStrike">
                <a:solidFill>
                  <a:srgbClr val="000000"/>
                </a:solidFill>
                <a:latin typeface="Trebuchet MS"/>
                <a:ea typeface="Segoe UI"/>
              </a:rPr>
              <a:t>convergence of: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cs-CZ" sz="1800" spc="-1" strike="noStrike">
                <a:solidFill>
                  <a:srgbClr val="000000"/>
                </a:solidFill>
                <a:latin typeface="Trebuchet MS"/>
                <a:ea typeface="Segoe UI"/>
              </a:rPr>
              <a:t>T</a:t>
            </a:r>
            <a:r>
              <a:rPr b="0" lang="cs-CZ" sz="1800" spc="-1" strike="noStrike" baseline="-25000">
                <a:solidFill>
                  <a:srgbClr val="000000"/>
                </a:solidFill>
                <a:latin typeface="Trebuchet MS"/>
                <a:ea typeface="Segoe UI"/>
              </a:rPr>
              <a:t>1</a:t>
            </a:r>
            <a:r>
              <a:rPr b="0" lang="cs-CZ" sz="1800" spc="-1" strike="noStrike">
                <a:solidFill>
                  <a:srgbClr val="000000"/>
                </a:solidFill>
                <a:latin typeface="Trebuchet MS"/>
                <a:ea typeface="Segoe UI"/>
              </a:rPr>
              <a:t>, </a:t>
            </a:r>
            <a:r>
              <a:rPr b="0" i="1" lang="cs-CZ" sz="1800" spc="-1" strike="noStrike">
                <a:solidFill>
                  <a:srgbClr val="000000"/>
                </a:solidFill>
                <a:latin typeface="Trebuchet MS"/>
                <a:ea typeface="Segoe UI"/>
              </a:rPr>
              <a:t>e</a:t>
            </a:r>
            <a:r>
              <a:rPr b="0" lang="cs-CZ" sz="1800" spc="-1" strike="noStrike">
                <a:solidFill>
                  <a:srgbClr val="000000"/>
                </a:solidFill>
                <a:latin typeface="Trebuchet MS"/>
                <a:ea typeface="Segoe UI"/>
              </a:rPr>
              <a:t>, </a:t>
            </a:r>
            <a:r>
              <a:rPr b="0" i="1" lang="el-GR" sz="1800" spc="-1" strike="noStrike">
                <a:solidFill>
                  <a:srgbClr val="000000"/>
                </a:solidFill>
                <a:latin typeface="Trebuchet MS"/>
                <a:ea typeface="Segoe UI"/>
              </a:rPr>
              <a:t>ω</a:t>
            </a:r>
            <a:r>
              <a:rPr b="0" i="1" lang="cs-CZ" sz="1800" spc="-1" strike="noStrike">
                <a:solidFill>
                  <a:srgbClr val="000000"/>
                </a:solidFill>
                <a:latin typeface="Trebuchet MS"/>
                <a:ea typeface="Segoe UI"/>
              </a:rPr>
              <a:t>, q</a:t>
            </a:r>
            <a:r>
              <a:rPr b="0" lang="cs-CZ" sz="1800" spc="-1" strike="noStrike">
                <a:solidFill>
                  <a:srgbClr val="000000"/>
                </a:solidFill>
                <a:latin typeface="Trebuchet MS"/>
                <a:ea typeface="Segoe UI"/>
              </a:rPr>
              <a:t>,</a:t>
            </a:r>
            <a:r>
              <a:rPr b="0" i="1" lang="cs-CZ" sz="1800" spc="-1" strike="noStrike">
                <a:solidFill>
                  <a:srgbClr val="000000"/>
                </a:solidFill>
                <a:latin typeface="Trebuchet MS"/>
                <a:ea typeface="Segoe UI"/>
              </a:rPr>
              <a:t> K</a:t>
            </a:r>
            <a:r>
              <a:rPr b="0" lang="cs-CZ" sz="1800" spc="-1" strike="noStrike" baseline="-25000">
                <a:solidFill>
                  <a:srgbClr val="000000"/>
                </a:solidFill>
                <a:latin typeface="Trebuchet MS"/>
                <a:ea typeface="Segoe UI"/>
              </a:rPr>
              <a:t>1</a:t>
            </a:r>
            <a:r>
              <a:rPr b="0" i="1" lang="cs-CZ" sz="1800" spc="-1" strike="noStrike">
                <a:solidFill>
                  <a:srgbClr val="000000"/>
                </a:solidFill>
                <a:latin typeface="Trebuchet MS"/>
                <a:ea typeface="Segoe UI"/>
              </a:rPr>
              <a:t> 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Trebuchet MS"/>
                <a:ea typeface="Segoe UI"/>
              </a:rPr>
              <a:t>(orbit of close pair)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cs-CZ" sz="1800" spc="-1" strike="noStrike">
                <a:solidFill>
                  <a:srgbClr val="000000"/>
                </a:solidFill>
                <a:latin typeface="Trebuchet MS"/>
                <a:ea typeface="Segoe UI"/>
              </a:rPr>
              <a:t>T</a:t>
            </a:r>
            <a:r>
              <a:rPr b="0" lang="cs-CZ" sz="1800" spc="-1" strike="noStrike" baseline="-25000">
                <a:solidFill>
                  <a:srgbClr val="000000"/>
                </a:solidFill>
                <a:latin typeface="Trebuchet MS"/>
                <a:ea typeface="Segoe UI"/>
              </a:rPr>
              <a:t>2</a:t>
            </a:r>
            <a:r>
              <a:rPr b="0" lang="cs-CZ" sz="1800" spc="-1" strike="noStrike">
                <a:solidFill>
                  <a:srgbClr val="000000"/>
                </a:solidFill>
                <a:latin typeface="Trebuchet MS"/>
                <a:ea typeface="Segoe UI"/>
              </a:rPr>
              <a:t>, </a:t>
            </a:r>
            <a:r>
              <a:rPr b="0" i="1" lang="cs-CZ" sz="1800" spc="-1" strike="noStrike">
                <a:solidFill>
                  <a:srgbClr val="000000"/>
                </a:solidFill>
                <a:latin typeface="Trebuchet MS"/>
                <a:ea typeface="Segoe UI"/>
              </a:rPr>
              <a:t>K</a:t>
            </a:r>
            <a:r>
              <a:rPr b="0" lang="cs-CZ" sz="1800" spc="-1" strike="noStrike" baseline="-25000">
                <a:solidFill>
                  <a:srgbClr val="000000"/>
                </a:solidFill>
                <a:latin typeface="Trebuchet MS"/>
                <a:ea typeface="Segoe UI"/>
              </a:rPr>
              <a:t>2 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Trebuchet MS"/>
                <a:ea typeface="Segoe UI"/>
              </a:rPr>
              <a:t>(outer orbit)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latin typeface="Arial"/>
            </a:endParaRPr>
          </a:p>
        </p:txBody>
      </p:sp>
      <p:sp>
        <p:nvSpPr>
          <p:cNvPr id="217" name="CustomShape 7"/>
          <p:cNvSpPr/>
          <p:nvPr/>
        </p:nvSpPr>
        <p:spPr>
          <a:xfrm>
            <a:off x="4680" y="337320"/>
            <a:ext cx="9143640" cy="71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1" lang="cs-CZ" sz="3600" spc="-1" strike="noStrike">
                <a:solidFill>
                  <a:srgbClr val="001848"/>
                </a:solidFill>
                <a:latin typeface="Trebuchet MS"/>
              </a:rPr>
              <a:t>KOREL — chains</a:t>
            </a:r>
            <a:endParaRPr b="0" lang="cs-CZ" sz="3600" spc="-1" strike="noStrike">
              <a:latin typeface="Arial"/>
            </a:endParaRPr>
          </a:p>
        </p:txBody>
      </p:sp>
      <p:sp>
        <p:nvSpPr>
          <p:cNvPr id="218" name="CustomShape 8"/>
          <p:cNvSpPr/>
          <p:nvPr/>
        </p:nvSpPr>
        <p:spPr>
          <a:xfrm>
            <a:off x="6831000" y="5433480"/>
            <a:ext cx="2133360" cy="30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387BCBA3-A0C2-4943-9555-1C40345E5859}" type="slidenum">
              <a:rPr b="1" lang="cs-CZ" sz="1200" spc="-1" strike="noStrike">
                <a:solidFill>
                  <a:srgbClr val="000000"/>
                </a:solidFill>
                <a:latin typeface="Trebuchet MS"/>
              </a:rPr>
              <a:t>14</a:t>
            </a:fld>
            <a:endParaRPr b="0" lang="cs-CZ" sz="1200" spc="-1" strike="noStrike">
              <a:latin typeface="Arial"/>
            </a:endParaRPr>
          </a:p>
        </p:txBody>
      </p:sp>
      <p:sp>
        <p:nvSpPr>
          <p:cNvPr id="219" name="CustomShape 9"/>
          <p:cNvSpPr/>
          <p:nvPr/>
        </p:nvSpPr>
        <p:spPr>
          <a:xfrm>
            <a:off x="3852000" y="513000"/>
            <a:ext cx="3744000" cy="69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i="1" lang="cs-CZ" sz="2000" spc="-1" strike="noStrike">
                <a:solidFill>
                  <a:srgbClr val="000000"/>
                </a:solidFill>
                <a:latin typeface="Trebuchet MS"/>
              </a:rPr>
              <a:t>q</a:t>
            </a:r>
            <a:r>
              <a:rPr b="1" lang="cs-CZ" sz="2000" spc="-1" strike="noStrike">
                <a:solidFill>
                  <a:srgbClr val="000000"/>
                </a:solidFill>
                <a:latin typeface="Trebuchet MS"/>
              </a:rPr>
              <a:t> = 0.41549    </a:t>
            </a:r>
            <a:r>
              <a:rPr b="1" i="1" lang="cs-CZ" sz="2000" spc="-1" strike="noStrike">
                <a:solidFill>
                  <a:srgbClr val="000000"/>
                </a:solidFill>
                <a:latin typeface="Trebuchet MS"/>
              </a:rPr>
              <a:t>e</a:t>
            </a:r>
            <a:r>
              <a:rPr b="1" lang="cs-CZ" sz="2000" spc="-1" strike="noStrike">
                <a:solidFill>
                  <a:srgbClr val="000000"/>
                </a:solidFill>
                <a:latin typeface="Trebuchet MS"/>
              </a:rPr>
              <a:t> = 0.07583</a:t>
            </a:r>
            <a:endParaRPr b="0" lang="cs-CZ" sz="20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91" dur="indefinite" restart="never" nodeType="tmRoot">
          <p:childTnLst>
            <p:seq>
              <p:cTn id="92" dur="indefinite" nodeType="mainSeq">
                <p:childTnLst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9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extShape 1"/>
          <p:cNvSpPr txBox="1"/>
          <p:nvPr/>
        </p:nvSpPr>
        <p:spPr>
          <a:xfrm>
            <a:off x="395640" y="1129320"/>
            <a:ext cx="7912080" cy="3625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5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0" lang="cs-CZ" sz="2000" spc="-1" strike="noStrike">
                <a:solidFill>
                  <a:srgbClr val="000000"/>
                </a:solidFill>
                <a:latin typeface="Trebuchet MS"/>
                <a:ea typeface="Segoe UI"/>
              </a:rPr>
              <a:t>f</a:t>
            </a:r>
            <a:r>
              <a:rPr b="0" lang="en-GB" sz="2000" spc="-1" strike="noStrike">
                <a:solidFill>
                  <a:srgbClr val="000000"/>
                </a:solidFill>
                <a:latin typeface="Trebuchet MS"/>
                <a:ea typeface="Segoe UI"/>
              </a:rPr>
              <a:t>inds </a:t>
            </a:r>
            <a:r>
              <a:rPr b="0" lang="cs-CZ" sz="2000" spc="-1" strike="noStrike">
                <a:solidFill>
                  <a:srgbClr val="000000"/>
                </a:solidFill>
                <a:latin typeface="Trebuchet MS"/>
                <a:ea typeface="Segoe UI"/>
              </a:rPr>
              <a:t>the </a:t>
            </a:r>
            <a:r>
              <a:rPr b="0" lang="en-GB" sz="2000" spc="-1" strike="noStrike">
                <a:solidFill>
                  <a:srgbClr val="000000"/>
                </a:solidFill>
                <a:latin typeface="Trebuchet MS"/>
                <a:ea typeface="Segoe UI"/>
              </a:rPr>
              <a:t>fit between </a:t>
            </a:r>
            <a:r>
              <a:rPr b="0" lang="en-US" sz="2000" spc="-1" strike="noStrike">
                <a:solidFill>
                  <a:srgbClr val="000000"/>
                </a:solidFill>
                <a:latin typeface="Trebuchet MS"/>
                <a:ea typeface="Segoe UI"/>
              </a:rPr>
              <a:t>observed spectra </a:t>
            </a:r>
            <a:r>
              <a:rPr b="0" lang="en-GB" sz="2000" spc="-1" strike="noStrike">
                <a:solidFill>
                  <a:srgbClr val="000000"/>
                </a:solidFill>
                <a:latin typeface="Trebuchet MS"/>
                <a:ea typeface="Segoe UI"/>
              </a:rPr>
              <a:t>and </a:t>
            </a:r>
            <a:r>
              <a:rPr b="0" lang="cs-CZ" sz="2000" spc="-1" strike="noStrike">
                <a:solidFill>
                  <a:srgbClr val="000000"/>
                </a:solidFill>
                <a:latin typeface="Trebuchet MS"/>
                <a:ea typeface="Segoe UI"/>
              </a:rPr>
              <a:t>synthetic spectra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5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0" lang="cs-CZ" sz="2000" spc="-1" strike="noStrike">
                <a:solidFill>
                  <a:srgbClr val="000000"/>
                </a:solidFill>
                <a:latin typeface="Trebuchet MS"/>
                <a:ea typeface="Segoe UI"/>
              </a:rPr>
              <a:t>s</a:t>
            </a:r>
            <a:r>
              <a:rPr b="0" lang="en-GB" sz="2000" spc="-1" strike="noStrike">
                <a:solidFill>
                  <a:srgbClr val="000000"/>
                </a:solidFill>
                <a:latin typeface="Trebuchet MS"/>
                <a:ea typeface="Segoe UI"/>
              </a:rPr>
              <a:t>implex minimi</a:t>
            </a:r>
            <a:r>
              <a:rPr b="0" lang="cs-CZ" sz="2000" spc="-1" strike="noStrike">
                <a:solidFill>
                  <a:srgbClr val="000000"/>
                </a:solidFill>
                <a:latin typeface="Trebuchet MS"/>
                <a:ea typeface="Segoe UI"/>
              </a:rPr>
              <a:t>s</a:t>
            </a:r>
            <a:r>
              <a:rPr b="0" lang="en-GB" sz="2000" spc="-1" strike="noStrike">
                <a:solidFill>
                  <a:srgbClr val="000000"/>
                </a:solidFill>
                <a:latin typeface="Trebuchet MS"/>
                <a:ea typeface="Segoe UI"/>
              </a:rPr>
              <a:t>ation technique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1" name="CustomShape 2"/>
          <p:cNvSpPr/>
          <p:nvPr/>
        </p:nvSpPr>
        <p:spPr>
          <a:xfrm>
            <a:off x="4680" y="337320"/>
            <a:ext cx="9143640" cy="71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1" lang="cs-CZ" sz="3600" spc="-1" strike="noStrike">
                <a:solidFill>
                  <a:srgbClr val="001848"/>
                </a:solidFill>
                <a:latin typeface="Trebuchet MS"/>
              </a:rPr>
              <a:t>PYTERPOL</a:t>
            </a:r>
            <a:endParaRPr b="0" lang="cs-CZ" sz="3600" spc="-1" strike="noStrike">
              <a:latin typeface="Arial"/>
            </a:endParaRPr>
          </a:p>
        </p:txBody>
      </p:sp>
      <p:sp>
        <p:nvSpPr>
          <p:cNvPr id="222" name="CustomShape 3"/>
          <p:cNvSpPr/>
          <p:nvPr/>
        </p:nvSpPr>
        <p:spPr>
          <a:xfrm>
            <a:off x="6831000" y="5433480"/>
            <a:ext cx="2133360" cy="30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536C12E3-644A-4DB7-AE4E-40812EF4216F}" type="slidenum">
              <a:rPr b="1" lang="cs-CZ" sz="1200" spc="-1" strike="noStrike">
                <a:solidFill>
                  <a:srgbClr val="000000"/>
                </a:solidFill>
                <a:latin typeface="Trebuchet MS"/>
              </a:rPr>
              <a:t>15</a:t>
            </a:fld>
            <a:endParaRPr b="0" lang="cs-CZ" sz="1200" spc="-1" strike="noStrike">
              <a:latin typeface="Arial"/>
            </a:endParaRPr>
          </a:p>
        </p:txBody>
      </p:sp>
      <p:pic>
        <p:nvPicPr>
          <p:cNvPr id="223" name="Picture 3" descr=""/>
          <p:cNvPicPr/>
          <p:nvPr/>
        </p:nvPicPr>
        <p:blipFill>
          <a:blip r:embed="rId2"/>
          <a:stretch/>
        </p:blipFill>
        <p:spPr>
          <a:xfrm>
            <a:off x="1630800" y="2713320"/>
            <a:ext cx="5832360" cy="2431440"/>
          </a:xfrm>
          <a:prstGeom prst="rect">
            <a:avLst/>
          </a:prstGeom>
          <a:ln>
            <a:noFill/>
          </a:ln>
        </p:spPr>
      </p:pic>
      <p:sp>
        <p:nvSpPr>
          <p:cNvPr id="224" name="CustomShape 4"/>
          <p:cNvSpPr/>
          <p:nvPr/>
        </p:nvSpPr>
        <p:spPr>
          <a:xfrm>
            <a:off x="2080800" y="4801680"/>
            <a:ext cx="287640" cy="215640"/>
          </a:xfrm>
          <a:prstGeom prst="rect">
            <a:avLst/>
          </a:prstGeom>
          <a:solidFill>
            <a:srgbClr val="f6d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CustomShape 1"/>
          <p:cNvSpPr/>
          <p:nvPr/>
        </p:nvSpPr>
        <p:spPr>
          <a:xfrm>
            <a:off x="6831000" y="5433480"/>
            <a:ext cx="2133360" cy="30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E5E442A0-A4B2-4060-BCD5-3017B7040733}" type="slidenum">
              <a:rPr b="1" lang="cs-CZ" sz="1200" spc="-1" strike="noStrike">
                <a:solidFill>
                  <a:srgbClr val="000000"/>
                </a:solidFill>
                <a:latin typeface="Trebuchet MS"/>
              </a:rPr>
              <a:t>&lt;číslo&gt;</a:t>
            </a:fld>
            <a:endParaRPr b="0" lang="cs-CZ" sz="1200" spc="-1" strike="noStrike">
              <a:latin typeface="Arial"/>
            </a:endParaRPr>
          </a:p>
        </p:txBody>
      </p:sp>
      <p:pic>
        <p:nvPicPr>
          <p:cNvPr id="226" name="Picture 2" descr="C:\Users\HP\Desktop\desk\telc-prezentace\slozky-pyt-ok_p.png"/>
          <p:cNvPicPr/>
          <p:nvPr/>
        </p:nvPicPr>
        <p:blipFill>
          <a:blip r:embed="rId2"/>
          <a:stretch/>
        </p:blipFill>
        <p:spPr>
          <a:xfrm>
            <a:off x="0" y="244800"/>
            <a:ext cx="9143640" cy="5224680"/>
          </a:xfrm>
          <a:prstGeom prst="rect">
            <a:avLst/>
          </a:prstGeom>
          <a:ln>
            <a:noFill/>
          </a:ln>
        </p:spPr>
      </p:pic>
      <p:sp>
        <p:nvSpPr>
          <p:cNvPr id="227" name="CustomShape 2"/>
          <p:cNvSpPr/>
          <p:nvPr/>
        </p:nvSpPr>
        <p:spPr>
          <a:xfrm>
            <a:off x="35640" y="5449680"/>
            <a:ext cx="324000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cs-CZ" sz="1200" spc="-1" strike="noStrike">
                <a:solidFill>
                  <a:srgbClr val="000000"/>
                </a:solidFill>
                <a:latin typeface="Trebuchet MS"/>
              </a:rPr>
              <a:t>u. of loc. con. = unit of local continuum</a:t>
            </a:r>
            <a:endParaRPr b="0" lang="cs-CZ" sz="12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Picture 4" descr="C:\Users\HP\Desktop\desk\telc-prezentace\HBr6-R.png"/>
          <p:cNvPicPr/>
          <p:nvPr/>
        </p:nvPicPr>
        <p:blipFill>
          <a:blip r:embed="rId2"/>
          <a:srcRect l="891" t="1781" r="0" b="0"/>
          <a:stretch/>
        </p:blipFill>
        <p:spPr>
          <a:xfrm>
            <a:off x="107640" y="1273320"/>
            <a:ext cx="8461080" cy="4192200"/>
          </a:xfrm>
          <a:prstGeom prst="rect">
            <a:avLst/>
          </a:prstGeom>
          <a:ln>
            <a:noFill/>
          </a:ln>
        </p:spPr>
      </p:pic>
      <p:sp>
        <p:nvSpPr>
          <p:cNvPr id="229" name="CustomShape 1"/>
          <p:cNvSpPr/>
          <p:nvPr/>
        </p:nvSpPr>
        <p:spPr>
          <a:xfrm>
            <a:off x="4680" y="337320"/>
            <a:ext cx="9143640" cy="71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1" lang="cs-CZ" sz="3200" spc="-1" strike="noStrike">
                <a:solidFill>
                  <a:srgbClr val="001848"/>
                </a:solidFill>
                <a:latin typeface="Trebuchet MS"/>
              </a:rPr>
              <a:t>Homogenisation of photometric data</a:t>
            </a:r>
            <a:endParaRPr b="0" lang="cs-CZ" sz="3200" spc="-1" strike="noStrike">
              <a:latin typeface="Arial"/>
            </a:endParaRPr>
          </a:p>
        </p:txBody>
      </p:sp>
      <p:sp>
        <p:nvSpPr>
          <p:cNvPr id="230" name="CustomShape 2"/>
          <p:cNvSpPr/>
          <p:nvPr/>
        </p:nvSpPr>
        <p:spPr>
          <a:xfrm>
            <a:off x="6831000" y="5433480"/>
            <a:ext cx="2133360" cy="30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44D45B7F-7FCF-415F-AC14-02D439F4648C}" type="slidenum">
              <a:rPr b="1" lang="cs-CZ" sz="1200" spc="-1" strike="noStrike">
                <a:solidFill>
                  <a:srgbClr val="000000"/>
                </a:solidFill>
                <a:latin typeface="Trebuchet MS"/>
              </a:rPr>
              <a:t>17</a:t>
            </a:fld>
            <a:endParaRPr b="0" lang="cs-CZ" sz="1200" spc="-1" strike="noStrike">
              <a:latin typeface="Arial"/>
            </a:endParaRPr>
          </a:p>
        </p:txBody>
      </p:sp>
      <p:pic>
        <p:nvPicPr>
          <p:cNvPr id="231" name="Picture 3" descr="C:\Users\HP\Desktop\desk\bakalarka\VYKRESLENI_BRITE\MAXIMA.png"/>
          <p:cNvPicPr/>
          <p:nvPr/>
        </p:nvPicPr>
        <p:blipFill>
          <a:blip r:embed="rId3"/>
          <a:srcRect l="1183" t="4068" r="2478" b="0"/>
          <a:stretch/>
        </p:blipFill>
        <p:spPr>
          <a:xfrm>
            <a:off x="113040" y="1417320"/>
            <a:ext cx="8559000" cy="4261320"/>
          </a:xfrm>
          <a:prstGeom prst="rect">
            <a:avLst/>
          </a:prstGeom>
          <a:ln>
            <a:noFill/>
          </a:ln>
        </p:spPr>
      </p:pic>
      <p:pic>
        <p:nvPicPr>
          <p:cNvPr id="232" name="Picture 4" descr="C:\Users\HP\Desktop\desk\bakalarka\VYKRESLENI_BRITE\VYROVNANI.png"/>
          <p:cNvPicPr/>
          <p:nvPr/>
        </p:nvPicPr>
        <p:blipFill>
          <a:blip r:embed="rId4"/>
          <a:srcRect l="1183" t="3950" r="2282" b="0"/>
          <a:stretch/>
        </p:blipFill>
        <p:spPr>
          <a:xfrm>
            <a:off x="113040" y="1417320"/>
            <a:ext cx="8564760" cy="42606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12" dur="indefinite" restart="never" nodeType="tmRoot">
          <p:childTnLst>
            <p:seq>
              <p:cTn id="113" dur="indefinite" nodeType="mainSeq">
                <p:childTnLst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Picture 5" descr="D:\prezentace\prezentace\lc-plot.png"/>
          <p:cNvPicPr/>
          <p:nvPr/>
        </p:nvPicPr>
        <p:blipFill>
          <a:blip r:embed="rId2"/>
          <a:stretch/>
        </p:blipFill>
        <p:spPr>
          <a:xfrm>
            <a:off x="2511720" y="3433680"/>
            <a:ext cx="6803640" cy="2267640"/>
          </a:xfrm>
          <a:prstGeom prst="rect">
            <a:avLst/>
          </a:prstGeom>
          <a:ln>
            <a:noFill/>
          </a:ln>
        </p:spPr>
      </p:pic>
      <p:sp>
        <p:nvSpPr>
          <p:cNvPr id="234" name="CustomShape 1"/>
          <p:cNvSpPr/>
          <p:nvPr/>
        </p:nvSpPr>
        <p:spPr>
          <a:xfrm>
            <a:off x="108360" y="337320"/>
            <a:ext cx="9143640" cy="71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1" lang="cs-CZ" sz="3600" spc="-1" strike="noStrike">
                <a:solidFill>
                  <a:srgbClr val="001848"/>
                </a:solidFill>
                <a:latin typeface="Trebuchet MS"/>
              </a:rPr>
              <a:t>PHOEBE 1 — solution</a:t>
            </a:r>
            <a:endParaRPr b="0" lang="cs-CZ" sz="3600" spc="-1" strike="noStrike">
              <a:latin typeface="Arial"/>
            </a:endParaRPr>
          </a:p>
        </p:txBody>
      </p:sp>
      <p:pic>
        <p:nvPicPr>
          <p:cNvPr id="235" name="Picture 3" descr=""/>
          <p:cNvPicPr/>
          <p:nvPr/>
        </p:nvPicPr>
        <p:blipFill>
          <a:blip r:embed="rId3"/>
          <a:stretch/>
        </p:blipFill>
        <p:spPr>
          <a:xfrm>
            <a:off x="107640" y="1057320"/>
            <a:ext cx="2439360" cy="4563720"/>
          </a:xfrm>
          <a:prstGeom prst="rect">
            <a:avLst/>
          </a:prstGeom>
          <a:ln>
            <a:noFill/>
          </a:ln>
        </p:spPr>
      </p:pic>
      <p:pic>
        <p:nvPicPr>
          <p:cNvPr id="236" name="Picture 5" descr=""/>
          <p:cNvPicPr/>
          <p:nvPr/>
        </p:nvPicPr>
        <p:blipFill>
          <a:blip r:embed="rId4"/>
          <a:srcRect l="2487" t="0" r="0" b="24226"/>
          <a:stretch/>
        </p:blipFill>
        <p:spPr>
          <a:xfrm>
            <a:off x="3348000" y="1098000"/>
            <a:ext cx="2296080" cy="2456640"/>
          </a:xfrm>
          <a:prstGeom prst="rect">
            <a:avLst/>
          </a:prstGeom>
          <a:ln>
            <a:noFill/>
          </a:ln>
        </p:spPr>
      </p:pic>
      <p:sp>
        <p:nvSpPr>
          <p:cNvPr id="237" name="CustomShape 2"/>
          <p:cNvSpPr/>
          <p:nvPr/>
        </p:nvSpPr>
        <p:spPr>
          <a:xfrm>
            <a:off x="6831000" y="5433480"/>
            <a:ext cx="2133360" cy="30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37EF4E9B-ADA0-4EFF-866A-77743D13C5C5}" type="slidenum">
              <a:rPr b="1" lang="cs-CZ" sz="1200" spc="-1" strike="noStrike">
                <a:solidFill>
                  <a:srgbClr val="000000"/>
                </a:solidFill>
                <a:latin typeface="Trebuchet MS"/>
              </a:rPr>
              <a:t>&lt;číslo&gt;</a:t>
            </a:fld>
            <a:endParaRPr b="0" lang="cs-CZ" sz="1200" spc="-1" strike="noStrike">
              <a:latin typeface="Arial"/>
            </a:endParaRPr>
          </a:p>
        </p:txBody>
      </p:sp>
      <p:pic>
        <p:nvPicPr>
          <p:cNvPr id="238" name="Picture 5" descr=""/>
          <p:cNvPicPr/>
          <p:nvPr/>
        </p:nvPicPr>
        <p:blipFill>
          <a:blip r:embed="rId5"/>
          <a:srcRect l="0" t="75762" r="0" b="0"/>
          <a:stretch/>
        </p:blipFill>
        <p:spPr>
          <a:xfrm>
            <a:off x="5796000" y="1551240"/>
            <a:ext cx="2354760" cy="785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Picture 2" descr=""/>
          <p:cNvPicPr/>
          <p:nvPr/>
        </p:nvPicPr>
        <p:blipFill>
          <a:blip r:embed="rId2"/>
          <a:stretch/>
        </p:blipFill>
        <p:spPr>
          <a:xfrm>
            <a:off x="179640" y="2199960"/>
            <a:ext cx="8352720" cy="2404440"/>
          </a:xfrm>
          <a:prstGeom prst="rect">
            <a:avLst/>
          </a:prstGeom>
          <a:ln>
            <a:noFill/>
          </a:ln>
        </p:spPr>
      </p:pic>
      <p:sp>
        <p:nvSpPr>
          <p:cNvPr id="240" name="CustomShape 1"/>
          <p:cNvSpPr/>
          <p:nvPr/>
        </p:nvSpPr>
        <p:spPr>
          <a:xfrm>
            <a:off x="4680" y="409320"/>
            <a:ext cx="9143640" cy="71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 fontScale="44000"/>
          </a:bodyPr>
          <a:p>
            <a:pPr>
              <a:lnSpc>
                <a:spcPct val="100000"/>
              </a:lnSpc>
            </a:pPr>
            <a:r>
              <a:rPr b="1" lang="cs-CZ" sz="3600" spc="-1" strike="noStrike">
                <a:solidFill>
                  <a:srgbClr val="001848"/>
                </a:solidFill>
                <a:latin typeface="Trebuchet MS"/>
              </a:rPr>
              <a:t>Comparison with theoretical values</a:t>
            </a:r>
            <a:endParaRPr b="0" lang="cs-CZ" sz="3600" spc="-1" strike="noStrike">
              <a:latin typeface="Arial"/>
            </a:endParaRPr>
          </a:p>
        </p:txBody>
      </p:sp>
      <p:sp>
        <p:nvSpPr>
          <p:cNvPr id="241" name="CustomShape 2"/>
          <p:cNvSpPr/>
          <p:nvPr/>
        </p:nvSpPr>
        <p:spPr>
          <a:xfrm>
            <a:off x="7564680" y="4576320"/>
            <a:ext cx="93564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ff0000"/>
                </a:solidFill>
                <a:latin typeface="Trebuchet MS"/>
              </a:rPr>
              <a:t>results</a:t>
            </a:r>
            <a:endParaRPr b="0" lang="cs-CZ" sz="1800" spc="-1" strike="noStrike">
              <a:latin typeface="Arial"/>
            </a:endParaRPr>
          </a:p>
        </p:txBody>
      </p:sp>
      <p:sp>
        <p:nvSpPr>
          <p:cNvPr id="242" name="CustomShape 3"/>
          <p:cNvSpPr/>
          <p:nvPr/>
        </p:nvSpPr>
        <p:spPr>
          <a:xfrm>
            <a:off x="6831000" y="5433480"/>
            <a:ext cx="2133360" cy="30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A0421038-FC84-4AC8-AF13-9B621D210E5F}" type="slidenum">
              <a:rPr b="1" lang="cs-CZ" sz="1200" spc="-1" strike="noStrike">
                <a:solidFill>
                  <a:srgbClr val="000000"/>
                </a:solidFill>
                <a:latin typeface="Trebuchet MS"/>
              </a:rPr>
              <a:t>19</a:t>
            </a:fld>
            <a:endParaRPr b="0" lang="cs-CZ" sz="1200" spc="-1" strike="noStrike">
              <a:latin typeface="Arial"/>
            </a:endParaRPr>
          </a:p>
        </p:txBody>
      </p:sp>
      <p:sp>
        <p:nvSpPr>
          <p:cNvPr id="243" name="CustomShape 4"/>
          <p:cNvSpPr/>
          <p:nvPr/>
        </p:nvSpPr>
        <p:spPr>
          <a:xfrm>
            <a:off x="6300360" y="3721680"/>
            <a:ext cx="1872000" cy="647640"/>
          </a:xfrm>
          <a:prstGeom prst="rect">
            <a:avLst/>
          </a:prstGeom>
          <a:noFill/>
          <a:ln>
            <a:solidFill>
              <a:srgbClr val="00206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22" dur="indefinite" restart="never" nodeType="tmRoot">
          <p:childTnLst>
            <p:seq>
              <p:cTn id="123" dur="indefinite" nodeType="mainSeq">
                <p:childTnLst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8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nodeType="afterEffect" fill="hold" presetClass="exit" presetID="10">
                                  <p:stCondLst>
                                    <p:cond delay="400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131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144000" y="409320"/>
            <a:ext cx="2339280" cy="71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 fontScale="44000"/>
          </a:bodyPr>
          <a:p>
            <a:pPr algn="ctr">
              <a:lnSpc>
                <a:spcPct val="100000"/>
              </a:lnSpc>
            </a:pPr>
            <a:r>
              <a:rPr b="1" lang="cs-CZ" sz="3600" spc="-1" strike="noStrike">
                <a:solidFill>
                  <a:srgbClr val="001848"/>
                </a:solidFill>
                <a:latin typeface="Trebuchet MS"/>
              </a:rPr>
              <a:t>Hot stars</a:t>
            </a:r>
            <a:endParaRPr b="0" lang="cs-CZ" sz="3600" spc="-1" strike="noStrike"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179640" y="1029960"/>
            <a:ext cx="8928720" cy="438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rmAutofit/>
          </a:bodyPr>
          <a:p>
            <a:pPr marL="343080" indent="-342720">
              <a:lnSpc>
                <a:spcPct val="2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s</a:t>
            </a:r>
            <a:r>
              <a:rPr b="0" lang="en-GB" sz="2000" spc="-1" strike="noStrike">
                <a:solidFill>
                  <a:srgbClr val="000000"/>
                </a:solidFill>
                <a:latin typeface="Trebuchet MS"/>
              </a:rPr>
              <a:t>pectral types: O, B, </a:t>
            </a: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(</a:t>
            </a:r>
            <a:r>
              <a:rPr b="0" lang="en-GB" sz="2000" spc="-1" strike="noStrike">
                <a:solidFill>
                  <a:srgbClr val="000000"/>
                </a:solidFill>
                <a:latin typeface="Trebuchet MS"/>
              </a:rPr>
              <a:t>A</a:t>
            </a: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)</a:t>
            </a:r>
            <a:endParaRPr b="0" lang="cs-CZ" sz="2000" spc="-1" strike="noStrike">
              <a:latin typeface="Arial"/>
            </a:endParaRPr>
          </a:p>
          <a:p>
            <a:pPr marL="343080" indent="-342720">
              <a:lnSpc>
                <a:spcPct val="2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effective </a:t>
            </a:r>
            <a:r>
              <a:rPr b="0" lang="en-GB" sz="2000" spc="-1" strike="noStrike">
                <a:solidFill>
                  <a:srgbClr val="000000"/>
                </a:solidFill>
                <a:latin typeface="Trebuchet MS"/>
              </a:rPr>
              <a:t>temperature  </a:t>
            </a: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&gt; 10 000 K</a:t>
            </a:r>
            <a:endParaRPr b="0" lang="cs-CZ" sz="2000" spc="-1" strike="noStrike">
              <a:latin typeface="Arial"/>
            </a:endParaRPr>
          </a:p>
          <a:p>
            <a:pPr marL="343080" indent="-342720">
              <a:lnSpc>
                <a:spcPct val="2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h</a:t>
            </a:r>
            <a:r>
              <a:rPr b="0" lang="en-GB" sz="2000" spc="-1" strike="noStrike">
                <a:solidFill>
                  <a:srgbClr val="000000"/>
                </a:solidFill>
                <a:latin typeface="Trebuchet MS"/>
              </a:rPr>
              <a:t>igh luminosity</a:t>
            </a:r>
            <a:endParaRPr b="0" lang="cs-CZ" sz="2000" spc="-1" strike="noStrike">
              <a:latin typeface="Arial"/>
            </a:endParaRPr>
          </a:p>
          <a:p>
            <a:pPr marL="343080" indent="-342720">
              <a:lnSpc>
                <a:spcPct val="2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m</a:t>
            </a:r>
            <a:r>
              <a:rPr b="0" lang="en-GB" sz="2000" spc="-1" strike="noStrike">
                <a:solidFill>
                  <a:srgbClr val="000000"/>
                </a:solidFill>
                <a:latin typeface="Trebuchet MS"/>
              </a:rPr>
              <a:t>assive</a:t>
            </a:r>
            <a:r>
              <a:rPr b="0" i="1" lang="cs-CZ" sz="2000" spc="-1" strike="noStrike">
                <a:solidFill>
                  <a:srgbClr val="8b8b8b"/>
                </a:solidFill>
                <a:latin typeface="Trebuchet MS"/>
              </a:rPr>
              <a:t> </a:t>
            </a:r>
            <a:r>
              <a:rPr b="0" lang="cs-CZ" sz="2000" spc="-1" strike="noStrike">
                <a:solidFill>
                  <a:srgbClr val="000000"/>
                </a:solidFill>
                <a:latin typeface="Wingdings"/>
              </a:rPr>
              <a:t></a:t>
            </a: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 s</a:t>
            </a:r>
            <a:r>
              <a:rPr b="0" lang="en-GB" sz="2000" spc="-1" strike="noStrike">
                <a:solidFill>
                  <a:srgbClr val="000000"/>
                </a:solidFill>
                <a:latin typeface="Trebuchet MS"/>
              </a:rPr>
              <a:t>hort-lived (~10</a:t>
            </a:r>
            <a:r>
              <a:rPr b="0" lang="en-GB" sz="2000" spc="-1" strike="noStrike" baseline="30000">
                <a:solidFill>
                  <a:srgbClr val="000000"/>
                </a:solidFill>
                <a:latin typeface="Trebuchet MS"/>
              </a:rPr>
              <a:t>7</a:t>
            </a:r>
            <a:r>
              <a:rPr b="0" lang="en-GB" sz="2000" spc="-1" strike="noStrike">
                <a:solidFill>
                  <a:srgbClr val="000000"/>
                </a:solidFill>
                <a:latin typeface="Trebuchet MS"/>
              </a:rPr>
              <a:t> y</a:t>
            </a: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r on the main sequence</a:t>
            </a:r>
            <a:r>
              <a:rPr b="0" lang="en-GB" sz="2000" spc="-1" strike="noStrike">
                <a:solidFill>
                  <a:srgbClr val="000000"/>
                </a:solidFill>
                <a:latin typeface="Trebuchet MS"/>
              </a:rPr>
              <a:t>)</a:t>
            </a:r>
            <a:endParaRPr b="0" lang="cs-CZ" sz="20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400"/>
              </a:spcBef>
              <a:tabLst>
                <a:tab algn="l" pos="0"/>
              </a:tabLst>
            </a:pPr>
            <a:endParaRPr b="0" lang="cs-CZ" sz="20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439"/>
              </a:spcBef>
              <a:tabLst>
                <a:tab algn="l" pos="0"/>
              </a:tabLst>
            </a:pPr>
            <a:endParaRPr b="0" lang="cs-CZ" sz="2000" spc="-1" strike="noStrike">
              <a:latin typeface="Arial"/>
            </a:endParaRPr>
          </a:p>
        </p:txBody>
      </p:sp>
      <p:sp>
        <p:nvSpPr>
          <p:cNvPr id="92" name="TextShape 3"/>
          <p:cNvSpPr txBox="1"/>
          <p:nvPr/>
        </p:nvSpPr>
        <p:spPr>
          <a:xfrm>
            <a:off x="6831000" y="5073480"/>
            <a:ext cx="2133360" cy="3038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D6362C59-9334-49AA-B31A-90FABBDC51A9}" type="slidenum">
              <a:rPr b="1" lang="cs-CZ" sz="1200" spc="-1" strike="noStrike">
                <a:solidFill>
                  <a:srgbClr val="000000"/>
                </a:solidFill>
                <a:latin typeface="Trebuchet MS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  <p:pic>
        <p:nvPicPr>
          <p:cNvPr id="93" name="Picture 2" descr="What is the biggest star in the Universe?"/>
          <p:cNvPicPr/>
          <p:nvPr/>
        </p:nvPicPr>
        <p:blipFill>
          <a:blip r:embed="rId1"/>
          <a:srcRect l="15288" t="0" r="16644" b="11275"/>
          <a:stretch/>
        </p:blipFill>
        <p:spPr>
          <a:xfrm>
            <a:off x="4716000" y="337320"/>
            <a:ext cx="2287440" cy="1864080"/>
          </a:xfrm>
          <a:prstGeom prst="rect">
            <a:avLst/>
          </a:prstGeom>
          <a:ln>
            <a:noFill/>
          </a:ln>
        </p:spPr>
      </p:pic>
      <p:pic>
        <p:nvPicPr>
          <p:cNvPr id="94" name="Picture 2" descr=""/>
          <p:cNvPicPr/>
          <p:nvPr/>
        </p:nvPicPr>
        <p:blipFill>
          <a:blip r:embed="rId2"/>
          <a:stretch/>
        </p:blipFill>
        <p:spPr>
          <a:xfrm>
            <a:off x="4396680" y="3793680"/>
            <a:ext cx="3127320" cy="14356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CustomShape 1"/>
          <p:cNvSpPr/>
          <p:nvPr/>
        </p:nvSpPr>
        <p:spPr>
          <a:xfrm>
            <a:off x="-36360" y="337320"/>
            <a:ext cx="9143640" cy="71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1" lang="cs-CZ" sz="3600" spc="-1" strike="noStrike">
                <a:solidFill>
                  <a:srgbClr val="001848"/>
                </a:solidFill>
                <a:latin typeface="Trebuchet MS"/>
              </a:rPr>
              <a:t>Presence of circumstellar material</a:t>
            </a:r>
            <a:endParaRPr b="0" lang="cs-CZ" sz="3600" spc="-1" strike="noStrike">
              <a:latin typeface="Arial"/>
            </a:endParaRPr>
          </a:p>
        </p:txBody>
      </p:sp>
      <p:sp>
        <p:nvSpPr>
          <p:cNvPr id="245" name="CustomShape 2"/>
          <p:cNvSpPr/>
          <p:nvPr/>
        </p:nvSpPr>
        <p:spPr>
          <a:xfrm>
            <a:off x="6831000" y="5433480"/>
            <a:ext cx="2133360" cy="30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01370DE5-640D-4ACE-ACDE-E7D14C015CE1}" type="slidenum">
              <a:rPr b="1" lang="cs-CZ" sz="1200" spc="-1" strike="noStrike">
                <a:solidFill>
                  <a:srgbClr val="000000"/>
                </a:solidFill>
                <a:latin typeface="Trebuchet MS"/>
              </a:rPr>
              <a:t>20</a:t>
            </a:fld>
            <a:endParaRPr b="0" lang="cs-CZ" sz="1200" spc="-1" strike="noStrike">
              <a:latin typeface="Arial"/>
            </a:endParaRPr>
          </a:p>
        </p:txBody>
      </p:sp>
      <p:pic>
        <p:nvPicPr>
          <p:cNvPr id="246" name="Picture 2" descr="D:\5_11_2014-vyb10.png"/>
          <p:cNvPicPr/>
          <p:nvPr/>
        </p:nvPicPr>
        <p:blipFill>
          <a:blip r:embed="rId2"/>
          <a:srcRect l="0" t="6089" r="10285" b="0"/>
          <a:stretch/>
        </p:blipFill>
        <p:spPr>
          <a:xfrm>
            <a:off x="5565240" y="1047240"/>
            <a:ext cx="2606760" cy="4546080"/>
          </a:xfrm>
          <a:prstGeom prst="rect">
            <a:avLst/>
          </a:prstGeom>
          <a:ln>
            <a:noFill/>
          </a:ln>
        </p:spPr>
      </p:pic>
      <p:sp>
        <p:nvSpPr>
          <p:cNvPr id="247" name="CustomShape 3"/>
          <p:cNvSpPr/>
          <p:nvPr/>
        </p:nvSpPr>
        <p:spPr>
          <a:xfrm>
            <a:off x="5782680" y="5211360"/>
            <a:ext cx="2376000" cy="271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cs-CZ" sz="1100" spc="-1" strike="noStrike">
                <a:solidFill>
                  <a:srgbClr val="000000"/>
                </a:solidFill>
                <a:latin typeface="Trebuchet MS"/>
              </a:rPr>
              <a:t>6548.80      6558.13     6567.47</a:t>
            </a:r>
            <a:endParaRPr b="0" lang="cs-CZ" sz="1100" spc="-1" strike="noStrike">
              <a:latin typeface="Arial"/>
            </a:endParaRPr>
          </a:p>
        </p:txBody>
      </p:sp>
      <p:sp>
        <p:nvSpPr>
          <p:cNvPr id="248" name="CustomShape 4"/>
          <p:cNvSpPr/>
          <p:nvPr/>
        </p:nvSpPr>
        <p:spPr>
          <a:xfrm>
            <a:off x="5573880" y="1057680"/>
            <a:ext cx="455760" cy="3748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ts val="4601"/>
              </a:lnSpc>
            </a:pPr>
            <a:r>
              <a:rPr b="0" lang="cs-CZ" sz="1100" spc="-1" strike="noStrike">
                <a:solidFill>
                  <a:srgbClr val="000000"/>
                </a:solidFill>
                <a:latin typeface="Trebuchet MS"/>
              </a:rPr>
              <a:t>0.30</a:t>
            </a:r>
            <a:endParaRPr b="0" lang="cs-CZ" sz="1100" spc="-1" strike="noStrike">
              <a:latin typeface="Arial"/>
            </a:endParaRPr>
          </a:p>
          <a:p>
            <a:pPr>
              <a:lnSpc>
                <a:spcPts val="4601"/>
              </a:lnSpc>
            </a:pPr>
            <a:r>
              <a:rPr b="0" lang="cs-CZ" sz="1100" spc="-1" strike="noStrike">
                <a:solidFill>
                  <a:srgbClr val="000000"/>
                </a:solidFill>
                <a:latin typeface="Trebuchet MS"/>
              </a:rPr>
              <a:t>0.25</a:t>
            </a:r>
            <a:endParaRPr b="0" lang="cs-CZ" sz="1100" spc="-1" strike="noStrike">
              <a:latin typeface="Arial"/>
            </a:endParaRPr>
          </a:p>
          <a:p>
            <a:pPr>
              <a:lnSpc>
                <a:spcPts val="4601"/>
              </a:lnSpc>
            </a:pPr>
            <a:r>
              <a:rPr b="0" lang="cs-CZ" sz="1100" spc="-1" strike="noStrike">
                <a:solidFill>
                  <a:srgbClr val="000000"/>
                </a:solidFill>
                <a:latin typeface="Trebuchet MS"/>
              </a:rPr>
              <a:t>0.20</a:t>
            </a:r>
            <a:endParaRPr b="0" lang="cs-CZ" sz="1100" spc="-1" strike="noStrike">
              <a:latin typeface="Arial"/>
            </a:endParaRPr>
          </a:p>
          <a:p>
            <a:pPr>
              <a:lnSpc>
                <a:spcPts val="4601"/>
              </a:lnSpc>
            </a:pPr>
            <a:r>
              <a:rPr b="0" lang="cs-CZ" sz="1100" spc="-1" strike="noStrike">
                <a:solidFill>
                  <a:srgbClr val="000000"/>
                </a:solidFill>
                <a:latin typeface="Trebuchet MS"/>
              </a:rPr>
              <a:t>0.15</a:t>
            </a:r>
            <a:endParaRPr b="0" lang="cs-CZ" sz="1100" spc="-1" strike="noStrike">
              <a:latin typeface="Arial"/>
            </a:endParaRPr>
          </a:p>
          <a:p>
            <a:pPr>
              <a:lnSpc>
                <a:spcPts val="4601"/>
              </a:lnSpc>
            </a:pPr>
            <a:r>
              <a:rPr b="0" lang="cs-CZ" sz="1100" spc="-1" strike="noStrike">
                <a:solidFill>
                  <a:srgbClr val="000000"/>
                </a:solidFill>
                <a:latin typeface="Trebuchet MS"/>
              </a:rPr>
              <a:t>0.10</a:t>
            </a:r>
            <a:endParaRPr b="0" lang="cs-CZ" sz="1100" spc="-1" strike="noStrike">
              <a:latin typeface="Arial"/>
            </a:endParaRPr>
          </a:p>
          <a:p>
            <a:pPr>
              <a:lnSpc>
                <a:spcPts val="4601"/>
              </a:lnSpc>
            </a:pPr>
            <a:r>
              <a:rPr b="0" lang="cs-CZ" sz="1100" spc="-1" strike="noStrike">
                <a:solidFill>
                  <a:srgbClr val="000000"/>
                </a:solidFill>
                <a:latin typeface="Trebuchet MS"/>
              </a:rPr>
              <a:t>0.05</a:t>
            </a:r>
            <a:endParaRPr b="0" lang="cs-CZ" sz="1100" spc="-1" strike="noStrike">
              <a:latin typeface="Arial"/>
            </a:endParaRPr>
          </a:p>
          <a:p>
            <a:pPr>
              <a:lnSpc>
                <a:spcPts val="4601"/>
              </a:lnSpc>
            </a:pPr>
            <a:r>
              <a:rPr b="0" lang="cs-CZ" sz="1100" spc="-1" strike="noStrike">
                <a:solidFill>
                  <a:srgbClr val="000000"/>
                </a:solidFill>
                <a:latin typeface="Trebuchet MS"/>
              </a:rPr>
              <a:t>0.00</a:t>
            </a:r>
            <a:endParaRPr b="0" lang="cs-CZ" sz="1100" spc="-1" strike="noStrike">
              <a:latin typeface="Arial"/>
            </a:endParaRPr>
          </a:p>
        </p:txBody>
      </p:sp>
      <p:sp>
        <p:nvSpPr>
          <p:cNvPr id="249" name="CustomShape 5"/>
          <p:cNvSpPr/>
          <p:nvPr/>
        </p:nvSpPr>
        <p:spPr>
          <a:xfrm>
            <a:off x="5388120" y="1057320"/>
            <a:ext cx="185400" cy="4528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0" name="CustomShape 6"/>
          <p:cNvSpPr/>
          <p:nvPr/>
        </p:nvSpPr>
        <p:spPr>
          <a:xfrm rot="16200000">
            <a:off x="4977000" y="4542480"/>
            <a:ext cx="1079640" cy="257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i="1" lang="cs-CZ" sz="1100" spc="-1" strike="noStrike">
                <a:solidFill>
                  <a:srgbClr val="000000"/>
                </a:solidFill>
                <a:latin typeface="Trebuchet MS"/>
              </a:rPr>
              <a:t>T </a:t>
            </a:r>
            <a:r>
              <a:rPr b="0" lang="cs-CZ" sz="1100" spc="-1" strike="noStrike">
                <a:solidFill>
                  <a:srgbClr val="000000"/>
                </a:solidFill>
                <a:latin typeface="Wingdings"/>
              </a:rPr>
              <a:t></a:t>
            </a:r>
            <a:r>
              <a:rPr b="0" lang="cs-CZ" sz="1100" spc="-1" strike="noStrike">
                <a:solidFill>
                  <a:srgbClr val="000000"/>
                </a:solidFill>
                <a:latin typeface="Trebuchet MS"/>
              </a:rPr>
              <a:t> </a:t>
            </a:r>
            <a:r>
              <a:rPr b="0" lang="cs-CZ" sz="1100" spc="-1" strike="noStrike">
                <a:solidFill>
                  <a:srgbClr val="000000"/>
                </a:solidFill>
                <a:latin typeface="Wingdings"/>
              </a:rPr>
              <a:t></a:t>
            </a:r>
            <a:r>
              <a:rPr b="0" lang="cs-CZ" sz="1100" spc="-1" strike="noStrike">
                <a:solidFill>
                  <a:srgbClr val="000000"/>
                </a:solidFill>
                <a:latin typeface="Trebuchet MS"/>
              </a:rPr>
              <a:t> </a:t>
            </a:r>
            <a:r>
              <a:rPr b="0" lang="cs-CZ" sz="1100" spc="-1" strike="noStrike">
                <a:solidFill>
                  <a:srgbClr val="000000"/>
                </a:solidFill>
                <a:latin typeface="Wingdings"/>
              </a:rPr>
              <a:t></a:t>
            </a:r>
            <a:r>
              <a:rPr b="0" lang="cs-CZ" sz="1100" spc="-1" strike="noStrike">
                <a:solidFill>
                  <a:srgbClr val="000000"/>
                </a:solidFill>
                <a:latin typeface="Trebuchet MS"/>
              </a:rPr>
              <a:t> </a:t>
            </a:r>
            <a:endParaRPr b="0" lang="cs-CZ" sz="1100" spc="-1" strike="noStrike">
              <a:latin typeface="Arial"/>
            </a:endParaRPr>
          </a:p>
        </p:txBody>
      </p:sp>
      <p:sp>
        <p:nvSpPr>
          <p:cNvPr id="251" name="CustomShape 7"/>
          <p:cNvSpPr/>
          <p:nvPr/>
        </p:nvSpPr>
        <p:spPr>
          <a:xfrm rot="16200000">
            <a:off x="4964760" y="2980800"/>
            <a:ext cx="1079640" cy="257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i="1" lang="cs-CZ" sz="1100" spc="-1" strike="noStrike">
                <a:solidFill>
                  <a:srgbClr val="000000"/>
                </a:solidFill>
                <a:latin typeface="Trebuchet MS"/>
              </a:rPr>
              <a:t>F </a:t>
            </a:r>
            <a:r>
              <a:rPr b="0" lang="cs-CZ" sz="1100" spc="-1" strike="noStrike">
                <a:solidFill>
                  <a:srgbClr val="000000"/>
                </a:solidFill>
                <a:latin typeface="Trebuchet MS"/>
              </a:rPr>
              <a:t>[arb. u.] </a:t>
            </a:r>
            <a:endParaRPr b="0" lang="cs-CZ" sz="1100" spc="-1" strike="noStrike">
              <a:latin typeface="Arial"/>
            </a:endParaRPr>
          </a:p>
        </p:txBody>
      </p:sp>
      <p:sp>
        <p:nvSpPr>
          <p:cNvPr id="252" name="CustomShape 8"/>
          <p:cNvSpPr/>
          <p:nvPr/>
        </p:nvSpPr>
        <p:spPr>
          <a:xfrm>
            <a:off x="5388120" y="5593680"/>
            <a:ext cx="2771640" cy="6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3" name="CustomShape 9"/>
          <p:cNvSpPr/>
          <p:nvPr/>
        </p:nvSpPr>
        <p:spPr>
          <a:xfrm>
            <a:off x="6933600" y="5404320"/>
            <a:ext cx="1079640" cy="257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i="1" lang="el-GR" sz="1100" spc="-1" strike="noStrike">
                <a:solidFill>
                  <a:srgbClr val="000000"/>
                </a:solidFill>
                <a:latin typeface="Trebuchet MS"/>
              </a:rPr>
              <a:t>λ</a:t>
            </a:r>
            <a:r>
              <a:rPr b="0" i="1" lang="cs-CZ" sz="1100" spc="-1" strike="noStrike">
                <a:solidFill>
                  <a:srgbClr val="000000"/>
                </a:solidFill>
                <a:latin typeface="Trebuchet MS"/>
              </a:rPr>
              <a:t> </a:t>
            </a:r>
            <a:r>
              <a:rPr b="0" lang="cs-CZ" sz="1100" spc="-1" strike="noStrike">
                <a:solidFill>
                  <a:srgbClr val="000000"/>
                </a:solidFill>
                <a:latin typeface="Trebuchet MS"/>
              </a:rPr>
              <a:t>[Å] </a:t>
            </a:r>
            <a:endParaRPr b="0" lang="cs-CZ" sz="1100" spc="-1" strike="noStrike">
              <a:latin typeface="Arial"/>
            </a:endParaRPr>
          </a:p>
        </p:txBody>
      </p:sp>
      <p:sp>
        <p:nvSpPr>
          <p:cNvPr id="254" name="CustomShape 10"/>
          <p:cNvSpPr/>
          <p:nvPr/>
        </p:nvSpPr>
        <p:spPr>
          <a:xfrm>
            <a:off x="5388120" y="1047240"/>
            <a:ext cx="2783880" cy="4606920"/>
          </a:xfrm>
          <a:prstGeom prst="rect">
            <a:avLst/>
          </a:prstGeom>
          <a:noFill/>
          <a:ln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5" name="TextShape 11"/>
          <p:cNvSpPr txBox="1"/>
          <p:nvPr/>
        </p:nvSpPr>
        <p:spPr>
          <a:xfrm>
            <a:off x="35640" y="1047240"/>
            <a:ext cx="5832360" cy="46674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37000"/>
          </a:bodyPr>
          <a:p>
            <a:pPr marL="343080" indent="-342720">
              <a:lnSpc>
                <a:spcPct val="220000"/>
              </a:lnSpc>
              <a:spcBef>
                <a:spcPts val="541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0" lang="cs-CZ" sz="2700" spc="-1" strike="noStrike">
                <a:solidFill>
                  <a:srgbClr val="000000"/>
                </a:solidFill>
                <a:latin typeface="Trebuchet MS"/>
                <a:ea typeface="Segoe UI"/>
              </a:rPr>
              <a:t>Narval, ESPaDOnS data</a:t>
            </a:r>
            <a:endParaRPr b="0" lang="cs-CZ" sz="27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220000"/>
              </a:lnSpc>
              <a:spcBef>
                <a:spcPts val="541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0" lang="cs-CZ" sz="2700" spc="-1" strike="noStrike">
                <a:solidFill>
                  <a:srgbClr val="000000"/>
                </a:solidFill>
                <a:latin typeface="Trebuchet MS"/>
                <a:ea typeface="Segoe UI"/>
              </a:rPr>
              <a:t>changes of shapes of H</a:t>
            </a:r>
            <a:r>
              <a:rPr b="0" lang="el-GR" sz="2700" spc="-1" strike="noStrike" baseline="-25000">
                <a:solidFill>
                  <a:srgbClr val="000000"/>
                </a:solidFill>
                <a:latin typeface="Trebuchet MS"/>
                <a:ea typeface="Segoe UI"/>
              </a:rPr>
              <a:t>α</a:t>
            </a:r>
            <a:r>
              <a:rPr b="0" lang="cs-CZ" sz="2700" spc="-1" strike="noStrike" baseline="-25000">
                <a:solidFill>
                  <a:srgbClr val="000000"/>
                </a:solidFill>
                <a:latin typeface="Trebuchet MS"/>
                <a:ea typeface="Segoe UI"/>
              </a:rPr>
              <a:t> </a:t>
            </a:r>
            <a:r>
              <a:rPr b="0" lang="cs-CZ" sz="2700" spc="-1" strike="noStrike">
                <a:solidFill>
                  <a:srgbClr val="000000"/>
                </a:solidFill>
                <a:latin typeface="Trebuchet MS"/>
                <a:ea typeface="Segoe UI"/>
              </a:rPr>
              <a:t>lines</a:t>
            </a:r>
            <a:endParaRPr b="0" lang="cs-CZ" sz="27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220000"/>
              </a:lnSpc>
              <a:spcBef>
                <a:spcPts val="541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0" lang="cs-CZ" sz="2700" spc="-1" strike="noStrike">
                <a:solidFill>
                  <a:srgbClr val="000000"/>
                </a:solidFill>
                <a:latin typeface="Trebuchet MS"/>
                <a:ea typeface="Segoe UI"/>
              </a:rPr>
              <a:t>no clear interpretation:</a:t>
            </a:r>
            <a:endParaRPr b="0" lang="cs-CZ" sz="27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220000"/>
              </a:lnSpc>
              <a:spcBef>
                <a:spcPts val="541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0" lang="cs-CZ" sz="2700" spc="-1" strike="noStrike">
                <a:solidFill>
                  <a:srgbClr val="000000"/>
                </a:solidFill>
                <a:latin typeface="Trebuchet MS"/>
                <a:ea typeface="Segoe UI"/>
              </a:rPr>
              <a:t>the </a:t>
            </a:r>
            <a:r>
              <a:rPr b="0" lang="en-GB" sz="2700" spc="-1" strike="noStrike">
                <a:solidFill>
                  <a:srgbClr val="000000"/>
                </a:solidFill>
                <a:latin typeface="Trebuchet MS"/>
                <a:ea typeface="Segoe UI"/>
              </a:rPr>
              <a:t>variable amount of circumstellar material </a:t>
            </a:r>
            <a:endParaRPr b="0" lang="cs-CZ" sz="27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220000"/>
              </a:lnSpc>
              <a:spcBef>
                <a:spcPts val="541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0" lang="cs-CZ" sz="2700" spc="-1" strike="noStrike">
                <a:solidFill>
                  <a:srgbClr val="000000"/>
                </a:solidFill>
                <a:latin typeface="Trebuchet MS"/>
                <a:ea typeface="Segoe UI"/>
              </a:rPr>
              <a:t>the </a:t>
            </a:r>
            <a:r>
              <a:rPr b="0" lang="en-GB" sz="2700" spc="-1" strike="noStrike">
                <a:solidFill>
                  <a:srgbClr val="000000"/>
                </a:solidFill>
                <a:latin typeface="Trebuchet MS"/>
                <a:ea typeface="Segoe UI"/>
              </a:rPr>
              <a:t>evidence of rapid line-profile changes</a:t>
            </a:r>
            <a:r>
              <a:rPr b="0" lang="cs-CZ" sz="2700" spc="-1" strike="noStrike">
                <a:solidFill>
                  <a:srgbClr val="000000"/>
                </a:solidFill>
                <a:latin typeface="Trebuchet MS"/>
                <a:ea typeface="Segoe UI"/>
              </a:rPr>
              <a:t> </a:t>
            </a:r>
            <a:r>
              <a:rPr b="0" lang="en-GB" sz="2700" spc="-1" strike="noStrike">
                <a:solidFill>
                  <a:srgbClr val="000000"/>
                </a:solidFill>
                <a:latin typeface="Trebuchet MS"/>
                <a:ea typeface="Segoe UI"/>
              </a:rPr>
              <a:t>reported by</a:t>
            </a:r>
            <a:r>
              <a:rPr b="0" lang="cs-CZ" sz="2700" spc="-1" strike="noStrike">
                <a:solidFill>
                  <a:srgbClr val="000000"/>
                </a:solidFill>
                <a:latin typeface="Trebuchet MS"/>
                <a:ea typeface="Segoe UI"/>
              </a:rPr>
              <a:t> </a:t>
            </a:r>
            <a:r>
              <a:rPr b="0" lang="en-GB" sz="2700" spc="-1" strike="noStrike">
                <a:solidFill>
                  <a:srgbClr val="000000"/>
                </a:solidFill>
                <a:latin typeface="Trebuchet MS"/>
                <a:ea typeface="Segoe UI"/>
              </a:rPr>
              <a:t>Kholtygin et al. </a:t>
            </a:r>
            <a:r>
              <a:rPr b="0" lang="cs-CZ" sz="2700" spc="-1" strike="noStrike">
                <a:solidFill>
                  <a:srgbClr val="000000"/>
                </a:solidFill>
                <a:latin typeface="Trebuchet MS"/>
                <a:ea typeface="Segoe UI"/>
              </a:rPr>
              <a:t>(</a:t>
            </a:r>
            <a:r>
              <a:rPr b="0" lang="en-GB" sz="2700" spc="-1" strike="noStrike">
                <a:solidFill>
                  <a:srgbClr val="000000"/>
                </a:solidFill>
                <a:latin typeface="Trebuchet MS"/>
                <a:ea typeface="Segoe UI"/>
              </a:rPr>
              <a:t>2006</a:t>
            </a:r>
            <a:r>
              <a:rPr b="0" lang="cs-CZ" sz="2700" spc="-1" strike="noStrike">
                <a:solidFill>
                  <a:srgbClr val="000000"/>
                </a:solidFill>
                <a:latin typeface="Trebuchet MS"/>
                <a:ea typeface="Segoe UI"/>
              </a:rPr>
              <a:t>)</a:t>
            </a:r>
            <a:endParaRPr b="0" lang="cs-CZ" sz="2700" spc="-1" strike="noStrike">
              <a:solidFill>
                <a:srgbClr val="000000"/>
              </a:solidFill>
              <a:latin typeface="Calibri"/>
            </a:endParaRPr>
          </a:p>
          <a:p>
            <a:pPr marL="457200">
              <a:lnSpc>
                <a:spcPct val="250000"/>
              </a:lnSpc>
              <a:spcBef>
                <a:spcPts val="400"/>
              </a:spcBef>
              <a:tabLst>
                <a:tab algn="l" pos="0"/>
              </a:tabLst>
            </a:pPr>
            <a:endParaRPr b="0" lang="cs-CZ" sz="27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5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cs-CZ" sz="2000" spc="-1" strike="noStrike">
                <a:solidFill>
                  <a:srgbClr val="000000"/>
                </a:solidFill>
                <a:latin typeface="Trebuchet MS"/>
                <a:ea typeface="Segoe UI"/>
              </a:rPr>
              <a:t>	</a:t>
            </a:r>
            <a:r>
              <a:rPr b="0" lang="cs-CZ" sz="2000" spc="-1" strike="noStrike">
                <a:solidFill>
                  <a:srgbClr val="000000"/>
                </a:solidFill>
                <a:latin typeface="Trebuchet MS"/>
                <a:ea typeface="Segoe UI"/>
              </a:rPr>
              <a:t>	</a:t>
            </a:r>
            <a:r>
              <a:rPr b="0" lang="cs-CZ" sz="2000" spc="-1" strike="noStrike">
                <a:solidFill>
                  <a:srgbClr val="000000"/>
                </a:solidFill>
                <a:latin typeface="Trebuchet MS"/>
                <a:ea typeface="Segoe UI"/>
              </a:rPr>
              <a:t>	</a:t>
            </a:r>
            <a:r>
              <a:rPr b="0" lang="cs-CZ" sz="2000" spc="-1" strike="noStrike">
                <a:solidFill>
                  <a:srgbClr val="000000"/>
                </a:solidFill>
                <a:latin typeface="Trebuchet MS"/>
                <a:ea typeface="Segoe UI"/>
              </a:rPr>
              <a:t>        </a:t>
            </a:r>
            <a:r>
              <a:rPr b="0" lang="cs-CZ" sz="2000" spc="-1" strike="noStrike">
                <a:solidFill>
                  <a:srgbClr val="000000"/>
                </a:solidFill>
                <a:latin typeface="Trebuchet MS"/>
                <a:ea typeface="Segoe UI"/>
              </a:rPr>
              <a:t>residual spectra 05.11.2014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50000"/>
              </a:lnSpc>
              <a:spcBef>
                <a:spcPts val="400"/>
              </a:spcBef>
              <a:tabLst>
                <a:tab algn="l" pos="0"/>
              </a:tabLst>
            </a:pP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TextShape 1"/>
          <p:cNvSpPr txBox="1"/>
          <p:nvPr/>
        </p:nvSpPr>
        <p:spPr>
          <a:xfrm>
            <a:off x="6831000" y="5089680"/>
            <a:ext cx="2133360" cy="3038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0C058D9E-3BBB-4282-8279-BCF291B0A519}" type="slidenum">
              <a:rPr b="1" lang="cs-CZ" sz="1200" spc="-1" strike="noStrike">
                <a:solidFill>
                  <a:srgbClr val="000000"/>
                </a:solidFill>
                <a:latin typeface="Trebuchet MS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  <p:pic>
        <p:nvPicPr>
          <p:cNvPr id="257" name="Picture 2" descr="C:\Users\HP\Desktop\9_semestr\diplomka\CMa_editted.png"/>
          <p:cNvPicPr/>
          <p:nvPr/>
        </p:nvPicPr>
        <p:blipFill>
          <a:blip r:embed="rId1"/>
          <a:stretch/>
        </p:blipFill>
        <p:spPr>
          <a:xfrm>
            <a:off x="2140560" y="0"/>
            <a:ext cx="7039440" cy="4729320"/>
          </a:xfrm>
          <a:prstGeom prst="rect">
            <a:avLst/>
          </a:prstGeom>
          <a:ln>
            <a:noFill/>
          </a:ln>
        </p:spPr>
      </p:pic>
      <p:sp>
        <p:nvSpPr>
          <p:cNvPr id="258" name="CustomShape 2"/>
          <p:cNvSpPr/>
          <p:nvPr/>
        </p:nvSpPr>
        <p:spPr>
          <a:xfrm>
            <a:off x="0" y="-166680"/>
            <a:ext cx="2140200" cy="984960"/>
          </a:xfrm>
          <a:prstGeom prst="rect">
            <a:avLst/>
          </a:prstGeom>
          <a:solidFill>
            <a:srgbClr val="f6debe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el-GR" sz="3600" spc="-1" strike="noStrike">
                <a:solidFill>
                  <a:srgbClr val="001848"/>
                </a:solidFill>
                <a:latin typeface="Trebuchet MS"/>
              </a:rPr>
              <a:t>ω</a:t>
            </a:r>
            <a:r>
              <a:rPr b="1" lang="cs-CZ" sz="3600" spc="-1" strike="noStrike">
                <a:solidFill>
                  <a:srgbClr val="001848"/>
                </a:solidFill>
                <a:latin typeface="Trebuchet MS"/>
              </a:rPr>
              <a:t> CMa</a:t>
            </a:r>
            <a:endParaRPr b="0" lang="cs-CZ" sz="3600" spc="-1" strike="noStrike">
              <a:latin typeface="Arial"/>
            </a:endParaRPr>
          </a:p>
        </p:txBody>
      </p:sp>
      <p:sp>
        <p:nvSpPr>
          <p:cNvPr id="259" name="CustomShape 3"/>
          <p:cNvSpPr/>
          <p:nvPr/>
        </p:nvSpPr>
        <p:spPr>
          <a:xfrm>
            <a:off x="323640" y="553320"/>
            <a:ext cx="2051280" cy="4158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50000"/>
              </a:lnSpc>
            </a:pP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Class: B2e </a:t>
            </a:r>
            <a:endParaRPr b="0" lang="cs-CZ" sz="20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endParaRPr b="0" lang="cs-CZ" sz="20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r>
              <a:rPr b="1" lang="cs-CZ" sz="2000" spc="-1" strike="noStrike">
                <a:solidFill>
                  <a:srgbClr val="000000"/>
                </a:solidFill>
                <a:latin typeface="Trebuchet MS"/>
              </a:rPr>
              <a:t>o</a:t>
            </a:r>
            <a:r>
              <a:rPr b="1" lang="en-GB" sz="2000" spc="-1" strike="noStrike">
                <a:solidFill>
                  <a:srgbClr val="000000"/>
                </a:solidFill>
                <a:latin typeface="Trebuchet MS"/>
              </a:rPr>
              <a:t>ther designations:</a:t>
            </a:r>
            <a:endParaRPr b="0" lang="cs-CZ" sz="20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28 CMa</a:t>
            </a:r>
            <a:endParaRPr b="0" lang="cs-CZ" sz="20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HD </a:t>
            </a: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56139</a:t>
            </a:r>
            <a:endParaRPr b="0" lang="cs-CZ" sz="20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HR </a:t>
            </a: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2749</a:t>
            </a:r>
            <a:endParaRPr b="0" lang="cs-CZ" sz="20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HIP </a:t>
            </a: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35037</a:t>
            </a:r>
            <a:endParaRPr b="0" lang="cs-CZ" sz="2000" spc="-1" strike="noStrike">
              <a:latin typeface="Arial"/>
            </a:endParaRPr>
          </a:p>
        </p:txBody>
      </p:sp>
      <p:sp>
        <p:nvSpPr>
          <p:cNvPr id="260" name="CustomShape 4"/>
          <p:cNvSpPr/>
          <p:nvPr/>
        </p:nvSpPr>
        <p:spPr>
          <a:xfrm>
            <a:off x="5940000" y="4751280"/>
            <a:ext cx="367200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cs-CZ" sz="1400" spc="-1" strike="noStrike">
                <a:solidFill>
                  <a:srgbClr val="000000"/>
                </a:solidFill>
                <a:latin typeface="Trebuchet MS"/>
              </a:rPr>
              <a:t>Source: TheSky (astronomy software)</a:t>
            </a:r>
            <a:endParaRPr b="0" lang="cs-CZ" sz="14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CustomShape 1"/>
          <p:cNvSpPr/>
          <p:nvPr/>
        </p:nvSpPr>
        <p:spPr>
          <a:xfrm>
            <a:off x="8748360" y="258840"/>
            <a:ext cx="431640" cy="2784960"/>
          </a:xfrm>
          <a:prstGeom prst="rect">
            <a:avLst/>
          </a:prstGeom>
          <a:solidFill>
            <a:srgbClr val="f6d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2" name="CustomShape 2"/>
          <p:cNvSpPr/>
          <p:nvPr/>
        </p:nvSpPr>
        <p:spPr>
          <a:xfrm>
            <a:off x="2123640" y="0"/>
            <a:ext cx="7122600" cy="622440"/>
          </a:xfrm>
          <a:prstGeom prst="rect">
            <a:avLst/>
          </a:prstGeom>
          <a:solidFill>
            <a:srgbClr val="f6d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63" name="Picture 2" descr=""/>
          <p:cNvPicPr/>
          <p:nvPr/>
        </p:nvPicPr>
        <p:blipFill>
          <a:blip r:embed="rId1"/>
          <a:srcRect l="0" t="0" r="977" b="9017"/>
          <a:stretch/>
        </p:blipFill>
        <p:spPr>
          <a:xfrm>
            <a:off x="2267640" y="307800"/>
            <a:ext cx="6803640" cy="4662000"/>
          </a:xfrm>
          <a:prstGeom prst="rect">
            <a:avLst/>
          </a:prstGeom>
          <a:ln>
            <a:noFill/>
          </a:ln>
        </p:spPr>
      </p:pic>
      <p:sp>
        <p:nvSpPr>
          <p:cNvPr id="264" name="CustomShape 3"/>
          <p:cNvSpPr/>
          <p:nvPr/>
        </p:nvSpPr>
        <p:spPr>
          <a:xfrm>
            <a:off x="0" y="-94680"/>
            <a:ext cx="2339640" cy="1236960"/>
          </a:xfrm>
          <a:prstGeom prst="rect">
            <a:avLst/>
          </a:prstGeom>
          <a:solidFill>
            <a:srgbClr val="f6debe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cs-CZ" sz="3100" spc="-1" strike="noStrike">
                <a:solidFill>
                  <a:srgbClr val="001848"/>
                </a:solidFill>
                <a:latin typeface="Trebuchet MS"/>
              </a:rPr>
              <a:t>Motivation </a:t>
            </a:r>
            <a:r>
              <a:rPr b="1" lang="el-GR" sz="3100" spc="-1" strike="noStrike">
                <a:solidFill>
                  <a:srgbClr val="001848"/>
                </a:solidFill>
                <a:latin typeface="Trebuchet MS"/>
              </a:rPr>
              <a:t>ω</a:t>
            </a:r>
            <a:r>
              <a:rPr b="1" lang="cs-CZ" sz="3100" spc="-1" strike="noStrike">
                <a:solidFill>
                  <a:srgbClr val="001848"/>
                </a:solidFill>
                <a:latin typeface="Trebuchet MS"/>
              </a:rPr>
              <a:t> CMa </a:t>
            </a:r>
            <a:endParaRPr b="0" lang="cs-CZ" sz="3100" spc="-1" strike="noStrike">
              <a:latin typeface="Arial"/>
            </a:endParaRPr>
          </a:p>
        </p:txBody>
      </p:sp>
      <p:sp>
        <p:nvSpPr>
          <p:cNvPr id="265" name="TextShape 4"/>
          <p:cNvSpPr txBox="1"/>
          <p:nvPr/>
        </p:nvSpPr>
        <p:spPr>
          <a:xfrm>
            <a:off x="6831000" y="5089680"/>
            <a:ext cx="2133360" cy="3038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A0FD2768-C19E-4251-BC0C-D1BEEE1C11C3}" type="slidenum">
              <a:rPr b="1" lang="cs-CZ" sz="1200" spc="-1" strike="noStrike">
                <a:solidFill>
                  <a:srgbClr val="000000"/>
                </a:solidFill>
                <a:latin typeface="Trebuchet MS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266" name="CustomShape 5"/>
          <p:cNvSpPr/>
          <p:nvPr/>
        </p:nvSpPr>
        <p:spPr>
          <a:xfrm>
            <a:off x="0" y="409320"/>
            <a:ext cx="8460000" cy="71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7" name="CustomShape 6"/>
          <p:cNvSpPr/>
          <p:nvPr/>
        </p:nvSpPr>
        <p:spPr>
          <a:xfrm>
            <a:off x="179640" y="1057320"/>
            <a:ext cx="8964000" cy="432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8" name="CustomShape 7"/>
          <p:cNvSpPr/>
          <p:nvPr/>
        </p:nvSpPr>
        <p:spPr>
          <a:xfrm>
            <a:off x="2304360" y="834840"/>
            <a:ext cx="6732000" cy="359640"/>
          </a:xfrm>
          <a:prstGeom prst="rect">
            <a:avLst/>
          </a:prstGeom>
          <a:noFill/>
          <a:ln>
            <a:solidFill>
              <a:srgbClr val="00206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9" name="CustomShape 8"/>
          <p:cNvSpPr/>
          <p:nvPr/>
        </p:nvSpPr>
        <p:spPr>
          <a:xfrm>
            <a:off x="2304360" y="1316160"/>
            <a:ext cx="6732000" cy="359640"/>
          </a:xfrm>
          <a:prstGeom prst="rect">
            <a:avLst/>
          </a:prstGeom>
          <a:noFill/>
          <a:ln>
            <a:solidFill>
              <a:srgbClr val="00206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0" name="CustomShape 9"/>
          <p:cNvSpPr/>
          <p:nvPr/>
        </p:nvSpPr>
        <p:spPr>
          <a:xfrm>
            <a:off x="2304360" y="1770840"/>
            <a:ext cx="6732000" cy="359640"/>
          </a:xfrm>
          <a:prstGeom prst="rect">
            <a:avLst/>
          </a:prstGeom>
          <a:noFill/>
          <a:ln>
            <a:solidFill>
              <a:srgbClr val="00206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1" name="CustomShape 10"/>
          <p:cNvSpPr/>
          <p:nvPr/>
        </p:nvSpPr>
        <p:spPr>
          <a:xfrm>
            <a:off x="2304360" y="2238840"/>
            <a:ext cx="6732000" cy="359640"/>
          </a:xfrm>
          <a:prstGeom prst="rect">
            <a:avLst/>
          </a:prstGeom>
          <a:noFill/>
          <a:ln>
            <a:solidFill>
              <a:srgbClr val="00206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2" name="CustomShape 11"/>
          <p:cNvSpPr/>
          <p:nvPr/>
        </p:nvSpPr>
        <p:spPr>
          <a:xfrm>
            <a:off x="2304360" y="2713320"/>
            <a:ext cx="6732000" cy="359640"/>
          </a:xfrm>
          <a:prstGeom prst="rect">
            <a:avLst/>
          </a:prstGeom>
          <a:noFill/>
          <a:ln>
            <a:solidFill>
              <a:srgbClr val="00206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3" name="CustomShape 12"/>
          <p:cNvSpPr/>
          <p:nvPr/>
        </p:nvSpPr>
        <p:spPr>
          <a:xfrm>
            <a:off x="2304360" y="3174840"/>
            <a:ext cx="6732000" cy="359640"/>
          </a:xfrm>
          <a:prstGeom prst="rect">
            <a:avLst/>
          </a:prstGeom>
          <a:noFill/>
          <a:ln>
            <a:solidFill>
              <a:srgbClr val="00206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4" name="CustomShape 13"/>
          <p:cNvSpPr/>
          <p:nvPr/>
        </p:nvSpPr>
        <p:spPr>
          <a:xfrm>
            <a:off x="2304360" y="3624840"/>
            <a:ext cx="6732000" cy="359640"/>
          </a:xfrm>
          <a:prstGeom prst="rect">
            <a:avLst/>
          </a:prstGeom>
          <a:noFill/>
          <a:ln>
            <a:solidFill>
              <a:srgbClr val="00206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5" name="CustomShape 14"/>
          <p:cNvSpPr/>
          <p:nvPr/>
        </p:nvSpPr>
        <p:spPr>
          <a:xfrm>
            <a:off x="2304360" y="4092840"/>
            <a:ext cx="6732000" cy="359640"/>
          </a:xfrm>
          <a:prstGeom prst="rect">
            <a:avLst/>
          </a:prstGeom>
          <a:noFill/>
          <a:ln>
            <a:solidFill>
              <a:srgbClr val="00206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6" name="CustomShape 15"/>
          <p:cNvSpPr/>
          <p:nvPr/>
        </p:nvSpPr>
        <p:spPr>
          <a:xfrm>
            <a:off x="2304360" y="4556520"/>
            <a:ext cx="6732000" cy="359640"/>
          </a:xfrm>
          <a:prstGeom prst="rect">
            <a:avLst/>
          </a:prstGeom>
          <a:noFill/>
          <a:ln>
            <a:solidFill>
              <a:srgbClr val="00206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7" name="CustomShape 16"/>
          <p:cNvSpPr/>
          <p:nvPr/>
        </p:nvSpPr>
        <p:spPr>
          <a:xfrm>
            <a:off x="9053640" y="5083920"/>
            <a:ext cx="45360" cy="83520"/>
          </a:xfrm>
          <a:prstGeom prst="rect">
            <a:avLst/>
          </a:prstGeom>
          <a:solidFill>
            <a:srgbClr val="f6d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8" name="Line 17"/>
          <p:cNvSpPr/>
          <p:nvPr/>
        </p:nvSpPr>
        <p:spPr>
          <a:xfrm>
            <a:off x="7596000" y="4877280"/>
            <a:ext cx="1368360" cy="0"/>
          </a:xfrm>
          <a:prstGeom prst="line">
            <a:avLst/>
          </a:prstGeom>
          <a:ln w="19080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9" name="Line 18"/>
          <p:cNvSpPr/>
          <p:nvPr/>
        </p:nvSpPr>
        <p:spPr>
          <a:xfrm>
            <a:off x="6516000" y="4412160"/>
            <a:ext cx="576000" cy="0"/>
          </a:xfrm>
          <a:prstGeom prst="line">
            <a:avLst/>
          </a:prstGeom>
          <a:ln w="19080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0" name="Line 19"/>
          <p:cNvSpPr/>
          <p:nvPr/>
        </p:nvSpPr>
        <p:spPr>
          <a:xfrm>
            <a:off x="7164000" y="4412160"/>
            <a:ext cx="576000" cy="0"/>
          </a:xfrm>
          <a:prstGeom prst="line">
            <a:avLst/>
          </a:prstGeom>
          <a:ln w="19080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81" name="Picture 2" descr=""/>
          <p:cNvPicPr/>
          <p:nvPr/>
        </p:nvPicPr>
        <p:blipFill>
          <a:blip r:embed="rId2"/>
          <a:srcRect l="0" t="98618" r="977" b="0"/>
          <a:stretch/>
        </p:blipFill>
        <p:spPr>
          <a:xfrm>
            <a:off x="2263680" y="4947840"/>
            <a:ext cx="6803640" cy="69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33" dur="indefinite" restart="never" nodeType="tmRoot">
          <p:childTnLst>
            <p:seq>
              <p:cTn id="134" dur="indefinite" nodeType="mainSeq">
                <p:childTnLst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9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6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3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0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7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4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81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88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93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00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09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14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Picture 2" descr="C:\Users\HP\Desktop\10_semestr\obhajoba\VR_p.png"/>
          <p:cNvPicPr/>
          <p:nvPr/>
        </p:nvPicPr>
        <p:blipFill>
          <a:blip r:embed="rId2"/>
          <a:srcRect l="1411" t="3418" r="6683" b="8520"/>
          <a:stretch/>
        </p:blipFill>
        <p:spPr>
          <a:xfrm>
            <a:off x="6260400" y="49320"/>
            <a:ext cx="2640600" cy="2952000"/>
          </a:xfrm>
          <a:prstGeom prst="rect">
            <a:avLst/>
          </a:prstGeom>
          <a:ln>
            <a:noFill/>
          </a:ln>
        </p:spPr>
      </p:pic>
      <p:sp>
        <p:nvSpPr>
          <p:cNvPr id="283" name="TextShape 1"/>
          <p:cNvSpPr txBox="1"/>
          <p:nvPr/>
        </p:nvSpPr>
        <p:spPr>
          <a:xfrm>
            <a:off x="6831000" y="5089680"/>
            <a:ext cx="2133360" cy="3038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55EE073C-85E6-4BFF-882B-D6BD40818174}" type="slidenum">
              <a:rPr b="1" lang="cs-CZ" sz="1200" spc="-1" strike="noStrike">
                <a:solidFill>
                  <a:srgbClr val="000000"/>
                </a:solidFill>
                <a:latin typeface="Trebuchet MS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284" name="CustomShape 2"/>
          <p:cNvSpPr/>
          <p:nvPr/>
        </p:nvSpPr>
        <p:spPr>
          <a:xfrm>
            <a:off x="35640" y="769320"/>
            <a:ext cx="9143640" cy="4536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rmAutofit fontScale="75000"/>
          </a:bodyPr>
          <a:p>
            <a:pPr marL="343080" indent="-342720">
              <a:lnSpc>
                <a:spcPct val="150000"/>
              </a:lnSpc>
              <a:spcBef>
                <a:spcPts val="391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0" lang="cs-CZ" sz="1950" spc="-1" strike="noStrike">
                <a:solidFill>
                  <a:srgbClr val="000000"/>
                </a:solidFill>
                <a:latin typeface="Trebuchet MS"/>
              </a:rPr>
              <a:t>studying p</a:t>
            </a:r>
            <a:r>
              <a:rPr b="0" lang="en-GB" sz="1950" spc="-1" strike="noStrike">
                <a:solidFill>
                  <a:srgbClr val="000000"/>
                </a:solidFill>
                <a:latin typeface="Trebuchet MS"/>
              </a:rPr>
              <a:t>eriodic variations</a:t>
            </a:r>
            <a:r>
              <a:rPr b="0" lang="cs-CZ" sz="1950" spc="-1" strike="noStrike">
                <a:solidFill>
                  <a:srgbClr val="000000"/>
                </a:solidFill>
                <a:latin typeface="Trebuchet MS"/>
              </a:rPr>
              <a:t> in:</a:t>
            </a:r>
            <a:endParaRPr b="0" lang="cs-CZ" sz="1950" spc="-1" strike="noStrike">
              <a:latin typeface="Arial"/>
            </a:endParaRPr>
          </a:p>
          <a:p>
            <a:pPr lvl="1" marL="743040" indent="-285480">
              <a:lnSpc>
                <a:spcPct val="15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0" lang="en-GB" sz="1950" spc="-1" strike="noStrike">
                <a:solidFill>
                  <a:srgbClr val="000000"/>
                </a:solidFill>
                <a:latin typeface="Trebuchet MS"/>
              </a:rPr>
              <a:t>radial velocit</a:t>
            </a:r>
            <a:r>
              <a:rPr b="0" lang="cs-CZ" sz="1950" spc="-1" strike="noStrike">
                <a:solidFill>
                  <a:srgbClr val="000000"/>
                </a:solidFill>
                <a:latin typeface="Trebuchet MS"/>
              </a:rPr>
              <a:t>y RV (He I 6678.151 </a:t>
            </a: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Å</a:t>
            </a:r>
            <a:r>
              <a:rPr b="0" lang="cs-CZ" sz="1950" spc="-1" strike="noStrike">
                <a:solidFill>
                  <a:srgbClr val="000000"/>
                </a:solidFill>
                <a:latin typeface="Trebuchet MS"/>
              </a:rPr>
              <a:t>), </a:t>
            </a:r>
            <a:endParaRPr b="0" lang="cs-CZ" sz="1950" spc="-1" strike="noStrike">
              <a:latin typeface="Arial"/>
            </a:endParaRPr>
          </a:p>
          <a:p>
            <a:pPr lvl="1" marL="743040" indent="-285480">
              <a:lnSpc>
                <a:spcPct val="15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0" lang="en-GB" sz="1950" spc="-1" strike="noStrike">
                <a:solidFill>
                  <a:srgbClr val="000000"/>
                </a:solidFill>
                <a:latin typeface="Trebuchet MS"/>
              </a:rPr>
              <a:t>asymmetry of line</a:t>
            </a:r>
            <a:r>
              <a:rPr b="0" lang="cs-CZ" sz="1950" spc="-1" strike="noStrike">
                <a:solidFill>
                  <a:srgbClr val="000000"/>
                </a:solidFill>
                <a:latin typeface="Trebuchet MS"/>
              </a:rPr>
              <a:t> </a:t>
            </a:r>
            <a:r>
              <a:rPr b="0" lang="en-GB" sz="1950" spc="-1" strike="noStrike">
                <a:solidFill>
                  <a:srgbClr val="000000"/>
                </a:solidFill>
                <a:latin typeface="Trebuchet MS"/>
              </a:rPr>
              <a:t>profiles</a:t>
            </a:r>
            <a:r>
              <a:rPr b="0" lang="cs-CZ" sz="1950" spc="-1" strike="noStrike">
                <a:solidFill>
                  <a:srgbClr val="000000"/>
                </a:solidFill>
                <a:latin typeface="Trebuchet MS"/>
              </a:rPr>
              <a:t> (He I 6678.151 </a:t>
            </a: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Å</a:t>
            </a:r>
            <a:r>
              <a:rPr b="0" lang="cs-CZ" sz="1950" spc="-1" strike="noStrike">
                <a:solidFill>
                  <a:srgbClr val="000000"/>
                </a:solidFill>
                <a:latin typeface="Trebuchet MS"/>
              </a:rPr>
              <a:t>), </a:t>
            </a:r>
            <a:endParaRPr b="0" lang="cs-CZ" sz="1950" spc="-1" strike="noStrike">
              <a:latin typeface="Arial"/>
            </a:endParaRPr>
          </a:p>
          <a:p>
            <a:pPr lvl="1" marL="743040" indent="-285480">
              <a:lnSpc>
                <a:spcPct val="160000"/>
              </a:lnSpc>
              <a:spcBef>
                <a:spcPts val="391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0" i="1" lang="cs-CZ" sz="1950" spc="-1" strike="noStrike">
                <a:solidFill>
                  <a:srgbClr val="000000"/>
                </a:solidFill>
                <a:latin typeface="Trebuchet MS"/>
              </a:rPr>
              <a:t>V</a:t>
            </a:r>
            <a:r>
              <a:rPr b="0" lang="cs-CZ" sz="1950" spc="-1" strike="noStrike">
                <a:solidFill>
                  <a:srgbClr val="000000"/>
                </a:solidFill>
                <a:latin typeface="Trebuchet MS"/>
              </a:rPr>
              <a:t>/</a:t>
            </a:r>
            <a:r>
              <a:rPr b="0" i="1" lang="cs-CZ" sz="1950" spc="-1" strike="noStrike">
                <a:solidFill>
                  <a:srgbClr val="000000"/>
                </a:solidFill>
                <a:latin typeface="Trebuchet MS"/>
              </a:rPr>
              <a:t>R</a:t>
            </a:r>
            <a:r>
              <a:rPr b="0" lang="cs-CZ" sz="1950" spc="-1" strike="noStrike">
                <a:solidFill>
                  <a:srgbClr val="000000"/>
                </a:solidFill>
                <a:latin typeface="Trebuchet MS"/>
              </a:rPr>
              <a:t> ratio (H</a:t>
            </a:r>
            <a:r>
              <a:rPr b="0" lang="el-GR" sz="1950" spc="-1" strike="noStrike" baseline="-25000">
                <a:solidFill>
                  <a:srgbClr val="000000"/>
                </a:solidFill>
                <a:latin typeface="Trebuchet MS"/>
              </a:rPr>
              <a:t>α</a:t>
            </a:r>
            <a:r>
              <a:rPr b="0" lang="cs-CZ" sz="1950" spc="-1" strike="noStrike">
                <a:solidFill>
                  <a:srgbClr val="000000"/>
                </a:solidFill>
                <a:latin typeface="Trebuchet MS"/>
              </a:rPr>
              <a:t>)</a:t>
            </a:r>
            <a:endParaRPr b="0" lang="cs-CZ" sz="1950" spc="-1" strike="noStrike">
              <a:latin typeface="Arial"/>
            </a:endParaRPr>
          </a:p>
          <a:p>
            <a:pPr marL="343080" indent="-342720">
              <a:lnSpc>
                <a:spcPct val="160000"/>
              </a:lnSpc>
              <a:spcBef>
                <a:spcPts val="391"/>
              </a:spcBef>
              <a:buClr>
                <a:srgbClr val="000000"/>
              </a:buClr>
              <a:buFont typeface="Wingdings" charset="2"/>
              <a:buChar char=""/>
              <a:tabLst>
                <a:tab algn="l" pos="2417760"/>
              </a:tabLst>
            </a:pPr>
            <a:r>
              <a:rPr b="1" lang="cs-CZ" sz="1950" spc="-1" strike="noStrike">
                <a:solidFill>
                  <a:srgbClr val="000000"/>
                </a:solidFill>
                <a:latin typeface="Trebuchet MS"/>
              </a:rPr>
              <a:t>testing the c</a:t>
            </a:r>
            <a:r>
              <a:rPr b="1" lang="en-GB" sz="1950" spc="-1" strike="noStrike">
                <a:solidFill>
                  <a:srgbClr val="000000"/>
                </a:solidFill>
                <a:latin typeface="Trebuchet MS"/>
              </a:rPr>
              <a:t>onjecture</a:t>
            </a:r>
            <a:r>
              <a:rPr b="0" lang="en-GB" sz="1950" spc="-1" strike="noStrike">
                <a:solidFill>
                  <a:srgbClr val="000000"/>
                </a:solidFill>
                <a:latin typeface="Trebuchet MS"/>
              </a:rPr>
              <a:t>: the variations in </a:t>
            </a:r>
            <a:r>
              <a:rPr b="0" lang="cs-CZ" sz="1950" spc="-1" strike="noStrike">
                <a:solidFill>
                  <a:srgbClr val="000000"/>
                </a:solidFill>
                <a:latin typeface="Trebuchet MS"/>
              </a:rPr>
              <a:t>the</a:t>
            </a:r>
            <a:r>
              <a:rPr b="0" lang="en-GB" sz="1950" spc="-1" strike="noStrike">
                <a:solidFill>
                  <a:srgbClr val="000000"/>
                </a:solidFill>
                <a:latin typeface="Trebuchet MS"/>
              </a:rPr>
              <a:t> period correlate to the </a:t>
            </a:r>
            <a:r>
              <a:rPr b="0" lang="cs-CZ" sz="1950" spc="-1" strike="noStrike">
                <a:solidFill>
                  <a:srgbClr val="000000"/>
                </a:solidFill>
                <a:latin typeface="Trebuchet MS"/>
              </a:rPr>
              <a:t>extent</a:t>
            </a:r>
            <a:endParaRPr b="0" lang="cs-CZ" sz="195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391"/>
              </a:spcBef>
              <a:tabLst>
                <a:tab algn="l" pos="0"/>
              </a:tabLst>
            </a:pPr>
            <a:r>
              <a:rPr b="0" lang="cs-CZ" sz="1950" spc="-1" strike="noStrike">
                <a:solidFill>
                  <a:srgbClr val="000000"/>
                </a:solidFill>
                <a:latin typeface="Trebuchet MS"/>
              </a:rPr>
              <a:t>	</a:t>
            </a:r>
            <a:r>
              <a:rPr b="0" lang="cs-CZ" sz="1950" spc="-1" strike="noStrike">
                <a:solidFill>
                  <a:srgbClr val="000000"/>
                </a:solidFill>
                <a:latin typeface="Trebuchet MS"/>
              </a:rPr>
              <a:t>	</a:t>
            </a:r>
            <a:r>
              <a:rPr b="0" lang="cs-CZ" sz="1950" spc="-1" strike="noStrike">
                <a:solidFill>
                  <a:srgbClr val="000000"/>
                </a:solidFill>
                <a:latin typeface="Trebuchet MS"/>
              </a:rPr>
              <a:t>                 </a:t>
            </a:r>
            <a:r>
              <a:rPr b="0" lang="en-GB" sz="1950" spc="-1" strike="noStrike">
                <a:solidFill>
                  <a:srgbClr val="000000"/>
                </a:solidFill>
                <a:latin typeface="Trebuchet MS"/>
              </a:rPr>
              <a:t>of the circumstellar envelope</a:t>
            </a:r>
            <a:endParaRPr b="0" lang="cs-CZ" sz="1950" spc="-1" strike="noStrike">
              <a:latin typeface="Arial"/>
            </a:endParaRPr>
          </a:p>
          <a:p>
            <a:pPr lvl="5" marL="3797280" indent="-228240">
              <a:lnSpc>
                <a:spcPct val="150000"/>
              </a:lnSpc>
              <a:spcBef>
                <a:spcPts val="391"/>
              </a:spcBef>
              <a:buClr>
                <a:srgbClr val="000000"/>
              </a:buClr>
              <a:buFont typeface="Wingdings" charset="2"/>
              <a:buChar char=""/>
              <a:tabLst>
                <a:tab algn="l" pos="990720"/>
              </a:tabLst>
            </a:pPr>
            <a:r>
              <a:rPr b="0" lang="cs-CZ" sz="1950" spc="-1" strike="noStrike">
                <a:solidFill>
                  <a:srgbClr val="000000"/>
                </a:solidFill>
                <a:latin typeface="Trebuchet MS"/>
              </a:rPr>
              <a:t>the </a:t>
            </a:r>
            <a:r>
              <a:rPr b="0" i="1" lang="cs-CZ" sz="1950" spc="-1" strike="noStrike">
                <a:solidFill>
                  <a:srgbClr val="000000"/>
                </a:solidFill>
                <a:latin typeface="Trebuchet MS"/>
              </a:rPr>
              <a:t>O </a:t>
            </a:r>
            <a:r>
              <a:rPr b="0" lang="cs-CZ" sz="1950" spc="-1" strike="noStrike">
                <a:solidFill>
                  <a:srgbClr val="000000"/>
                </a:solidFill>
                <a:latin typeface="Trebuchet MS"/>
              </a:rPr>
              <a:t>— </a:t>
            </a:r>
            <a:r>
              <a:rPr b="0" i="1" lang="cs-CZ" sz="1950" spc="-1" strike="noStrike">
                <a:solidFill>
                  <a:srgbClr val="000000"/>
                </a:solidFill>
                <a:latin typeface="Trebuchet MS"/>
              </a:rPr>
              <a:t>C</a:t>
            </a:r>
            <a:r>
              <a:rPr b="0" lang="cs-CZ" sz="1950" spc="-1" strike="noStrike">
                <a:solidFill>
                  <a:srgbClr val="000000"/>
                </a:solidFill>
                <a:latin typeface="Trebuchet MS"/>
              </a:rPr>
              <a:t> analysis (from RVs and asymmetry)</a:t>
            </a:r>
            <a:endParaRPr b="0" lang="cs-CZ" sz="1950" spc="-1" strike="noStrike">
              <a:latin typeface="Arial"/>
            </a:endParaRPr>
          </a:p>
          <a:p>
            <a:pPr lvl="5" marL="3797280" indent="-228240">
              <a:lnSpc>
                <a:spcPct val="150000"/>
              </a:lnSpc>
              <a:spcBef>
                <a:spcPts val="391"/>
              </a:spcBef>
              <a:buClr>
                <a:srgbClr val="000000"/>
              </a:buClr>
              <a:buFont typeface="Wingdings" charset="2"/>
              <a:buChar char=""/>
              <a:tabLst>
                <a:tab algn="l" pos="990720"/>
              </a:tabLst>
            </a:pPr>
            <a:r>
              <a:rPr b="0" lang="cs-CZ" sz="1950" spc="-1" strike="noStrike">
                <a:solidFill>
                  <a:srgbClr val="000000"/>
                </a:solidFill>
                <a:latin typeface="Trebuchet MS"/>
              </a:rPr>
              <a:t>the strength and equivalent width of the H</a:t>
            </a:r>
            <a:r>
              <a:rPr b="0" lang="el-GR" sz="1950" spc="-1" strike="noStrike" baseline="-25000">
                <a:solidFill>
                  <a:srgbClr val="000000"/>
                </a:solidFill>
                <a:latin typeface="Trebuchet MS"/>
              </a:rPr>
              <a:t>α</a:t>
            </a:r>
            <a:endParaRPr b="0" lang="cs-CZ" sz="1950" spc="-1" strike="noStrike">
              <a:latin typeface="Arial"/>
            </a:endParaRPr>
          </a:p>
        </p:txBody>
      </p:sp>
      <p:sp>
        <p:nvSpPr>
          <p:cNvPr id="285" name="CustomShape 3"/>
          <p:cNvSpPr/>
          <p:nvPr/>
        </p:nvSpPr>
        <p:spPr>
          <a:xfrm>
            <a:off x="-72000" y="49320"/>
            <a:ext cx="3275640" cy="71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 fontScale="44000"/>
          </a:bodyPr>
          <a:p>
            <a:pPr algn="ctr">
              <a:lnSpc>
                <a:spcPct val="100000"/>
              </a:lnSpc>
            </a:pPr>
            <a:r>
              <a:rPr b="1" lang="el-GR" sz="3600" spc="-1" strike="noStrike">
                <a:solidFill>
                  <a:srgbClr val="001848"/>
                </a:solidFill>
                <a:latin typeface="Trebuchet MS"/>
              </a:rPr>
              <a:t>ω</a:t>
            </a:r>
            <a:r>
              <a:rPr b="1" lang="cs-CZ" sz="3600" spc="-1" strike="noStrike">
                <a:solidFill>
                  <a:srgbClr val="001848"/>
                </a:solidFill>
                <a:latin typeface="Trebuchet MS"/>
              </a:rPr>
              <a:t> CMa: goals</a:t>
            </a:r>
            <a:endParaRPr b="0" lang="cs-CZ" sz="36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215" dur="indefinite" restart="never" nodeType="tmRoot">
          <p:childTnLst>
            <p:seq>
              <p:cTn id="216" dur="indefinite" nodeType="mainSeq">
                <p:childTnLst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21" dur="500"/>
                                        <p:tgtEl>
                                          <p:spTgt spid="2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24" dur="500"/>
                                        <p:tgtEl>
                                          <p:spTgt spid="2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Picture 4" descr=""/>
          <p:cNvPicPr/>
          <p:nvPr/>
        </p:nvPicPr>
        <p:blipFill>
          <a:blip r:embed="rId2"/>
          <a:stretch/>
        </p:blipFill>
        <p:spPr>
          <a:xfrm>
            <a:off x="2593080" y="2929680"/>
            <a:ext cx="6371280" cy="1841400"/>
          </a:xfrm>
          <a:prstGeom prst="rect">
            <a:avLst/>
          </a:prstGeom>
          <a:ln>
            <a:noFill/>
          </a:ln>
        </p:spPr>
      </p:pic>
      <p:pic>
        <p:nvPicPr>
          <p:cNvPr id="287" name="Picture 5" descr=""/>
          <p:cNvPicPr/>
          <p:nvPr/>
        </p:nvPicPr>
        <p:blipFill>
          <a:blip r:embed="rId3"/>
          <a:stretch/>
        </p:blipFill>
        <p:spPr>
          <a:xfrm>
            <a:off x="2555640" y="337320"/>
            <a:ext cx="6443280" cy="2257200"/>
          </a:xfrm>
          <a:prstGeom prst="rect">
            <a:avLst/>
          </a:prstGeom>
          <a:ln>
            <a:noFill/>
          </a:ln>
        </p:spPr>
      </p:pic>
      <p:sp>
        <p:nvSpPr>
          <p:cNvPr id="288" name="CustomShape 1"/>
          <p:cNvSpPr/>
          <p:nvPr/>
        </p:nvSpPr>
        <p:spPr>
          <a:xfrm>
            <a:off x="6831000" y="5089680"/>
            <a:ext cx="2133360" cy="30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F9B13C60-5FA2-40D7-A509-5F8F9C9235B4}" type="slidenum">
              <a:rPr b="1" lang="cs-CZ" sz="1200" spc="-1" strike="noStrike">
                <a:solidFill>
                  <a:srgbClr val="000000"/>
                </a:solidFill>
                <a:latin typeface="Trebuchet MS"/>
              </a:rPr>
              <a:t>&lt;číslo&gt;</a:t>
            </a:fld>
            <a:endParaRPr b="0" lang="cs-CZ" sz="1200" spc="-1" strike="noStrike">
              <a:latin typeface="Arial"/>
            </a:endParaRPr>
          </a:p>
        </p:txBody>
      </p:sp>
      <p:sp>
        <p:nvSpPr>
          <p:cNvPr id="289" name="CustomShape 2"/>
          <p:cNvSpPr/>
          <p:nvPr/>
        </p:nvSpPr>
        <p:spPr>
          <a:xfrm>
            <a:off x="0" y="49320"/>
            <a:ext cx="1979280" cy="122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 fontScale="57000"/>
          </a:bodyPr>
          <a:p>
            <a:pPr algn="ctr">
              <a:lnSpc>
                <a:spcPct val="100000"/>
              </a:lnSpc>
            </a:pPr>
            <a:r>
              <a:rPr b="1" lang="el-GR" sz="3600" spc="-1" strike="noStrike">
                <a:solidFill>
                  <a:srgbClr val="001848"/>
                </a:solidFill>
                <a:latin typeface="Trebuchet MS"/>
              </a:rPr>
              <a:t>ω</a:t>
            </a:r>
            <a:r>
              <a:rPr b="1" lang="cs-CZ" sz="3600" spc="-1" strike="noStrike">
                <a:solidFill>
                  <a:srgbClr val="001848"/>
                </a:solidFill>
                <a:latin typeface="Trebuchet MS"/>
              </a:rPr>
              <a:t> CMa: </a:t>
            </a:r>
            <a:endParaRPr b="0" lang="cs-CZ" sz="36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2154240"/>
              </a:tabLst>
            </a:pPr>
            <a:r>
              <a:rPr b="1" lang="cs-CZ" sz="3600" spc="-1" strike="noStrike">
                <a:solidFill>
                  <a:srgbClr val="001848"/>
                </a:solidFill>
                <a:latin typeface="Trebuchet MS"/>
              </a:rPr>
              <a:t>data</a:t>
            </a:r>
            <a:endParaRPr b="0" lang="cs-CZ" sz="3600" spc="-1" strike="noStrike">
              <a:latin typeface="Arial"/>
            </a:endParaRPr>
          </a:p>
        </p:txBody>
      </p:sp>
      <p:sp>
        <p:nvSpPr>
          <p:cNvPr id="290" name="CustomShape 3"/>
          <p:cNvSpPr/>
          <p:nvPr/>
        </p:nvSpPr>
        <p:spPr>
          <a:xfrm>
            <a:off x="2195640" y="0"/>
            <a:ext cx="194400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85840" indent="-285480">
              <a:lnSpc>
                <a:spcPct val="100000"/>
              </a:lnSpc>
              <a:buClr>
                <a:srgbClr val="002060"/>
              </a:buClr>
              <a:buFont typeface="Wingdings" charset="2"/>
              <a:buChar char=""/>
            </a:pPr>
            <a:r>
              <a:rPr b="1" lang="cs-CZ" sz="1600" spc="-1" strike="noStrike">
                <a:solidFill>
                  <a:srgbClr val="002060"/>
                </a:solidFill>
                <a:latin typeface="Trebuchet MS"/>
              </a:rPr>
              <a:t>Spectra</a:t>
            </a:r>
            <a:endParaRPr b="0" lang="cs-CZ" sz="1600" spc="-1" strike="noStrike">
              <a:latin typeface="Arial"/>
            </a:endParaRPr>
          </a:p>
        </p:txBody>
      </p:sp>
      <p:sp>
        <p:nvSpPr>
          <p:cNvPr id="291" name="CustomShape 4"/>
          <p:cNvSpPr/>
          <p:nvPr/>
        </p:nvSpPr>
        <p:spPr>
          <a:xfrm>
            <a:off x="2195640" y="2590920"/>
            <a:ext cx="4176000" cy="57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85840" indent="-285480">
              <a:lnSpc>
                <a:spcPct val="100000"/>
              </a:lnSpc>
              <a:buClr>
                <a:srgbClr val="002060"/>
              </a:buClr>
              <a:buFont typeface="Wingdings" charset="2"/>
              <a:buChar char=""/>
            </a:pPr>
            <a:r>
              <a:rPr b="1" lang="cs-CZ" sz="1600" spc="-1" strike="noStrike">
                <a:solidFill>
                  <a:srgbClr val="002060"/>
                </a:solidFill>
                <a:latin typeface="Trebuchet MS"/>
              </a:rPr>
              <a:t>RVs at the core of He I 6678.151 Å </a:t>
            </a:r>
            <a:endParaRPr b="0" lang="cs-CZ" sz="1600" spc="-1" strike="noStrike">
              <a:latin typeface="Arial"/>
            </a:endParaRPr>
          </a:p>
        </p:txBody>
      </p:sp>
      <p:sp>
        <p:nvSpPr>
          <p:cNvPr id="292" name="CustomShape 5"/>
          <p:cNvSpPr/>
          <p:nvPr/>
        </p:nvSpPr>
        <p:spPr>
          <a:xfrm>
            <a:off x="2195640" y="4731480"/>
            <a:ext cx="6768360" cy="853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85840" indent="-285480">
              <a:lnSpc>
                <a:spcPct val="100000"/>
              </a:lnSpc>
              <a:buClr>
                <a:srgbClr val="002060"/>
              </a:buClr>
              <a:buFont typeface="Wingdings" charset="2"/>
              <a:buChar char=""/>
            </a:pPr>
            <a:r>
              <a:rPr b="1" lang="cs-CZ" sz="1600" spc="-1" strike="noStrike">
                <a:solidFill>
                  <a:srgbClr val="002060"/>
                </a:solidFill>
                <a:latin typeface="Trebuchet MS"/>
              </a:rPr>
              <a:t>H</a:t>
            </a:r>
            <a:r>
              <a:rPr b="1" lang="el-GR" sz="1600" spc="-1" strike="noStrike" baseline="-25000">
                <a:solidFill>
                  <a:srgbClr val="002060"/>
                </a:solidFill>
                <a:latin typeface="Trebuchet MS"/>
              </a:rPr>
              <a:t>α</a:t>
            </a:r>
            <a:r>
              <a:rPr b="1" lang="cs-CZ" sz="1600" spc="-1" strike="noStrike">
                <a:solidFill>
                  <a:srgbClr val="002060"/>
                </a:solidFill>
                <a:latin typeface="Trebuchet MS"/>
              </a:rPr>
              <a:t> </a:t>
            </a:r>
            <a:r>
              <a:rPr b="1" i="1" lang="cs-CZ" sz="1600" spc="-1" strike="noStrike">
                <a:solidFill>
                  <a:srgbClr val="002060"/>
                </a:solidFill>
                <a:latin typeface="Trebuchet MS"/>
              </a:rPr>
              <a:t>W</a:t>
            </a:r>
            <a:r>
              <a:rPr b="1" lang="el-GR" sz="1600" spc="-1" strike="noStrike" baseline="-25000">
                <a:solidFill>
                  <a:srgbClr val="002060"/>
                </a:solidFill>
                <a:latin typeface="Trebuchet MS"/>
              </a:rPr>
              <a:t>λ</a:t>
            </a:r>
            <a:r>
              <a:rPr b="1" lang="cs-CZ" sz="1600" spc="-1" strike="noStrike">
                <a:solidFill>
                  <a:srgbClr val="002060"/>
                </a:solidFill>
                <a:latin typeface="Trebuchet MS"/>
              </a:rPr>
              <a:t>: 7 values (1978—1987), (</a:t>
            </a:r>
            <a:r>
              <a:rPr b="1" i="1" lang="cs-CZ" sz="1600" spc="-1" strike="noStrike">
                <a:solidFill>
                  <a:srgbClr val="002060"/>
                </a:solidFill>
                <a:latin typeface="Trebuchet MS"/>
              </a:rPr>
              <a:t>V/R</a:t>
            </a:r>
            <a:r>
              <a:rPr b="1" lang="cs-CZ" sz="1600" spc="-1" strike="noStrike">
                <a:solidFill>
                  <a:srgbClr val="002060"/>
                </a:solidFill>
                <a:latin typeface="Trebuchet MS"/>
              </a:rPr>
              <a:t>)/2: 10 values (1981—1993)</a:t>
            </a:r>
            <a:endParaRPr b="0" lang="cs-CZ" sz="16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2060"/>
              </a:buClr>
              <a:buFont typeface="Wingdings" charset="2"/>
              <a:buChar char=""/>
            </a:pPr>
            <a:r>
              <a:rPr b="1" lang="cs-CZ" sz="1600" spc="-1" strike="noStrike">
                <a:solidFill>
                  <a:srgbClr val="002060"/>
                </a:solidFill>
                <a:latin typeface="Trebuchet MS"/>
              </a:rPr>
              <a:t>15 spectra from BeSS database </a:t>
            </a:r>
            <a:endParaRPr b="0" lang="cs-CZ" sz="1600" spc="-1" strike="noStrike">
              <a:latin typeface="Arial"/>
            </a:endParaRPr>
          </a:p>
        </p:txBody>
      </p:sp>
      <p:pic>
        <p:nvPicPr>
          <p:cNvPr id="293" name="Picture 4" descr="https://www.lsw.uni-heidelberg.de/projects/instrumentation/Feros/eso1p5-1.jpg"/>
          <p:cNvPicPr/>
          <p:nvPr/>
        </p:nvPicPr>
        <p:blipFill>
          <a:blip r:embed="rId4"/>
          <a:srcRect l="0" t="15050" r="0" b="4053"/>
          <a:stretch/>
        </p:blipFill>
        <p:spPr>
          <a:xfrm>
            <a:off x="179640" y="1533960"/>
            <a:ext cx="1676520" cy="202284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294" name="CustomShape 6"/>
          <p:cNvSpPr/>
          <p:nvPr/>
        </p:nvSpPr>
        <p:spPr>
          <a:xfrm>
            <a:off x="395640" y="3621960"/>
            <a:ext cx="1725120" cy="41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50000"/>
              </a:lnSpc>
            </a:pPr>
            <a:r>
              <a:rPr b="0" lang="cs-CZ" sz="1400" spc="-1" strike="noStrike">
                <a:solidFill>
                  <a:srgbClr val="000000"/>
                </a:solidFill>
                <a:latin typeface="Trebuchet MS"/>
              </a:rPr>
              <a:t>Feros, La Silla</a:t>
            </a:r>
            <a:endParaRPr b="0" lang="cs-CZ" sz="14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225" dur="indefinite" restart="never" nodeType="tmRoot">
          <p:childTnLst>
            <p:seq>
              <p:cTn id="226" dur="indefinite" nodeType="mainSeq">
                <p:childTnLst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31" dur="500"/>
                                        <p:tgtEl>
                                          <p:spTgt spid="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36" dur="500"/>
                                        <p:tgtEl>
                                          <p:spTgt spid="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CustomShape 1"/>
          <p:cNvSpPr/>
          <p:nvPr/>
        </p:nvSpPr>
        <p:spPr>
          <a:xfrm>
            <a:off x="324720" y="553320"/>
            <a:ext cx="9143640" cy="4536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6" name="CustomShape 2"/>
          <p:cNvSpPr/>
          <p:nvPr/>
        </p:nvSpPr>
        <p:spPr>
          <a:xfrm>
            <a:off x="-108360" y="-94680"/>
            <a:ext cx="3779640" cy="71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 fontScale="44000"/>
          </a:bodyPr>
          <a:p>
            <a:pPr algn="ctr">
              <a:lnSpc>
                <a:spcPct val="100000"/>
              </a:lnSpc>
            </a:pPr>
            <a:r>
              <a:rPr b="1" lang="cs-CZ" sz="3600" spc="-1" strike="noStrike">
                <a:solidFill>
                  <a:srgbClr val="001848"/>
                </a:solidFill>
                <a:latin typeface="Trebuchet MS"/>
              </a:rPr>
              <a:t>Measurements</a:t>
            </a:r>
            <a:endParaRPr b="0" lang="cs-CZ" sz="3600" spc="-1" strike="noStrike">
              <a:latin typeface="Arial"/>
            </a:endParaRPr>
          </a:p>
        </p:txBody>
      </p:sp>
      <p:sp>
        <p:nvSpPr>
          <p:cNvPr id="297" name="CustomShape 3"/>
          <p:cNvSpPr/>
          <p:nvPr/>
        </p:nvSpPr>
        <p:spPr>
          <a:xfrm>
            <a:off x="6831000" y="5089680"/>
            <a:ext cx="2133360" cy="30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90FDCD60-2AF5-4250-A50E-AD1F5A5CD770}" type="slidenum">
              <a:rPr b="1" lang="cs-CZ" sz="1200" spc="-1" strike="noStrike">
                <a:solidFill>
                  <a:srgbClr val="000000"/>
                </a:solidFill>
                <a:latin typeface="Trebuchet MS"/>
              </a:rPr>
              <a:t>25</a:t>
            </a:fld>
            <a:endParaRPr b="0" lang="cs-CZ" sz="1200" spc="-1" strike="noStrike">
              <a:latin typeface="Arial"/>
            </a:endParaRPr>
          </a:p>
        </p:txBody>
      </p:sp>
      <p:sp>
        <p:nvSpPr>
          <p:cNvPr id="298" name="CustomShape 4"/>
          <p:cNvSpPr/>
          <p:nvPr/>
        </p:nvSpPr>
        <p:spPr>
          <a:xfrm>
            <a:off x="179640" y="686160"/>
            <a:ext cx="7344360" cy="24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50000"/>
              </a:lnSpc>
            </a:pPr>
            <a:r>
              <a:rPr b="1" lang="cs-CZ" sz="2000" spc="-1" strike="noStrike">
                <a:solidFill>
                  <a:srgbClr val="000000"/>
                </a:solidFill>
                <a:latin typeface="Trebuchet MS"/>
              </a:rPr>
              <a:t>H</a:t>
            </a:r>
            <a:r>
              <a:rPr b="1" lang="el-GR" sz="2000" spc="-1" strike="noStrike" baseline="-25000">
                <a:solidFill>
                  <a:srgbClr val="000000"/>
                </a:solidFill>
                <a:latin typeface="Trebuchet MS"/>
              </a:rPr>
              <a:t>α</a:t>
            </a:r>
            <a:r>
              <a:rPr b="1" lang="cs-CZ" sz="2000" spc="-1" strike="noStrike">
                <a:solidFill>
                  <a:srgbClr val="000000"/>
                </a:solidFill>
                <a:latin typeface="Trebuchet MS"/>
              </a:rPr>
              <a:t> 6562.81 Å</a:t>
            </a:r>
            <a:endParaRPr b="0" lang="cs-CZ" sz="20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endParaRPr b="0" lang="cs-CZ" sz="20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endParaRPr b="0" lang="cs-CZ" sz="20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endParaRPr b="0" lang="cs-CZ" sz="20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r>
              <a:rPr b="1" lang="cs-CZ" sz="2000" spc="-1" strike="noStrike">
                <a:solidFill>
                  <a:srgbClr val="000000"/>
                </a:solidFill>
                <a:latin typeface="Trebuchet MS"/>
              </a:rPr>
              <a:t>He I 6678.15 Å</a:t>
            </a:r>
            <a:endParaRPr b="0" lang="cs-CZ" sz="2000" spc="-1" strike="noStrike">
              <a:latin typeface="Arial"/>
            </a:endParaRPr>
          </a:p>
        </p:txBody>
      </p:sp>
      <p:sp>
        <p:nvSpPr>
          <p:cNvPr id="299" name="CustomShape 5"/>
          <p:cNvSpPr/>
          <p:nvPr/>
        </p:nvSpPr>
        <p:spPr>
          <a:xfrm>
            <a:off x="2232360" y="4801680"/>
            <a:ext cx="730800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cs-CZ" sz="1400" spc="-1" strike="noStrike">
                <a:solidFill>
                  <a:srgbClr val="000000"/>
                </a:solidFill>
                <a:latin typeface="Trebuchet MS"/>
              </a:rPr>
              <a:t>*new version of SPEFO (Jiří Horn) </a:t>
            </a:r>
            <a:r>
              <a:rPr b="0" lang="en-US" sz="1400" spc="-1" strike="noStrike">
                <a:solidFill>
                  <a:srgbClr val="000000"/>
                </a:solidFill>
                <a:latin typeface="Trebuchet MS"/>
              </a:rPr>
              <a:t>written by Adam Harmanec</a:t>
            </a:r>
            <a:endParaRPr b="0" lang="cs-CZ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400" spc="-1" strike="noStrike">
                <a:solidFill>
                  <a:srgbClr val="000000"/>
                </a:solidFill>
                <a:latin typeface="Trebuchet MS"/>
              </a:rPr>
              <a:t> </a:t>
            </a:r>
            <a:r>
              <a:rPr b="0" lang="en-US" sz="1400" spc="-1" strike="noStrike">
                <a:solidFill>
                  <a:srgbClr val="000000"/>
                </a:solidFill>
                <a:latin typeface="Trebuchet MS"/>
              </a:rPr>
              <a:t>https://astro.troja.mff.cuni.cz/projects/respefo/</a:t>
            </a:r>
            <a:endParaRPr b="0" lang="cs-CZ" sz="1400" spc="-1" strike="noStrike">
              <a:latin typeface="Arial"/>
            </a:endParaRPr>
          </a:p>
        </p:txBody>
      </p:sp>
      <p:sp>
        <p:nvSpPr>
          <p:cNvPr id="300" name="CustomShape 6"/>
          <p:cNvSpPr/>
          <p:nvPr/>
        </p:nvSpPr>
        <p:spPr>
          <a:xfrm>
            <a:off x="1835640" y="569520"/>
            <a:ext cx="4032000" cy="489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lvl="1" marL="743040" indent="-285480">
              <a:lnSpc>
                <a:spcPct val="2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i="1" lang="cs-CZ" sz="2000" spc="-1" strike="noStrike">
                <a:solidFill>
                  <a:srgbClr val="000000"/>
                </a:solidFill>
                <a:latin typeface="Trebuchet MS"/>
              </a:rPr>
              <a:t>V/R</a:t>
            </a: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 ratio</a:t>
            </a:r>
            <a:endParaRPr b="0" lang="cs-CZ" sz="2000" spc="-1" strike="noStrike">
              <a:latin typeface="Arial"/>
            </a:endParaRPr>
          </a:p>
          <a:p>
            <a:pPr lvl="1" marL="743040" indent="-285480">
              <a:lnSpc>
                <a:spcPct val="2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emission strength (</a:t>
            </a:r>
            <a:r>
              <a:rPr b="0" i="1" lang="cs-CZ" sz="2000" spc="-1" strike="noStrike">
                <a:solidFill>
                  <a:srgbClr val="000000"/>
                </a:solidFill>
                <a:latin typeface="Trebuchet MS"/>
              </a:rPr>
              <a:t>V+R</a:t>
            </a: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)/2</a:t>
            </a:r>
            <a:endParaRPr b="0" lang="cs-CZ" sz="2000" spc="-1" strike="noStrike">
              <a:latin typeface="Arial"/>
            </a:endParaRPr>
          </a:p>
          <a:p>
            <a:pPr lvl="1" marL="743040" indent="-285480">
              <a:lnSpc>
                <a:spcPct val="2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equivalent width </a:t>
            </a:r>
            <a:r>
              <a:rPr b="0" i="1" lang="cs-CZ" sz="2000" spc="-1" strike="noStrike">
                <a:solidFill>
                  <a:srgbClr val="000000"/>
                </a:solidFill>
                <a:latin typeface="Trebuchet MS"/>
              </a:rPr>
              <a:t>W</a:t>
            </a:r>
            <a:r>
              <a:rPr b="0" lang="el-GR" sz="2000" spc="-1" strike="noStrike" baseline="-25000">
                <a:solidFill>
                  <a:srgbClr val="000000"/>
                </a:solidFill>
                <a:latin typeface="Trebuchet MS"/>
              </a:rPr>
              <a:t>λ</a:t>
            </a:r>
            <a:endParaRPr b="0" lang="cs-CZ" sz="2000" spc="-1" strike="noStrike">
              <a:latin typeface="Arial"/>
            </a:endParaRPr>
          </a:p>
          <a:p>
            <a:pPr lvl="1" marL="743040" indent="-285480">
              <a:lnSpc>
                <a:spcPct val="2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radial velocity </a:t>
            </a:r>
            <a:endParaRPr b="0" lang="cs-CZ" sz="2000" spc="-1" strike="noStrike">
              <a:latin typeface="Arial"/>
            </a:endParaRPr>
          </a:p>
          <a:p>
            <a:pPr lvl="1" marL="743040" indent="-285480">
              <a:lnSpc>
                <a:spcPct val="2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asymmetry of line profiles</a:t>
            </a:r>
            <a:endParaRPr b="0" lang="cs-CZ" sz="2000" spc="-1" strike="noStrike">
              <a:latin typeface="Arial"/>
            </a:endParaRPr>
          </a:p>
          <a:p>
            <a:pPr marL="457200">
              <a:lnSpc>
                <a:spcPct val="150000"/>
              </a:lnSpc>
            </a:pPr>
            <a:endParaRPr b="0" lang="cs-CZ" sz="2000" spc="-1" strike="noStrike">
              <a:latin typeface="Arial"/>
            </a:endParaRPr>
          </a:p>
        </p:txBody>
      </p:sp>
      <p:sp>
        <p:nvSpPr>
          <p:cNvPr id="301" name="CustomShape 7"/>
          <p:cNvSpPr/>
          <p:nvPr/>
        </p:nvSpPr>
        <p:spPr>
          <a:xfrm>
            <a:off x="5593320" y="913320"/>
            <a:ext cx="490320" cy="1908000"/>
          </a:xfrm>
          <a:prstGeom prst="rightBrace">
            <a:avLst>
              <a:gd name="adj1" fmla="val 35590"/>
              <a:gd name="adj2" fmla="val 50000"/>
            </a:avLst>
          </a:prstGeom>
          <a:noFill/>
          <a:ln w="28440">
            <a:solidFill>
              <a:srgbClr val="00206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2" name="CustomShape 8"/>
          <p:cNvSpPr/>
          <p:nvPr/>
        </p:nvSpPr>
        <p:spPr>
          <a:xfrm>
            <a:off x="6156000" y="1667160"/>
            <a:ext cx="187200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reSPEFO2*</a:t>
            </a:r>
            <a:endParaRPr b="0" lang="cs-CZ" sz="2000" spc="-1" strike="noStrike">
              <a:latin typeface="Arial"/>
            </a:endParaRPr>
          </a:p>
        </p:txBody>
      </p:sp>
      <p:sp>
        <p:nvSpPr>
          <p:cNvPr id="303" name="CustomShape 9"/>
          <p:cNvSpPr/>
          <p:nvPr/>
        </p:nvSpPr>
        <p:spPr>
          <a:xfrm>
            <a:off x="5796000" y="3217680"/>
            <a:ext cx="3168000" cy="70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IDL program TheBisectorMethod</a:t>
            </a:r>
            <a:endParaRPr b="0" lang="cs-CZ" sz="2000" spc="-1" strike="noStrike">
              <a:latin typeface="Arial"/>
            </a:endParaRPr>
          </a:p>
        </p:txBody>
      </p:sp>
      <p:sp>
        <p:nvSpPr>
          <p:cNvPr id="304" name="Line 10"/>
          <p:cNvSpPr/>
          <p:nvPr/>
        </p:nvSpPr>
        <p:spPr>
          <a:xfrm>
            <a:off x="2328480" y="4779000"/>
            <a:ext cx="6203880" cy="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237" dur="indefinite" restart="never" nodeType="tmRoot">
          <p:childTnLst>
            <p:seq>
              <p:cTn id="238" dur="indefinite" nodeType="mainSeq">
                <p:childTnLst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43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46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49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56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extShape 1"/>
          <p:cNvSpPr txBox="1"/>
          <p:nvPr/>
        </p:nvSpPr>
        <p:spPr>
          <a:xfrm>
            <a:off x="6831000" y="5089680"/>
            <a:ext cx="2133360" cy="3038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C0BFA76A-E039-4811-952B-06FA194CD691}" type="slidenum">
              <a:rPr b="1" lang="cs-CZ" sz="1200" spc="-1" strike="noStrike">
                <a:solidFill>
                  <a:srgbClr val="000000"/>
                </a:solidFill>
                <a:latin typeface="Trebuchet MS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306" name="CustomShape 2"/>
          <p:cNvSpPr/>
          <p:nvPr/>
        </p:nvSpPr>
        <p:spPr>
          <a:xfrm>
            <a:off x="-396720" y="-72000"/>
            <a:ext cx="7344360" cy="768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cs-CZ" sz="3600" spc="-1" strike="noStrike">
                <a:solidFill>
                  <a:srgbClr val="001848"/>
                </a:solidFill>
                <a:latin typeface="Trebuchet MS"/>
              </a:rPr>
              <a:t>RVs at core of He I 6678.151</a:t>
            </a:r>
            <a:endParaRPr b="0" lang="cs-CZ" sz="3600" spc="-1" strike="noStrike">
              <a:latin typeface="Arial"/>
            </a:endParaRPr>
          </a:p>
        </p:txBody>
      </p:sp>
      <p:pic>
        <p:nvPicPr>
          <p:cNvPr id="307" name="Picture 4" descr="D:\RV_faze_prezentace(2).png"/>
          <p:cNvPicPr/>
          <p:nvPr/>
        </p:nvPicPr>
        <p:blipFill>
          <a:blip r:embed="rId2"/>
          <a:srcRect l="2569" t="6276" r="3152" b="3664"/>
          <a:stretch/>
        </p:blipFill>
        <p:spPr>
          <a:xfrm>
            <a:off x="3348000" y="786600"/>
            <a:ext cx="5616360" cy="3486600"/>
          </a:xfrm>
          <a:prstGeom prst="rect">
            <a:avLst/>
          </a:prstGeom>
          <a:ln>
            <a:noFill/>
          </a:ln>
        </p:spPr>
      </p:pic>
      <p:pic>
        <p:nvPicPr>
          <p:cNvPr id="308" name="Picture 7" descr="D:\histogram_p.png"/>
          <p:cNvPicPr/>
          <p:nvPr/>
        </p:nvPicPr>
        <p:blipFill>
          <a:blip r:embed="rId3"/>
          <a:srcRect l="2146" t="0" r="1612" b="0"/>
          <a:stretch/>
        </p:blipFill>
        <p:spPr>
          <a:xfrm>
            <a:off x="2939040" y="786600"/>
            <a:ext cx="6069600" cy="3486600"/>
          </a:xfrm>
          <a:prstGeom prst="rect">
            <a:avLst/>
          </a:prstGeom>
          <a:ln>
            <a:noFill/>
          </a:ln>
        </p:spPr>
      </p:pic>
      <p:pic>
        <p:nvPicPr>
          <p:cNvPr id="309" name="Picture 8" descr="D:\periodogram_all_p.png"/>
          <p:cNvPicPr/>
          <p:nvPr/>
        </p:nvPicPr>
        <p:blipFill>
          <a:blip r:embed="rId4"/>
          <a:stretch/>
        </p:blipFill>
        <p:spPr>
          <a:xfrm>
            <a:off x="2915640" y="697320"/>
            <a:ext cx="6099840" cy="3659760"/>
          </a:xfrm>
          <a:prstGeom prst="rect">
            <a:avLst/>
          </a:prstGeom>
          <a:ln>
            <a:noFill/>
          </a:ln>
        </p:spPr>
      </p:pic>
      <p:pic>
        <p:nvPicPr>
          <p:cNvPr id="310" name="Picture 6" descr=""/>
          <p:cNvPicPr/>
          <p:nvPr/>
        </p:nvPicPr>
        <p:blipFill>
          <a:blip r:embed="rId5"/>
          <a:stretch/>
        </p:blipFill>
        <p:spPr>
          <a:xfrm>
            <a:off x="114120" y="2458440"/>
            <a:ext cx="2768760" cy="758880"/>
          </a:xfrm>
          <a:prstGeom prst="rect">
            <a:avLst/>
          </a:prstGeom>
          <a:ln>
            <a:noFill/>
          </a:ln>
        </p:spPr>
      </p:pic>
      <p:sp>
        <p:nvSpPr>
          <p:cNvPr id="311" name="CustomShape 3"/>
          <p:cNvSpPr/>
          <p:nvPr/>
        </p:nvSpPr>
        <p:spPr>
          <a:xfrm>
            <a:off x="792000" y="4360320"/>
            <a:ext cx="846000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Trebuchet MS"/>
              </a:rPr>
              <a:t>published value </a:t>
            </a:r>
            <a:r>
              <a:rPr b="0" i="1" lang="cs-CZ" sz="1800" spc="-1" strike="noStrike">
                <a:solidFill>
                  <a:srgbClr val="000000"/>
                </a:solidFill>
                <a:latin typeface="Trebuchet MS"/>
              </a:rPr>
              <a:t>P</a:t>
            </a:r>
            <a:r>
              <a:rPr b="0" lang="cs-CZ" sz="1800" spc="-1" strike="noStrike">
                <a:solidFill>
                  <a:srgbClr val="000000"/>
                </a:solidFill>
                <a:latin typeface="Trebuchet MS"/>
              </a:rPr>
              <a:t> = (1.371906 ± 0.000013) d Harmanec (1998): data 1970—1983 </a:t>
            </a:r>
            <a:endParaRPr b="0" lang="cs-CZ" sz="1800" spc="-1" strike="noStrike">
              <a:latin typeface="Arial"/>
            </a:endParaRPr>
          </a:p>
        </p:txBody>
      </p:sp>
      <p:pic>
        <p:nvPicPr>
          <p:cNvPr id="312" name="Picture 9" descr=""/>
          <p:cNvPicPr/>
          <p:nvPr/>
        </p:nvPicPr>
        <p:blipFill>
          <a:blip r:embed="rId6"/>
          <a:stretch/>
        </p:blipFill>
        <p:spPr>
          <a:xfrm>
            <a:off x="467640" y="3646080"/>
            <a:ext cx="2807640" cy="667800"/>
          </a:xfrm>
          <a:prstGeom prst="rect">
            <a:avLst/>
          </a:prstGeom>
          <a:ln>
            <a:noFill/>
          </a:ln>
        </p:spPr>
      </p:pic>
      <p:sp>
        <p:nvSpPr>
          <p:cNvPr id="313" name="Line 4"/>
          <p:cNvSpPr/>
          <p:nvPr/>
        </p:nvSpPr>
        <p:spPr>
          <a:xfrm>
            <a:off x="2483640" y="4729680"/>
            <a:ext cx="2946600" cy="0"/>
          </a:xfrm>
          <a:prstGeom prst="line">
            <a:avLst/>
          </a:prstGeom>
          <a:ln w="19080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4" name="CustomShape 5"/>
          <p:cNvSpPr/>
          <p:nvPr/>
        </p:nvSpPr>
        <p:spPr>
          <a:xfrm>
            <a:off x="132840" y="697320"/>
            <a:ext cx="2998800" cy="2147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85840" indent="-285480">
              <a:lnSpc>
                <a:spcPct val="15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cs-CZ" sz="1800" spc="-1" strike="noStrike">
                <a:solidFill>
                  <a:srgbClr val="000000"/>
                </a:solidFill>
                <a:latin typeface="Trebuchet MS"/>
              </a:rPr>
              <a:t>local groups</a:t>
            </a:r>
            <a:endParaRPr b="0" lang="cs-CZ" sz="1800" spc="-1" strike="noStrike">
              <a:latin typeface="Arial"/>
            </a:endParaRPr>
          </a:p>
          <a:p>
            <a:pPr marL="285840" indent="-285480">
              <a:lnSpc>
                <a:spcPct val="15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cs-CZ" sz="1800" spc="-1" strike="noStrike">
                <a:solidFill>
                  <a:srgbClr val="000000"/>
                </a:solidFill>
                <a:latin typeface="Trebuchet MS"/>
              </a:rPr>
              <a:t>normalisation: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Trebuchet MS"/>
              </a:rPr>
              <a:t>    </a:t>
            </a:r>
            <a:r>
              <a:rPr b="0" lang="cs-CZ" sz="1800" spc="-1" strike="noStrike">
                <a:solidFill>
                  <a:srgbClr val="000000"/>
                </a:solidFill>
                <a:latin typeface="Trebuchet MS"/>
              </a:rPr>
              <a:t>(</a:t>
            </a:r>
            <a:r>
              <a:rPr b="0" i="1" lang="el-GR" sz="1800" spc="-1" strike="noStrike">
                <a:solidFill>
                  <a:srgbClr val="000000"/>
                </a:solidFill>
                <a:latin typeface="Trebuchet MS"/>
              </a:rPr>
              <a:t>γ</a:t>
            </a:r>
            <a:r>
              <a:rPr b="0" lang="cs-CZ" sz="1800" spc="-1" strike="noStrike">
                <a:solidFill>
                  <a:srgbClr val="000000"/>
                </a:solidFill>
                <a:latin typeface="Trebuchet MS"/>
              </a:rPr>
              <a:t> — </a:t>
            </a:r>
            <a:r>
              <a:rPr b="0" i="1" lang="cs-CZ" sz="1800" spc="-1" strike="noStrike">
                <a:solidFill>
                  <a:srgbClr val="000000"/>
                </a:solidFill>
                <a:latin typeface="Trebuchet MS"/>
              </a:rPr>
              <a:t>K</a:t>
            </a:r>
            <a:r>
              <a:rPr b="0" lang="cs-CZ" sz="1800" spc="-1" strike="noStrike">
                <a:solidFill>
                  <a:srgbClr val="000000"/>
                </a:solidFill>
                <a:latin typeface="Trebuchet MS"/>
              </a:rPr>
              <a:t>, </a:t>
            </a:r>
            <a:r>
              <a:rPr b="0" i="1" lang="el-GR" sz="1800" spc="-1" strike="noStrike">
                <a:solidFill>
                  <a:srgbClr val="000000"/>
                </a:solidFill>
                <a:latin typeface="Trebuchet MS"/>
              </a:rPr>
              <a:t>γ</a:t>
            </a:r>
            <a:r>
              <a:rPr b="0" lang="cs-CZ" sz="1800" spc="-1" strike="noStrike">
                <a:solidFill>
                  <a:srgbClr val="000000"/>
                </a:solidFill>
                <a:latin typeface="Trebuchet MS"/>
              </a:rPr>
              <a:t> + </a:t>
            </a:r>
            <a:r>
              <a:rPr b="0" i="1" lang="cs-CZ" sz="1800" spc="-1" strike="noStrike">
                <a:solidFill>
                  <a:srgbClr val="000000"/>
                </a:solidFill>
                <a:latin typeface="Trebuchet MS"/>
              </a:rPr>
              <a:t>K</a:t>
            </a:r>
            <a:r>
              <a:rPr b="0" lang="cs-CZ" sz="1800" spc="-1" strike="noStrike">
                <a:solidFill>
                  <a:srgbClr val="000000"/>
                </a:solidFill>
                <a:latin typeface="Trebuchet MS"/>
              </a:rPr>
              <a:t>) </a:t>
            </a:r>
            <a:r>
              <a:rPr b="0" lang="cs-CZ" sz="1800" spc="-1" strike="noStrike">
                <a:solidFill>
                  <a:srgbClr val="000000"/>
                </a:solidFill>
                <a:latin typeface="Wingdings"/>
              </a:rPr>
              <a:t></a:t>
            </a:r>
            <a:r>
              <a:rPr b="0" lang="cs-CZ" sz="1800" spc="-1" strike="noStrike">
                <a:solidFill>
                  <a:srgbClr val="000000"/>
                </a:solidFill>
                <a:latin typeface="Trebuchet MS"/>
              </a:rPr>
              <a:t> (—1, 1)</a:t>
            </a:r>
            <a:endParaRPr b="0" lang="cs-CZ" sz="1800" spc="-1" strike="noStrike">
              <a:latin typeface="Arial"/>
            </a:endParaRPr>
          </a:p>
          <a:p>
            <a:pPr marL="285840" indent="-285480">
              <a:lnSpc>
                <a:spcPct val="15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cs-CZ" sz="1800" spc="-1" strike="noStrike">
                <a:solidFill>
                  <a:srgbClr val="000000"/>
                </a:solidFill>
                <a:latin typeface="Trebuchet MS"/>
              </a:rPr>
              <a:t>Stellingwerf‘s method</a:t>
            </a:r>
            <a:endParaRPr b="0" lang="cs-CZ" sz="18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257" dur="indefinite" restart="never" nodeType="tmRoot">
          <p:childTnLst>
            <p:seq>
              <p:cTn id="258" dur="indefinite" nodeType="mainSeq">
                <p:childTnLst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63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82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TextShape 1"/>
          <p:cNvSpPr txBox="1"/>
          <p:nvPr/>
        </p:nvSpPr>
        <p:spPr>
          <a:xfrm>
            <a:off x="6831000" y="5089680"/>
            <a:ext cx="2133360" cy="3038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349BBE93-8CEF-4710-9B9E-21BEA1B5797B}" type="slidenum">
              <a:rPr b="1" lang="cs-CZ" sz="1200" spc="-1" strike="noStrike">
                <a:solidFill>
                  <a:srgbClr val="000000"/>
                </a:solidFill>
                <a:latin typeface="Trebuchet MS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316" name="CustomShape 2"/>
          <p:cNvSpPr/>
          <p:nvPr/>
        </p:nvSpPr>
        <p:spPr>
          <a:xfrm>
            <a:off x="-180360" y="-94680"/>
            <a:ext cx="5219640" cy="71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 fontScale="44000"/>
          </a:bodyPr>
          <a:p>
            <a:pPr algn="ctr">
              <a:lnSpc>
                <a:spcPct val="100000"/>
              </a:lnSpc>
            </a:pPr>
            <a:r>
              <a:rPr b="1" lang="cs-CZ" sz="3600" spc="-1" strike="noStrike">
                <a:solidFill>
                  <a:srgbClr val="001848"/>
                </a:solidFill>
                <a:latin typeface="Trebuchet MS"/>
              </a:rPr>
              <a:t>The bisector method</a:t>
            </a:r>
            <a:endParaRPr b="0" lang="cs-CZ" sz="3600" spc="-1" strike="noStrike">
              <a:latin typeface="Arial"/>
            </a:endParaRPr>
          </a:p>
        </p:txBody>
      </p:sp>
      <p:pic>
        <p:nvPicPr>
          <p:cNvPr id="317" name="Picture 2" descr=""/>
          <p:cNvPicPr/>
          <p:nvPr/>
        </p:nvPicPr>
        <p:blipFill>
          <a:blip r:embed="rId2"/>
          <a:stretch/>
        </p:blipFill>
        <p:spPr>
          <a:xfrm>
            <a:off x="28800" y="2425320"/>
            <a:ext cx="2417040" cy="803520"/>
          </a:xfrm>
          <a:prstGeom prst="rect">
            <a:avLst/>
          </a:prstGeom>
          <a:ln>
            <a:noFill/>
          </a:ln>
        </p:spPr>
      </p:pic>
      <p:pic>
        <p:nvPicPr>
          <p:cNvPr id="318" name="Picture 3" descr=""/>
          <p:cNvPicPr/>
          <p:nvPr/>
        </p:nvPicPr>
        <p:blipFill>
          <a:blip r:embed="rId3"/>
          <a:stretch/>
        </p:blipFill>
        <p:spPr>
          <a:xfrm>
            <a:off x="67680" y="826920"/>
            <a:ext cx="2261160" cy="1236600"/>
          </a:xfrm>
          <a:prstGeom prst="rect">
            <a:avLst/>
          </a:prstGeom>
          <a:ln>
            <a:noFill/>
          </a:ln>
        </p:spPr>
      </p:pic>
      <p:pic>
        <p:nvPicPr>
          <p:cNvPr id="319" name="Picture 2" descr="D:\bisector_schema_p.png"/>
          <p:cNvPicPr/>
          <p:nvPr/>
        </p:nvPicPr>
        <p:blipFill>
          <a:blip r:embed="rId4"/>
          <a:srcRect l="8848" t="10003" r="8305" b="5068"/>
          <a:stretch/>
        </p:blipFill>
        <p:spPr>
          <a:xfrm>
            <a:off x="2413080" y="625320"/>
            <a:ext cx="6695280" cy="4367880"/>
          </a:xfrm>
          <a:prstGeom prst="rect">
            <a:avLst/>
          </a:prstGeom>
          <a:ln>
            <a:noFill/>
          </a:ln>
        </p:spPr>
      </p:pic>
      <p:sp>
        <p:nvSpPr>
          <p:cNvPr id="320" name="CustomShape 3"/>
          <p:cNvSpPr/>
          <p:nvPr/>
        </p:nvSpPr>
        <p:spPr>
          <a:xfrm>
            <a:off x="28800" y="2063880"/>
            <a:ext cx="2670840" cy="668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cs-CZ" sz="1900" spc="-1" strike="noStrike">
                <a:solidFill>
                  <a:srgbClr val="000000"/>
                </a:solidFill>
                <a:latin typeface="Trebuchet MS"/>
              </a:rPr>
              <a:t>Bisector velocity span</a:t>
            </a:r>
            <a:endParaRPr b="0" lang="cs-CZ" sz="1900" spc="-1" strike="noStrike">
              <a:latin typeface="Arial"/>
            </a:endParaRPr>
          </a:p>
        </p:txBody>
      </p:sp>
      <p:sp>
        <p:nvSpPr>
          <p:cNvPr id="321" name="CustomShape 4"/>
          <p:cNvSpPr/>
          <p:nvPr/>
        </p:nvSpPr>
        <p:spPr>
          <a:xfrm>
            <a:off x="5940000" y="2448360"/>
            <a:ext cx="431640" cy="329040"/>
          </a:xfrm>
          <a:prstGeom prst="rect">
            <a:avLst/>
          </a:prstGeom>
          <a:solidFill>
            <a:srgbClr val="f6debe"/>
          </a:solidFill>
          <a:ln>
            <a:solidFill>
              <a:srgbClr val="f6deb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289" dur="indefinite" restart="never" nodeType="tmRoot">
          <p:childTnLst>
            <p:seq>
              <p:cTn id="290" dur="indefinite" nodeType="mainSeq">
                <p:childTnLst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95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00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05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Picture 3" descr="C:\Users\HP\Desktop\10_semestr\obhajoba\1.PNG"/>
          <p:cNvPicPr/>
          <p:nvPr/>
        </p:nvPicPr>
        <p:blipFill>
          <a:blip r:embed="rId2"/>
          <a:stretch/>
        </p:blipFill>
        <p:spPr>
          <a:xfrm>
            <a:off x="0" y="499680"/>
            <a:ext cx="9143640" cy="4877640"/>
          </a:xfrm>
          <a:prstGeom prst="rect">
            <a:avLst/>
          </a:prstGeom>
          <a:ln>
            <a:noFill/>
          </a:ln>
        </p:spPr>
      </p:pic>
      <p:sp>
        <p:nvSpPr>
          <p:cNvPr id="323" name="CustomShape 1"/>
          <p:cNvSpPr/>
          <p:nvPr/>
        </p:nvSpPr>
        <p:spPr>
          <a:xfrm>
            <a:off x="107640" y="9360"/>
            <a:ext cx="4104000" cy="69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cs-CZ" sz="2000" spc="-1" strike="noStrike">
                <a:solidFill>
                  <a:srgbClr val="000000"/>
                </a:solidFill>
                <a:latin typeface="Trebuchet MS"/>
              </a:rPr>
              <a:t>IDL program TheBisectorMethod</a:t>
            </a:r>
            <a:endParaRPr b="0" lang="cs-CZ" sz="2000" spc="-1" strike="noStrike">
              <a:latin typeface="Arial"/>
            </a:endParaRPr>
          </a:p>
        </p:txBody>
      </p:sp>
      <p:sp>
        <p:nvSpPr>
          <p:cNvPr id="324" name="CustomShape 2"/>
          <p:cNvSpPr/>
          <p:nvPr/>
        </p:nvSpPr>
        <p:spPr>
          <a:xfrm>
            <a:off x="7740000" y="1242000"/>
            <a:ext cx="1007640" cy="28764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5" name="CustomShape 3"/>
          <p:cNvSpPr/>
          <p:nvPr/>
        </p:nvSpPr>
        <p:spPr>
          <a:xfrm>
            <a:off x="93600" y="5161680"/>
            <a:ext cx="1597680" cy="19728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6" name="CustomShape 4"/>
          <p:cNvSpPr/>
          <p:nvPr/>
        </p:nvSpPr>
        <p:spPr>
          <a:xfrm>
            <a:off x="2772000" y="972000"/>
            <a:ext cx="503640" cy="28764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7" name="CustomShape 5"/>
          <p:cNvSpPr/>
          <p:nvPr/>
        </p:nvSpPr>
        <p:spPr>
          <a:xfrm>
            <a:off x="4716000" y="972000"/>
            <a:ext cx="503640" cy="28764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8" name="CustomShape 6"/>
          <p:cNvSpPr/>
          <p:nvPr/>
        </p:nvSpPr>
        <p:spPr>
          <a:xfrm>
            <a:off x="6660360" y="1297800"/>
            <a:ext cx="215640" cy="21564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29" name="Picture 5" descr="C:\Users\HP\Desktop\10_semestr\obhajoba\2.PNG"/>
          <p:cNvPicPr/>
          <p:nvPr/>
        </p:nvPicPr>
        <p:blipFill>
          <a:blip r:embed="rId3"/>
          <a:stretch/>
        </p:blipFill>
        <p:spPr>
          <a:xfrm>
            <a:off x="0" y="481320"/>
            <a:ext cx="9143640" cy="4906080"/>
          </a:xfrm>
          <a:prstGeom prst="rect">
            <a:avLst/>
          </a:prstGeom>
          <a:ln>
            <a:noFill/>
          </a:ln>
        </p:spPr>
      </p:pic>
      <p:sp>
        <p:nvSpPr>
          <p:cNvPr id="330" name="TextShape 7"/>
          <p:cNvSpPr txBox="1"/>
          <p:nvPr/>
        </p:nvSpPr>
        <p:spPr>
          <a:xfrm>
            <a:off x="6831000" y="5089680"/>
            <a:ext cx="2133360" cy="3038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878406FD-661E-4351-B1BD-13A5349B9594}" type="slidenum">
              <a:rPr b="1" lang="cs-CZ" sz="1200" spc="-1" strike="noStrike">
                <a:solidFill>
                  <a:srgbClr val="000000"/>
                </a:solidFill>
                <a:latin typeface="Trebuchet MS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331" name="CustomShape 8"/>
          <p:cNvSpPr/>
          <p:nvPr/>
        </p:nvSpPr>
        <p:spPr>
          <a:xfrm>
            <a:off x="4860000" y="28440"/>
            <a:ext cx="4680000" cy="257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cs-CZ" sz="1100" spc="-1" strike="noStrike">
                <a:solidFill>
                  <a:srgbClr val="000000"/>
                </a:solidFill>
                <a:latin typeface="Trebuchet MS"/>
              </a:rPr>
              <a:t>available at:  https://github.com/BetkaOpl/The-bisector-method</a:t>
            </a:r>
            <a:endParaRPr b="0" lang="cs-CZ" sz="11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306" dur="indefinite" restart="never" nodeType="tmRoot">
          <p:childTnLst>
            <p:seq>
              <p:cTn id="307" dur="indefinite" nodeType="mainSeq">
                <p:childTnLst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12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17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20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23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36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43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TextShape 1"/>
          <p:cNvSpPr txBox="1"/>
          <p:nvPr/>
        </p:nvSpPr>
        <p:spPr>
          <a:xfrm>
            <a:off x="457200" y="228960"/>
            <a:ext cx="8229240" cy="9522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3" name="TextShape 2"/>
          <p:cNvSpPr txBox="1"/>
          <p:nvPr/>
        </p:nvSpPr>
        <p:spPr>
          <a:xfrm>
            <a:off x="457200" y="1333440"/>
            <a:ext cx="8229240" cy="37713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4" name="CustomShape 3"/>
          <p:cNvSpPr/>
          <p:nvPr/>
        </p:nvSpPr>
        <p:spPr>
          <a:xfrm>
            <a:off x="6831000" y="5089680"/>
            <a:ext cx="2133360" cy="30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363034B9-551B-45BD-91C1-7845B314B404}" type="slidenum">
              <a:rPr b="1" lang="cs-CZ" sz="1200" spc="-1" strike="noStrike">
                <a:solidFill>
                  <a:srgbClr val="000000"/>
                </a:solidFill>
                <a:latin typeface="Trebuchet MS"/>
              </a:rPr>
              <a:t>&lt;číslo&gt;</a:t>
            </a:fld>
            <a:endParaRPr b="0" lang="cs-CZ" sz="1200" spc="-1" strike="noStrike">
              <a:latin typeface="Arial"/>
            </a:endParaRPr>
          </a:p>
        </p:txBody>
      </p:sp>
      <p:pic>
        <p:nvPicPr>
          <p:cNvPr id="335" name="Picture 11" descr="D:\BVS_phase_p(1).png"/>
          <p:cNvPicPr/>
          <p:nvPr/>
        </p:nvPicPr>
        <p:blipFill>
          <a:blip r:embed="rId2"/>
          <a:srcRect l="2338" t="8447" r="2211" b="3974"/>
          <a:stretch/>
        </p:blipFill>
        <p:spPr>
          <a:xfrm>
            <a:off x="90000" y="265320"/>
            <a:ext cx="4337640" cy="2786400"/>
          </a:xfrm>
          <a:prstGeom prst="rect">
            <a:avLst/>
          </a:prstGeom>
          <a:ln>
            <a:noFill/>
          </a:ln>
        </p:spPr>
      </p:pic>
      <p:sp>
        <p:nvSpPr>
          <p:cNvPr id="336" name="CustomShape 4"/>
          <p:cNvSpPr/>
          <p:nvPr/>
        </p:nvSpPr>
        <p:spPr>
          <a:xfrm>
            <a:off x="1403640" y="3073680"/>
            <a:ext cx="7740000" cy="2026800"/>
          </a:xfrm>
          <a:prstGeom prst="snip2DiagRect">
            <a:avLst>
              <a:gd name="adj1" fmla="val 15734"/>
              <a:gd name="adj2" fmla="val 16667"/>
            </a:avLst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37" name="Picture 2" descr="D:\RV_faze_prezentace(3).png"/>
          <p:cNvPicPr/>
          <p:nvPr/>
        </p:nvPicPr>
        <p:blipFill>
          <a:blip r:embed="rId4"/>
          <a:srcRect l="2045" t="5056" r="3788" b="2841"/>
          <a:stretch/>
        </p:blipFill>
        <p:spPr>
          <a:xfrm>
            <a:off x="4540320" y="168120"/>
            <a:ext cx="4496040" cy="2858400"/>
          </a:xfrm>
          <a:prstGeom prst="rect">
            <a:avLst/>
          </a:prstGeom>
          <a:ln>
            <a:noFill/>
          </a:ln>
        </p:spPr>
      </p:pic>
      <p:pic>
        <p:nvPicPr>
          <p:cNvPr id="338" name="Picture 2" descr="D:\BVS_time_zoom_p.png"/>
          <p:cNvPicPr/>
          <p:nvPr/>
        </p:nvPicPr>
        <p:blipFill>
          <a:blip r:embed="rId5"/>
          <a:stretch/>
        </p:blipFill>
        <p:spPr>
          <a:xfrm>
            <a:off x="4500000" y="618840"/>
            <a:ext cx="4449240" cy="2022120"/>
          </a:xfrm>
          <a:prstGeom prst="rect">
            <a:avLst/>
          </a:prstGeom>
          <a:ln>
            <a:noFill/>
          </a:ln>
        </p:spPr>
      </p:pic>
      <p:sp>
        <p:nvSpPr>
          <p:cNvPr id="339" name="CustomShape 5"/>
          <p:cNvSpPr/>
          <p:nvPr/>
        </p:nvSpPr>
        <p:spPr>
          <a:xfrm>
            <a:off x="72000" y="121320"/>
            <a:ext cx="9018360" cy="2952000"/>
          </a:xfrm>
          <a:prstGeom prst="rect">
            <a:avLst/>
          </a:prstGeom>
          <a:noFill/>
          <a:ln>
            <a:solidFill>
              <a:srgbClr val="00206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344" dur="indefinite" restart="never" nodeType="tmRoot">
          <p:childTnLst>
            <p:seq>
              <p:cTn id="345" dur="indefinite" nodeType="mainSeq">
                <p:childTnLst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50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55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60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nodeType="withEffect" fill="hold" presetClass="exit" presetID="10">
                                  <p:stCondLst>
                                    <p:cond delay="250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362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6831000" y="5089680"/>
            <a:ext cx="2133360" cy="3038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E3FCA634-1450-45C3-9237-5FF63E1B2D01}" type="slidenum">
              <a:rPr b="1" lang="cs-CZ" sz="1200" spc="-1" strike="noStrike">
                <a:solidFill>
                  <a:srgbClr val="000000"/>
                </a:solidFill>
                <a:latin typeface="Trebuchet MS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96" name="CustomShape 2"/>
          <p:cNvSpPr/>
          <p:nvPr/>
        </p:nvSpPr>
        <p:spPr>
          <a:xfrm>
            <a:off x="0" y="409320"/>
            <a:ext cx="7524000" cy="71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 fontScale="44000"/>
          </a:bodyPr>
          <a:p>
            <a:pPr algn="ctr">
              <a:lnSpc>
                <a:spcPct val="100000"/>
              </a:lnSpc>
            </a:pPr>
            <a:r>
              <a:rPr b="1" lang="en-GB" sz="3600" spc="-1" strike="noStrike">
                <a:solidFill>
                  <a:srgbClr val="001848"/>
                </a:solidFill>
                <a:latin typeface="Trebuchet MS"/>
              </a:rPr>
              <a:t>Motivation for studying hot stars</a:t>
            </a:r>
            <a:endParaRPr b="0" lang="cs-CZ" sz="3600" spc="-1" strike="noStrike">
              <a:latin typeface="Arial"/>
            </a:endParaRPr>
          </a:p>
        </p:txBody>
      </p:sp>
      <p:sp>
        <p:nvSpPr>
          <p:cNvPr id="97" name="CustomShape 3"/>
          <p:cNvSpPr/>
          <p:nvPr/>
        </p:nvSpPr>
        <p:spPr>
          <a:xfrm>
            <a:off x="179640" y="1029960"/>
            <a:ext cx="8928720" cy="4347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rmAutofit fontScale="66000"/>
          </a:bodyPr>
          <a:p>
            <a:pPr marL="343080" indent="-342720">
              <a:lnSpc>
                <a:spcPct val="2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r</a:t>
            </a:r>
            <a:r>
              <a:rPr b="0" lang="en-GB" sz="2000" spc="-1" strike="noStrike">
                <a:solidFill>
                  <a:srgbClr val="000000"/>
                </a:solidFill>
                <a:latin typeface="Trebuchet MS"/>
              </a:rPr>
              <a:t>apid nuclear </a:t>
            </a: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reactions </a:t>
            </a:r>
            <a:r>
              <a:rPr b="0" lang="cs-CZ" sz="2000" spc="-1" strike="noStrike">
                <a:solidFill>
                  <a:srgbClr val="000000"/>
                </a:solidFill>
                <a:latin typeface="Wingdings"/>
              </a:rPr>
              <a:t></a:t>
            </a: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 </a:t>
            </a:r>
            <a:r>
              <a:rPr b="0" lang="en-GB" sz="2000" spc="-1" strike="noStrike">
                <a:solidFill>
                  <a:srgbClr val="000000"/>
                </a:solidFill>
                <a:latin typeface="Trebuchet MS"/>
              </a:rPr>
              <a:t>the most important contributors </a:t>
            </a: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of heavy chemical elements (stellar winds, </a:t>
            </a:r>
            <a:r>
              <a:rPr b="0" lang="en-GB" sz="2000" spc="-1" strike="noStrike">
                <a:solidFill>
                  <a:srgbClr val="000000"/>
                </a:solidFill>
                <a:latin typeface="Trebuchet MS"/>
              </a:rPr>
              <a:t>core-collapse supernovae</a:t>
            </a: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)</a:t>
            </a:r>
            <a:endParaRPr b="0" lang="cs-CZ" sz="2000" spc="-1" strike="noStrike">
              <a:latin typeface="Arial"/>
            </a:endParaRPr>
          </a:p>
          <a:p>
            <a:pPr lvl="4" marL="2171880" indent="-342720">
              <a:lnSpc>
                <a:spcPct val="2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u</a:t>
            </a:r>
            <a:r>
              <a:rPr b="0" lang="en-GB" sz="2000" spc="-1" strike="noStrike">
                <a:solidFill>
                  <a:srgbClr val="000000"/>
                </a:solidFill>
                <a:latin typeface="Trebuchet MS"/>
              </a:rPr>
              <a:t>nderstanding the chemical composition of galaxies</a:t>
            </a:r>
            <a:endParaRPr b="0" lang="cs-CZ" sz="2000" spc="-1" strike="noStrike">
              <a:latin typeface="Arial"/>
            </a:endParaRPr>
          </a:p>
          <a:p>
            <a:pPr marL="343080" indent="-342720">
              <a:lnSpc>
                <a:spcPct val="2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t</a:t>
            </a:r>
            <a:r>
              <a:rPr b="0" lang="en-GB" sz="2000" spc="-1" strike="noStrike">
                <a:solidFill>
                  <a:srgbClr val="000000"/>
                </a:solidFill>
                <a:latin typeface="Trebuchet MS"/>
              </a:rPr>
              <a:t>he majority of hot stars originate </a:t>
            </a: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in</a:t>
            </a:r>
            <a:r>
              <a:rPr b="0" lang="en-GB" sz="2000" spc="-1" strike="noStrike">
                <a:solidFill>
                  <a:srgbClr val="000000"/>
                </a:solidFill>
                <a:latin typeface="Trebuchet MS"/>
              </a:rPr>
              <a:t> binar</a:t>
            </a: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y</a:t>
            </a:r>
            <a:r>
              <a:rPr b="0" lang="en-GB" sz="2000" spc="-1" strike="noStrike">
                <a:solidFill>
                  <a:srgbClr val="000000"/>
                </a:solidFill>
                <a:latin typeface="Trebuchet MS"/>
              </a:rPr>
              <a:t> or mu</a:t>
            </a: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l</a:t>
            </a:r>
            <a:r>
              <a:rPr b="0" lang="en-GB" sz="2000" spc="-1" strike="noStrike">
                <a:solidFill>
                  <a:srgbClr val="000000"/>
                </a:solidFill>
                <a:latin typeface="Trebuchet MS"/>
              </a:rPr>
              <a:t>tiple star system</a:t>
            </a: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s</a:t>
            </a:r>
            <a:r>
              <a:rPr b="0" lang="en-GB" sz="2000" spc="-1" strike="noStrike">
                <a:solidFill>
                  <a:srgbClr val="000000"/>
                </a:solidFill>
                <a:latin typeface="Trebuchet MS"/>
              </a:rPr>
              <a:t> </a:t>
            </a:r>
            <a:endParaRPr b="0" lang="cs-CZ" sz="20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     </a:t>
            </a:r>
            <a:r>
              <a:rPr b="0" lang="en-GB" sz="2000" spc="-1" strike="noStrike">
                <a:solidFill>
                  <a:srgbClr val="000000"/>
                </a:solidFill>
                <a:latin typeface="Trebuchet MS"/>
              </a:rPr>
              <a:t>Abt </a:t>
            </a: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(</a:t>
            </a:r>
            <a:r>
              <a:rPr b="0" lang="en-GB" sz="2000" spc="-1" strike="noStrike">
                <a:solidFill>
                  <a:srgbClr val="000000"/>
                </a:solidFill>
                <a:latin typeface="Trebuchet MS"/>
              </a:rPr>
              <a:t>1983</a:t>
            </a: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)</a:t>
            </a:r>
            <a:r>
              <a:rPr b="0" lang="en-GB" sz="2000" spc="-1" strike="noStrike">
                <a:solidFill>
                  <a:srgbClr val="000000"/>
                </a:solidFill>
                <a:latin typeface="Trebuchet MS"/>
              </a:rPr>
              <a:t>, Raghvan et al. </a:t>
            </a: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(</a:t>
            </a:r>
            <a:r>
              <a:rPr b="0" lang="en-GB" sz="2000" spc="-1" strike="noStrike">
                <a:solidFill>
                  <a:srgbClr val="000000"/>
                </a:solidFill>
                <a:latin typeface="Trebuchet MS"/>
              </a:rPr>
              <a:t>2010</a:t>
            </a: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)</a:t>
            </a:r>
            <a:r>
              <a:rPr b="0" lang="en-GB" sz="2000" spc="-1" strike="noStrike">
                <a:solidFill>
                  <a:srgbClr val="000000"/>
                </a:solidFill>
                <a:latin typeface="Trebuchet MS"/>
              </a:rPr>
              <a:t>, Moe and Di Stefano </a:t>
            </a: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(</a:t>
            </a:r>
            <a:r>
              <a:rPr b="0" lang="en-GB" sz="2000" spc="-1" strike="noStrike">
                <a:solidFill>
                  <a:srgbClr val="000000"/>
                </a:solidFill>
                <a:latin typeface="Trebuchet MS"/>
              </a:rPr>
              <a:t>2017</a:t>
            </a: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)</a:t>
            </a:r>
            <a:endParaRPr b="0" lang="cs-CZ" sz="2000" spc="-1" strike="noStrike">
              <a:latin typeface="Arial"/>
            </a:endParaRPr>
          </a:p>
          <a:p>
            <a:pPr lvl="3" marL="2163600" indent="-342720">
              <a:lnSpc>
                <a:spcPct val="2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n</a:t>
            </a:r>
            <a:r>
              <a:rPr b="0" lang="en-GB" sz="2000" spc="-1" strike="noStrike">
                <a:solidFill>
                  <a:srgbClr val="000000"/>
                </a:solidFill>
                <a:latin typeface="Trebuchet MS"/>
              </a:rPr>
              <a:t>ot explained why</a:t>
            </a:r>
            <a:endParaRPr b="0" lang="cs-CZ" sz="20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380"/>
              </a:spcBef>
              <a:tabLst>
                <a:tab algn="l" pos="0"/>
              </a:tabLst>
            </a:pPr>
            <a:endParaRPr b="0" lang="cs-CZ" sz="2000" spc="-1" strike="noStrike">
              <a:latin typeface="Arial"/>
            </a:endParaRPr>
          </a:p>
        </p:txBody>
      </p:sp>
      <p:sp>
        <p:nvSpPr>
          <p:cNvPr id="98" name="Line 4"/>
          <p:cNvSpPr/>
          <p:nvPr/>
        </p:nvSpPr>
        <p:spPr>
          <a:xfrm>
            <a:off x="611280" y="4225320"/>
            <a:ext cx="6984720" cy="0"/>
          </a:xfrm>
          <a:prstGeom prst="line">
            <a:avLst/>
          </a:prstGeom>
          <a:ln w="38160">
            <a:solidFill>
              <a:srgbClr val="00206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8" dur="indefinite" restart="never" nodeType="tmRoot">
          <p:childTnLst>
            <p:seq>
              <p:cTn id="9" dur="indefinite" nodeType="mainSeq">
                <p:childTnLst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nodeType="afterEffect" fill="hold" presetClass="exit" presetID="10">
                                  <p:stCondLst>
                                    <p:cond delay="150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Picture 2" descr=""/>
          <p:cNvPicPr/>
          <p:nvPr/>
        </p:nvPicPr>
        <p:blipFill>
          <a:blip r:embed="rId2"/>
          <a:stretch/>
        </p:blipFill>
        <p:spPr>
          <a:xfrm>
            <a:off x="6130440" y="2840040"/>
            <a:ext cx="2931120" cy="881280"/>
          </a:xfrm>
          <a:prstGeom prst="rect">
            <a:avLst/>
          </a:prstGeom>
          <a:ln>
            <a:noFill/>
          </a:ln>
        </p:spPr>
      </p:pic>
      <p:sp>
        <p:nvSpPr>
          <p:cNvPr id="341" name="CustomShape 1"/>
          <p:cNvSpPr/>
          <p:nvPr/>
        </p:nvSpPr>
        <p:spPr>
          <a:xfrm>
            <a:off x="35640" y="625320"/>
            <a:ext cx="9216720" cy="252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rmAutofit/>
          </a:bodyPr>
          <a:p>
            <a:pPr marL="343080" indent="-342720">
              <a:lnSpc>
                <a:spcPct val="15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investigation of additional variability to the mean period </a:t>
            </a:r>
            <a:r>
              <a:rPr b="0" lang="cs-CZ" sz="2000" spc="-1" strike="noStrike">
                <a:solidFill>
                  <a:srgbClr val="000000"/>
                </a:solidFill>
                <a:latin typeface="Wingdings"/>
              </a:rPr>
              <a:t></a:t>
            </a: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 </a:t>
            </a:r>
            <a:r>
              <a:rPr b="0" i="1" lang="cs-CZ" sz="2000" spc="-1" strike="noStrike">
                <a:solidFill>
                  <a:srgbClr val="000000"/>
                </a:solidFill>
                <a:latin typeface="Trebuchet MS"/>
              </a:rPr>
              <a:t>O </a:t>
            </a: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— </a:t>
            </a:r>
            <a:r>
              <a:rPr b="0" i="1" lang="cs-CZ" sz="2000" spc="-1" strike="noStrike">
                <a:solidFill>
                  <a:srgbClr val="000000"/>
                </a:solidFill>
                <a:latin typeface="Trebuchet MS"/>
              </a:rPr>
              <a:t>C</a:t>
            </a:r>
            <a:endParaRPr b="0" lang="cs-CZ" sz="2000" spc="-1" strike="noStrike">
              <a:latin typeface="Arial"/>
            </a:endParaRPr>
          </a:p>
          <a:p>
            <a:pPr marL="343080" indent="-342720">
              <a:lnSpc>
                <a:spcPct val="15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SPEL*: computing circular orbits </a:t>
            </a:r>
            <a:r>
              <a:rPr b="0" lang="cs-CZ" sz="2000" spc="-1" strike="noStrike">
                <a:solidFill>
                  <a:srgbClr val="000000"/>
                </a:solidFill>
                <a:latin typeface="Wingdings"/>
              </a:rPr>
              <a:t></a:t>
            </a: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 local epochs of the observed RV curve maxima</a:t>
            </a:r>
            <a:endParaRPr b="0" lang="cs-CZ" sz="2000" spc="-1" strike="noStrike">
              <a:latin typeface="Arial"/>
            </a:endParaRPr>
          </a:p>
          <a:p>
            <a:pPr marL="343080" indent="-342720">
              <a:lnSpc>
                <a:spcPct val="15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computing </a:t>
            </a:r>
            <a:r>
              <a:rPr b="0" i="1" lang="cs-CZ" sz="2000" spc="-1" strike="noStrike">
                <a:solidFill>
                  <a:srgbClr val="000000"/>
                </a:solidFill>
                <a:latin typeface="Trebuchet MS"/>
              </a:rPr>
              <a:t>O </a:t>
            </a: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— </a:t>
            </a:r>
            <a:r>
              <a:rPr b="0" i="1" lang="cs-CZ" sz="2000" spc="-1" strike="noStrike">
                <a:solidFill>
                  <a:srgbClr val="000000"/>
                </a:solidFill>
                <a:latin typeface="Trebuchet MS"/>
              </a:rPr>
              <a:t>C</a:t>
            </a: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 deviations of </a:t>
            </a:r>
            <a:r>
              <a:rPr b="1" lang="cs-CZ" sz="2000" spc="-1" strike="noStrike">
                <a:solidFill>
                  <a:srgbClr val="000000"/>
                </a:solidFill>
                <a:latin typeface="Trebuchet MS"/>
              </a:rPr>
              <a:t>local epochs</a:t>
            </a: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 and </a:t>
            </a:r>
            <a:r>
              <a:rPr b="1" lang="cs-CZ" sz="2000" spc="-1" strike="noStrike">
                <a:solidFill>
                  <a:srgbClr val="000000"/>
                </a:solidFill>
                <a:latin typeface="Trebuchet MS"/>
              </a:rPr>
              <a:t>linear ephemerides</a:t>
            </a: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 of RV maxima</a:t>
            </a:r>
            <a:endParaRPr b="0" lang="cs-CZ" sz="20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400"/>
              </a:spcBef>
              <a:tabLst>
                <a:tab algn="l" pos="0"/>
              </a:tabLst>
            </a:pPr>
            <a:endParaRPr b="0" lang="cs-CZ" sz="20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400"/>
              </a:spcBef>
              <a:tabLst>
                <a:tab algn="l" pos="0"/>
              </a:tabLst>
            </a:pPr>
            <a:endParaRPr b="0" lang="cs-CZ" sz="20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400"/>
              </a:spcBef>
              <a:tabLst>
                <a:tab algn="l" pos="0"/>
              </a:tabLst>
            </a:pPr>
            <a:endParaRPr b="0" lang="cs-CZ" sz="20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400"/>
              </a:spcBef>
              <a:tabLst>
                <a:tab algn="l" pos="0"/>
              </a:tabLst>
            </a:pPr>
            <a:endParaRPr b="0" lang="cs-CZ" sz="2000" spc="-1" strike="noStrike">
              <a:latin typeface="Arial"/>
            </a:endParaRPr>
          </a:p>
        </p:txBody>
      </p:sp>
      <p:sp>
        <p:nvSpPr>
          <p:cNvPr id="342" name="TextShape 2"/>
          <p:cNvSpPr txBox="1"/>
          <p:nvPr/>
        </p:nvSpPr>
        <p:spPr>
          <a:xfrm>
            <a:off x="6831000" y="5089680"/>
            <a:ext cx="2133360" cy="3038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038381F7-DAC4-494D-ABD4-418EC25131CA}" type="slidenum">
              <a:rPr b="1" lang="cs-CZ" sz="1200" spc="-1" strike="noStrike">
                <a:solidFill>
                  <a:srgbClr val="000000"/>
                </a:solidFill>
                <a:latin typeface="Trebuchet MS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343" name="CustomShape 3"/>
          <p:cNvSpPr/>
          <p:nvPr/>
        </p:nvSpPr>
        <p:spPr>
          <a:xfrm>
            <a:off x="0" y="-22680"/>
            <a:ext cx="8820000" cy="71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 fontScale="44000"/>
          </a:bodyPr>
          <a:p>
            <a:pPr algn="ctr">
              <a:lnSpc>
                <a:spcPct val="100000"/>
              </a:lnSpc>
            </a:pPr>
            <a:r>
              <a:rPr b="1" lang="cs-CZ" sz="3600" spc="-1" strike="noStrike">
                <a:solidFill>
                  <a:srgbClr val="001848"/>
                </a:solidFill>
                <a:latin typeface="Trebuchet MS"/>
              </a:rPr>
              <a:t>The </a:t>
            </a:r>
            <a:r>
              <a:rPr b="1" i="1" lang="cs-CZ" sz="3600" spc="-1" strike="noStrike">
                <a:solidFill>
                  <a:srgbClr val="001848"/>
                </a:solidFill>
                <a:latin typeface="Trebuchet MS"/>
              </a:rPr>
              <a:t>O</a:t>
            </a:r>
            <a:r>
              <a:rPr b="1" lang="cs-CZ" sz="3600" spc="-1" strike="noStrike">
                <a:solidFill>
                  <a:srgbClr val="001848"/>
                </a:solidFill>
                <a:latin typeface="Trebuchet MS"/>
              </a:rPr>
              <a:t> — </a:t>
            </a:r>
            <a:r>
              <a:rPr b="1" i="1" lang="cs-CZ" sz="3600" spc="-1" strike="noStrike">
                <a:solidFill>
                  <a:srgbClr val="001848"/>
                </a:solidFill>
                <a:latin typeface="Trebuchet MS"/>
              </a:rPr>
              <a:t>C</a:t>
            </a:r>
            <a:r>
              <a:rPr b="1" lang="cs-CZ" sz="3600" spc="-1" strike="noStrike">
                <a:solidFill>
                  <a:srgbClr val="001848"/>
                </a:solidFill>
                <a:latin typeface="Trebuchet MS"/>
              </a:rPr>
              <a:t> analysis from RVs and BVSs </a:t>
            </a:r>
            <a:endParaRPr b="0" lang="cs-CZ" sz="3600" spc="-1" strike="noStrike">
              <a:latin typeface="Arial"/>
            </a:endParaRPr>
          </a:p>
        </p:txBody>
      </p:sp>
      <p:sp>
        <p:nvSpPr>
          <p:cNvPr id="344" name="CustomShape 4"/>
          <p:cNvSpPr/>
          <p:nvPr/>
        </p:nvSpPr>
        <p:spPr>
          <a:xfrm>
            <a:off x="5544000" y="4041720"/>
            <a:ext cx="205200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Trebuchet MS"/>
              </a:rPr>
              <a:t>50095.8251 RJD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Trebuchet MS"/>
              </a:rPr>
              <a:t>reference epoch (CES data)</a:t>
            </a:r>
            <a:endParaRPr b="0" lang="cs-CZ" sz="1800" spc="-1" strike="noStrike">
              <a:latin typeface="Arial"/>
            </a:endParaRPr>
          </a:p>
        </p:txBody>
      </p:sp>
      <p:sp>
        <p:nvSpPr>
          <p:cNvPr id="345" name="CustomShape 5"/>
          <p:cNvSpPr/>
          <p:nvPr/>
        </p:nvSpPr>
        <p:spPr>
          <a:xfrm>
            <a:off x="7630200" y="4035600"/>
            <a:ext cx="147816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Trebuchet MS"/>
              </a:rPr>
              <a:t>1.372094 d</a:t>
            </a:r>
            <a:endParaRPr b="0" lang="cs-CZ" sz="1800" spc="-1" strike="noStrike">
              <a:latin typeface="Arial"/>
            </a:endParaRPr>
          </a:p>
        </p:txBody>
      </p:sp>
      <p:sp>
        <p:nvSpPr>
          <p:cNvPr id="346" name="CustomShape 6"/>
          <p:cNvSpPr/>
          <p:nvPr/>
        </p:nvSpPr>
        <p:spPr>
          <a:xfrm flipH="1">
            <a:off x="6569640" y="3378960"/>
            <a:ext cx="1169640" cy="662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206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7" name="CustomShape 7"/>
          <p:cNvSpPr/>
          <p:nvPr/>
        </p:nvSpPr>
        <p:spPr>
          <a:xfrm flipH="1">
            <a:off x="8136360" y="3378960"/>
            <a:ext cx="154800" cy="662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206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8" name="CustomShape 8"/>
          <p:cNvSpPr/>
          <p:nvPr/>
        </p:nvSpPr>
        <p:spPr>
          <a:xfrm>
            <a:off x="2016360" y="5047920"/>
            <a:ext cx="619740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cs-CZ" sz="1400" spc="-1" strike="noStrike">
                <a:solidFill>
                  <a:srgbClr val="000000"/>
                </a:solidFill>
                <a:latin typeface="Trebuchet MS"/>
              </a:rPr>
              <a:t>*  </a:t>
            </a:r>
            <a:r>
              <a:rPr b="0" lang="en-US" sz="1400" spc="-1" strike="noStrike">
                <a:solidFill>
                  <a:srgbClr val="000000"/>
                </a:solidFill>
                <a:latin typeface="Trebuchet MS"/>
              </a:rPr>
              <a:t>written by </a:t>
            </a:r>
            <a:r>
              <a:rPr b="0" lang="cs-CZ" sz="1400" spc="-1" strike="noStrike">
                <a:solidFill>
                  <a:srgbClr val="000000"/>
                </a:solidFill>
                <a:latin typeface="Trebuchet MS"/>
              </a:rPr>
              <a:t>Jiří Horn: Horn et al. (1994, 1996)</a:t>
            </a:r>
            <a:endParaRPr b="0" lang="cs-CZ" sz="1400" spc="-1" strike="noStrike">
              <a:latin typeface="Arial"/>
            </a:endParaRPr>
          </a:p>
        </p:txBody>
      </p:sp>
      <p:sp>
        <p:nvSpPr>
          <p:cNvPr id="349" name="CustomShape 9"/>
          <p:cNvSpPr/>
          <p:nvPr/>
        </p:nvSpPr>
        <p:spPr>
          <a:xfrm>
            <a:off x="3060000" y="2929680"/>
            <a:ext cx="1800000" cy="1980000"/>
          </a:xfrm>
          <a:prstGeom prst="rect">
            <a:avLst/>
          </a:prstGeom>
          <a:noFill/>
          <a:ln>
            <a:solidFill>
              <a:srgbClr val="00206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266760"/>
                <a:tab algn="l" pos="449280"/>
              </a:tabLst>
            </a:pPr>
            <a:r>
              <a:rPr b="0" i="1" lang="cs-CZ" sz="1800" spc="-1" strike="noStrike">
                <a:solidFill>
                  <a:srgbClr val="000000"/>
                </a:solidFill>
                <a:latin typeface="Trebuchet MS"/>
              </a:rPr>
              <a:t>P</a:t>
            </a:r>
            <a:r>
              <a:rPr b="0" lang="cs-CZ" sz="1800" spc="-1" strike="noStrike">
                <a:solidFill>
                  <a:srgbClr val="000000"/>
                </a:solidFill>
                <a:latin typeface="Trebuchet MS"/>
              </a:rPr>
              <a:t>  = 1.372094 d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266760"/>
                <a:tab algn="l" pos="449280"/>
              </a:tabLst>
            </a:pPr>
            <a:r>
              <a:rPr b="0" i="1" lang="cs-CZ" sz="1800" spc="-1" strike="noStrike">
                <a:solidFill>
                  <a:srgbClr val="000000"/>
                </a:solidFill>
                <a:latin typeface="Trebuchet MS"/>
              </a:rPr>
              <a:t>e</a:t>
            </a:r>
            <a:r>
              <a:rPr b="0" i="1" lang="cs-CZ" sz="1800" spc="-1" strike="noStrike">
                <a:solidFill>
                  <a:srgbClr val="000000"/>
                </a:solidFill>
                <a:latin typeface="Trebuchet MS"/>
              </a:rPr>
              <a:t>	</a:t>
            </a:r>
            <a:r>
              <a:rPr b="0" i="1" lang="cs-CZ" sz="1800" spc="-1" strike="noStrike">
                <a:solidFill>
                  <a:srgbClr val="000000"/>
                </a:solidFill>
                <a:latin typeface="Trebuchet MS"/>
              </a:rPr>
              <a:t>=</a:t>
            </a:r>
            <a:r>
              <a:rPr b="0" i="1" lang="cs-CZ" sz="1800" spc="-1" strike="noStrike">
                <a:solidFill>
                  <a:srgbClr val="000000"/>
                </a:solidFill>
                <a:latin typeface="Trebuchet MS"/>
              </a:rPr>
              <a:t>	</a:t>
            </a:r>
            <a:r>
              <a:rPr b="0" lang="cs-CZ" sz="1800" spc="-1" strike="noStrike">
                <a:solidFill>
                  <a:srgbClr val="000000"/>
                </a:solidFill>
                <a:latin typeface="Trebuchet MS"/>
              </a:rPr>
              <a:t>0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266760"/>
                <a:tab algn="l" pos="449280"/>
              </a:tabLst>
            </a:pPr>
            <a:r>
              <a:rPr b="0" i="1" lang="el-GR" sz="1800" spc="-1" strike="noStrike">
                <a:solidFill>
                  <a:srgbClr val="000000"/>
                </a:solidFill>
                <a:latin typeface="Trebuchet MS"/>
              </a:rPr>
              <a:t>ω</a:t>
            </a:r>
            <a:r>
              <a:rPr b="0" i="1" lang="cs-CZ" sz="1800" spc="-1" strike="noStrike">
                <a:solidFill>
                  <a:srgbClr val="000000"/>
                </a:solidFill>
                <a:latin typeface="Trebuchet MS"/>
              </a:rPr>
              <a:t>	</a:t>
            </a:r>
            <a:r>
              <a:rPr b="0" lang="cs-CZ" sz="1800" spc="-1" strike="noStrike">
                <a:solidFill>
                  <a:srgbClr val="000000"/>
                </a:solidFill>
                <a:latin typeface="Trebuchet MS"/>
              </a:rPr>
              <a:t>=</a:t>
            </a:r>
            <a:r>
              <a:rPr b="0" lang="cs-CZ" sz="1800" spc="-1" strike="noStrike">
                <a:solidFill>
                  <a:srgbClr val="000000"/>
                </a:solidFill>
                <a:latin typeface="Trebuchet MS"/>
              </a:rPr>
              <a:t>	</a:t>
            </a:r>
            <a:r>
              <a:rPr b="0" lang="cs-CZ" sz="1800" spc="-1" strike="noStrike">
                <a:solidFill>
                  <a:srgbClr val="000000"/>
                </a:solidFill>
                <a:latin typeface="Trebuchet MS"/>
              </a:rPr>
              <a:t>0°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266760"/>
                <a:tab algn="l" pos="449280"/>
              </a:tabLst>
            </a:pPr>
            <a:r>
              <a:rPr b="0" i="1" lang="cs-CZ" sz="1800" spc="-1" strike="noStrike">
                <a:solidFill>
                  <a:srgbClr val="000000"/>
                </a:solidFill>
                <a:latin typeface="Trebuchet MS"/>
              </a:rPr>
              <a:t>K</a:t>
            </a:r>
            <a:r>
              <a:rPr b="0" lang="cs-CZ" sz="1800" spc="-1" strike="noStrike">
                <a:solidFill>
                  <a:srgbClr val="000000"/>
                </a:solidFill>
                <a:latin typeface="Trebuchet MS"/>
              </a:rPr>
              <a:t>	</a:t>
            </a:r>
            <a:r>
              <a:rPr b="0" lang="cs-CZ" sz="1800" spc="-1" strike="noStrike">
                <a:solidFill>
                  <a:srgbClr val="000000"/>
                </a:solidFill>
                <a:latin typeface="Trebuchet MS"/>
              </a:rPr>
              <a:t>=</a:t>
            </a:r>
            <a:r>
              <a:rPr b="0" lang="cs-CZ" sz="1800" spc="-1" strike="noStrike">
                <a:solidFill>
                  <a:srgbClr val="000000"/>
                </a:solidFill>
                <a:latin typeface="Trebuchet MS"/>
              </a:rPr>
              <a:t>	</a:t>
            </a:r>
            <a:r>
              <a:rPr b="0" lang="cs-CZ" sz="1800" spc="-1" strike="noStrike">
                <a:solidFill>
                  <a:srgbClr val="000000"/>
                </a:solidFill>
                <a:latin typeface="Trebuchet MS"/>
              </a:rPr>
              <a:t>1 km/s or ?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266760"/>
                <a:tab algn="l" pos="449280"/>
              </a:tabLst>
            </a:pPr>
            <a:r>
              <a:rPr b="0" i="1" lang="cs-CZ" sz="1800" spc="-1" strike="noStrike">
                <a:solidFill>
                  <a:srgbClr val="000000"/>
                </a:solidFill>
                <a:latin typeface="Trebuchet MS"/>
              </a:rPr>
              <a:t>T</a:t>
            </a:r>
            <a:r>
              <a:rPr b="0" lang="cs-CZ" sz="1800" spc="-1" strike="noStrike" baseline="-25000">
                <a:solidFill>
                  <a:srgbClr val="000000"/>
                </a:solidFill>
                <a:latin typeface="Trebuchet MS"/>
              </a:rPr>
              <a:t>maxRV</a:t>
            </a:r>
            <a:r>
              <a:rPr b="0" lang="cs-CZ" sz="1800" spc="-1" strike="noStrike">
                <a:solidFill>
                  <a:srgbClr val="000000"/>
                </a:solidFill>
                <a:latin typeface="Trebuchet MS"/>
              </a:rPr>
              <a:t> </a:t>
            </a:r>
            <a:r>
              <a:rPr b="0" lang="cs-CZ" sz="1800" spc="-1" strike="noStrike">
                <a:solidFill>
                  <a:srgbClr val="000000"/>
                </a:solidFill>
                <a:latin typeface="Trebuchet MS"/>
              </a:rPr>
              <a:t>	</a:t>
            </a:r>
            <a:r>
              <a:rPr b="0" lang="cs-CZ" sz="1800" spc="-1" strike="noStrike">
                <a:solidFill>
                  <a:srgbClr val="000000"/>
                </a:solidFill>
                <a:latin typeface="Trebuchet MS"/>
              </a:rPr>
              <a:t>? 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266760"/>
                <a:tab algn="l" pos="449280"/>
              </a:tabLst>
            </a:pPr>
            <a:r>
              <a:rPr b="0" i="1" lang="el-GR" sz="1800" spc="-1" strike="noStrike">
                <a:solidFill>
                  <a:srgbClr val="000000"/>
                </a:solidFill>
                <a:latin typeface="Trebuchet MS"/>
              </a:rPr>
              <a:t>γ</a:t>
            </a:r>
            <a:r>
              <a:rPr b="0" lang="cs-CZ" sz="1800" spc="-1" strike="noStrike">
                <a:solidFill>
                  <a:srgbClr val="000000"/>
                </a:solidFill>
                <a:latin typeface="Trebuchet MS"/>
              </a:rPr>
              <a:t> </a:t>
            </a:r>
            <a:r>
              <a:rPr b="0" lang="cs-CZ" sz="1800" spc="-1" strike="noStrike">
                <a:solidFill>
                  <a:srgbClr val="000000"/>
                </a:solidFill>
                <a:latin typeface="Trebuchet MS"/>
              </a:rPr>
              <a:t>	</a:t>
            </a:r>
            <a:r>
              <a:rPr b="0" lang="cs-CZ" sz="1800" spc="-1" strike="noStrike">
                <a:solidFill>
                  <a:srgbClr val="000000"/>
                </a:solidFill>
                <a:latin typeface="Trebuchet MS"/>
              </a:rPr>
              <a:t>?</a:t>
            </a:r>
            <a:endParaRPr b="0" lang="cs-CZ" sz="1800" spc="-1" strike="noStrike">
              <a:latin typeface="Arial"/>
            </a:endParaRPr>
          </a:p>
        </p:txBody>
      </p:sp>
      <p:sp>
        <p:nvSpPr>
          <p:cNvPr id="350" name="Line 10"/>
          <p:cNvSpPr/>
          <p:nvPr/>
        </p:nvSpPr>
        <p:spPr>
          <a:xfrm>
            <a:off x="1998720" y="5040720"/>
            <a:ext cx="4877280" cy="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1" name="CustomShape 11"/>
          <p:cNvSpPr/>
          <p:nvPr/>
        </p:nvSpPr>
        <p:spPr>
          <a:xfrm>
            <a:off x="2699640" y="3234960"/>
            <a:ext cx="215640" cy="564480"/>
          </a:xfrm>
          <a:prstGeom prst="leftBrace">
            <a:avLst>
              <a:gd name="adj1" fmla="val 8333"/>
              <a:gd name="adj2" fmla="val 50000"/>
            </a:avLst>
          </a:prstGeom>
          <a:noFill/>
          <a:ln w="19080">
            <a:solidFill>
              <a:srgbClr val="00206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2" name="CustomShape 12"/>
          <p:cNvSpPr/>
          <p:nvPr/>
        </p:nvSpPr>
        <p:spPr>
          <a:xfrm>
            <a:off x="2699640" y="4326480"/>
            <a:ext cx="215640" cy="348480"/>
          </a:xfrm>
          <a:prstGeom prst="leftBrace">
            <a:avLst>
              <a:gd name="adj1" fmla="val 8333"/>
              <a:gd name="adj2" fmla="val 50000"/>
            </a:avLst>
          </a:prstGeom>
          <a:noFill/>
          <a:ln w="19080">
            <a:solidFill>
              <a:srgbClr val="00206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3" name="CustomShape 13"/>
          <p:cNvSpPr/>
          <p:nvPr/>
        </p:nvSpPr>
        <p:spPr>
          <a:xfrm>
            <a:off x="2699640" y="3952080"/>
            <a:ext cx="207360" cy="212760"/>
          </a:xfrm>
          <a:prstGeom prst="leftBrace">
            <a:avLst>
              <a:gd name="adj1" fmla="val 8333"/>
              <a:gd name="adj2" fmla="val 50000"/>
            </a:avLst>
          </a:prstGeom>
          <a:noFill/>
          <a:ln w="19080">
            <a:solidFill>
              <a:srgbClr val="00206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4" name="CustomShape 14"/>
          <p:cNvSpPr/>
          <p:nvPr/>
        </p:nvSpPr>
        <p:spPr>
          <a:xfrm>
            <a:off x="-252360" y="3344760"/>
            <a:ext cx="2880000" cy="129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r">
              <a:lnSpc>
                <a:spcPct val="100000"/>
              </a:lnSpc>
            </a:pPr>
            <a:r>
              <a:rPr b="0" lang="cs-CZ" sz="1200" spc="-1" strike="noStrike">
                <a:solidFill>
                  <a:srgbClr val="000000"/>
                </a:solidFill>
                <a:latin typeface="Trebuchet MS"/>
              </a:rPr>
              <a:t>fixed</a:t>
            </a:r>
            <a:endParaRPr b="0" lang="cs-CZ" sz="12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cs-CZ" sz="12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cs-CZ" sz="1200" spc="-1" strike="noStrike">
                <a:solidFill>
                  <a:srgbClr val="000000"/>
                </a:solidFill>
                <a:latin typeface="Trebuchet MS"/>
              </a:rPr>
              <a:t>fixed for RVs, </a:t>
            </a:r>
            <a:endParaRPr b="0" lang="cs-CZ" sz="12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cs-CZ" sz="1200" spc="-1" strike="noStrike">
                <a:solidFill>
                  <a:srgbClr val="000000"/>
                </a:solidFill>
                <a:latin typeface="Trebuchet MS"/>
              </a:rPr>
              <a:t>computed </a:t>
            </a:r>
            <a:endParaRPr b="0" lang="cs-CZ" sz="12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cs-CZ" sz="1200" spc="-1" strike="noStrike">
                <a:solidFill>
                  <a:srgbClr val="000000"/>
                </a:solidFill>
                <a:latin typeface="Trebuchet MS"/>
              </a:rPr>
              <a:t>for BVSs</a:t>
            </a:r>
            <a:endParaRPr b="0" lang="cs-CZ" sz="12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cs-CZ" sz="12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cs-CZ" sz="1200" spc="-1" strike="noStrike">
                <a:solidFill>
                  <a:srgbClr val="000000"/>
                </a:solidFill>
                <a:latin typeface="Trebuchet MS"/>
              </a:rPr>
              <a:t>computed</a:t>
            </a:r>
            <a:endParaRPr b="0" lang="cs-CZ" sz="1200" spc="-1" strike="noStrike">
              <a:latin typeface="Arial"/>
            </a:endParaRPr>
          </a:p>
        </p:txBody>
      </p:sp>
      <p:sp>
        <p:nvSpPr>
          <p:cNvPr id="355" name="CustomShape 15"/>
          <p:cNvSpPr/>
          <p:nvPr/>
        </p:nvSpPr>
        <p:spPr>
          <a:xfrm>
            <a:off x="1619640" y="2652480"/>
            <a:ext cx="288000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r">
              <a:lnSpc>
                <a:spcPct val="100000"/>
              </a:lnSpc>
            </a:pPr>
            <a:r>
              <a:rPr b="1" lang="cs-CZ" sz="1200" spc="-1" strike="noStrike">
                <a:solidFill>
                  <a:srgbClr val="000000"/>
                </a:solidFill>
                <a:latin typeface="Trebuchet MS"/>
              </a:rPr>
              <a:t>SPEL computation</a:t>
            </a:r>
            <a:endParaRPr b="0" lang="cs-CZ" sz="12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364" dur="indefinite" restart="never" nodeType="tmRoot">
          <p:childTnLst>
            <p:seq>
              <p:cTn id="365" dur="indefinite" nodeType="mainSeq">
                <p:childTnLst>
                  <p:par>
                    <p:cTn id="366" fill="hold">
                      <p:stCondLst>
                        <p:cond delay="indefinite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70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73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76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79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82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85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90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93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96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99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02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6deb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Picture 2" descr="C:\Users\HP\AppData\Local\Temp\porovnani_pok.png"/>
          <p:cNvPicPr/>
          <p:nvPr/>
        </p:nvPicPr>
        <p:blipFill>
          <a:blip r:embed="rId1"/>
          <a:stretch/>
        </p:blipFill>
        <p:spPr>
          <a:xfrm>
            <a:off x="2999880" y="137880"/>
            <a:ext cx="6096240" cy="5588280"/>
          </a:xfrm>
          <a:prstGeom prst="rect">
            <a:avLst/>
          </a:prstGeom>
          <a:ln>
            <a:noFill/>
          </a:ln>
        </p:spPr>
      </p:pic>
      <p:sp>
        <p:nvSpPr>
          <p:cNvPr id="357" name="CustomShape 1"/>
          <p:cNvSpPr/>
          <p:nvPr/>
        </p:nvSpPr>
        <p:spPr>
          <a:xfrm>
            <a:off x="6831000" y="5361480"/>
            <a:ext cx="2133360" cy="30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B8424785-CDB9-4035-B2BF-2F6581476C0E}" type="slidenum">
              <a:rPr b="1" lang="cs-CZ" sz="1200" spc="-1" strike="noStrike">
                <a:solidFill>
                  <a:srgbClr val="000000"/>
                </a:solidFill>
                <a:latin typeface="Trebuchet MS"/>
              </a:rPr>
              <a:t>&lt;číslo&gt;</a:t>
            </a:fld>
            <a:endParaRPr b="0" lang="cs-CZ" sz="1200" spc="-1" strike="noStrike">
              <a:latin typeface="Arial"/>
            </a:endParaRPr>
          </a:p>
        </p:txBody>
      </p:sp>
      <p:sp>
        <p:nvSpPr>
          <p:cNvPr id="358" name="CustomShape 2"/>
          <p:cNvSpPr/>
          <p:nvPr/>
        </p:nvSpPr>
        <p:spPr>
          <a:xfrm>
            <a:off x="0" y="-22680"/>
            <a:ext cx="2123280" cy="71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cs-CZ" sz="3600" spc="-1" strike="noStrike">
                <a:solidFill>
                  <a:srgbClr val="001848"/>
                </a:solidFill>
                <a:latin typeface="Trebuchet MS"/>
              </a:rPr>
              <a:t>Results</a:t>
            </a:r>
            <a:endParaRPr b="0" lang="cs-CZ" sz="3600" spc="-1" strike="noStrike">
              <a:latin typeface="Arial"/>
            </a:endParaRPr>
          </a:p>
        </p:txBody>
      </p:sp>
      <p:sp>
        <p:nvSpPr>
          <p:cNvPr id="359" name="CustomShape 3"/>
          <p:cNvSpPr/>
          <p:nvPr/>
        </p:nvSpPr>
        <p:spPr>
          <a:xfrm>
            <a:off x="35640" y="769320"/>
            <a:ext cx="3180600" cy="432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rmAutofit fontScale="80000"/>
          </a:bodyPr>
          <a:p>
            <a:pPr marL="343080" indent="-342720">
              <a:lnSpc>
                <a:spcPct val="150000"/>
              </a:lnSpc>
              <a:spcBef>
                <a:spcPts val="380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0" lang="en-GB" sz="1900" spc="-1" strike="noStrike">
                <a:solidFill>
                  <a:srgbClr val="000000"/>
                </a:solidFill>
                <a:latin typeface="Trebuchet MS"/>
              </a:rPr>
              <a:t>the </a:t>
            </a:r>
            <a:r>
              <a:rPr b="0" lang="cs-CZ" sz="1900" spc="-1" strike="noStrike">
                <a:solidFill>
                  <a:srgbClr val="000000"/>
                </a:solidFill>
                <a:latin typeface="Trebuchet MS"/>
              </a:rPr>
              <a:t>extent </a:t>
            </a:r>
            <a:r>
              <a:rPr b="0" lang="en-GB" sz="1900" spc="-1" strike="noStrike">
                <a:solidFill>
                  <a:srgbClr val="000000"/>
                </a:solidFill>
                <a:latin typeface="Trebuchet MS"/>
              </a:rPr>
              <a:t>of the circumstellar envelope</a:t>
            </a:r>
            <a:r>
              <a:rPr b="0" lang="cs-CZ" sz="1900" spc="-1" strike="noStrike">
                <a:solidFill>
                  <a:srgbClr val="000000"/>
                </a:solidFill>
                <a:latin typeface="Trebuchet MS"/>
              </a:rPr>
              <a:t> seems to correlate with the changes in period</a:t>
            </a:r>
            <a:endParaRPr b="0" lang="cs-CZ" sz="1900" spc="-1" strike="noStrike">
              <a:latin typeface="Arial"/>
            </a:endParaRPr>
          </a:p>
          <a:p>
            <a:pPr marL="343080" indent="-342720">
              <a:lnSpc>
                <a:spcPct val="150000"/>
              </a:lnSpc>
              <a:spcBef>
                <a:spcPts val="380"/>
              </a:spcBef>
              <a:buClr>
                <a:srgbClr val="000000"/>
              </a:buClr>
              <a:buFont typeface="Wingdings" charset="2"/>
              <a:buChar char=""/>
            </a:pPr>
            <a:r>
              <a:rPr b="0" lang="cs-CZ" sz="1900" spc="-1" strike="noStrike">
                <a:solidFill>
                  <a:srgbClr val="000000"/>
                </a:solidFill>
                <a:latin typeface="Trebuchet MS"/>
              </a:rPr>
              <a:t>changes in </a:t>
            </a:r>
            <a:r>
              <a:rPr b="0" i="1" lang="cs-CZ" sz="1900" spc="-1" strike="noStrike">
                <a:solidFill>
                  <a:srgbClr val="000000"/>
                </a:solidFill>
                <a:latin typeface="Trebuchet MS"/>
              </a:rPr>
              <a:t>P </a:t>
            </a:r>
            <a:r>
              <a:rPr b="0" lang="cs-CZ" sz="1900" spc="-1" strike="noStrike">
                <a:solidFill>
                  <a:srgbClr val="000000"/>
                </a:solidFill>
                <a:latin typeface="Trebuchet MS"/>
              </a:rPr>
              <a:t>≈ 1.37 d</a:t>
            </a:r>
            <a:endParaRPr b="0" lang="cs-CZ" sz="19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380"/>
              </a:spcBef>
              <a:tabLst>
                <a:tab algn="l" pos="0"/>
              </a:tabLst>
            </a:pPr>
            <a:r>
              <a:rPr b="0" lang="cs-CZ" sz="1900" spc="-1" strike="noStrike">
                <a:solidFill>
                  <a:srgbClr val="000000"/>
                </a:solidFill>
                <a:latin typeface="Trebuchet MS"/>
              </a:rPr>
              <a:t>     </a:t>
            </a:r>
            <a:r>
              <a:rPr b="0" lang="cs-CZ" sz="1900" spc="-1" strike="noStrike">
                <a:solidFill>
                  <a:srgbClr val="000000"/>
                </a:solidFill>
                <a:latin typeface="Trebuchet MS"/>
              </a:rPr>
              <a:t>depend on the presence</a:t>
            </a:r>
            <a:endParaRPr b="0" lang="cs-CZ" sz="19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380"/>
              </a:spcBef>
              <a:tabLst>
                <a:tab algn="l" pos="0"/>
              </a:tabLst>
            </a:pPr>
            <a:r>
              <a:rPr b="0" lang="cs-CZ" sz="1900" spc="-1" strike="noStrike">
                <a:solidFill>
                  <a:srgbClr val="000000"/>
                </a:solidFill>
                <a:latin typeface="Trebuchet MS"/>
              </a:rPr>
              <a:t>     </a:t>
            </a:r>
            <a:r>
              <a:rPr b="0" lang="cs-CZ" sz="1900" spc="-1" strike="noStrike">
                <a:solidFill>
                  <a:srgbClr val="000000"/>
                </a:solidFill>
                <a:latin typeface="Trebuchet MS"/>
              </a:rPr>
              <a:t>or absence of the   </a:t>
            </a:r>
            <a:endParaRPr b="0" lang="cs-CZ" sz="19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380"/>
              </a:spcBef>
              <a:tabLst>
                <a:tab algn="l" pos="0"/>
              </a:tabLst>
            </a:pPr>
            <a:r>
              <a:rPr b="0" lang="cs-CZ" sz="1900" spc="-1" strike="noStrike">
                <a:solidFill>
                  <a:srgbClr val="000000"/>
                </a:solidFill>
                <a:latin typeface="Trebuchet MS"/>
              </a:rPr>
              <a:t>     </a:t>
            </a:r>
            <a:r>
              <a:rPr b="0" lang="cs-CZ" sz="1900" spc="-1" strike="noStrike">
                <a:solidFill>
                  <a:srgbClr val="000000"/>
                </a:solidFill>
                <a:latin typeface="Trebuchet MS"/>
              </a:rPr>
              <a:t>emission in the star‘s </a:t>
            </a:r>
            <a:endParaRPr b="0" lang="cs-CZ" sz="19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391"/>
              </a:spcBef>
              <a:tabLst>
                <a:tab algn="l" pos="0"/>
              </a:tabLst>
            </a:pPr>
            <a:r>
              <a:rPr b="0" lang="cs-CZ" sz="1900" spc="-1" strike="noStrike">
                <a:solidFill>
                  <a:srgbClr val="000000"/>
                </a:solidFill>
                <a:latin typeface="Trebuchet MS"/>
              </a:rPr>
              <a:t>     </a:t>
            </a:r>
            <a:r>
              <a:rPr b="0" lang="cs-CZ" sz="1900" spc="-1" strike="noStrike">
                <a:solidFill>
                  <a:srgbClr val="000000"/>
                </a:solidFill>
                <a:latin typeface="Trebuchet MS"/>
              </a:rPr>
              <a:t>spectrum</a:t>
            </a:r>
            <a:r>
              <a:rPr b="0" lang="cs-CZ" sz="1950" spc="-1" strike="noStrike">
                <a:solidFill>
                  <a:srgbClr val="000000"/>
                </a:solidFill>
                <a:latin typeface="Trebuchet MS"/>
              </a:rPr>
              <a:t> </a:t>
            </a:r>
            <a:endParaRPr b="0" lang="cs-CZ" sz="195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400"/>
              </a:spcBef>
              <a:tabLst>
                <a:tab algn="l" pos="0"/>
              </a:tabLst>
            </a:pPr>
            <a:endParaRPr b="0" lang="cs-CZ" sz="195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400"/>
              </a:spcBef>
              <a:tabLst>
                <a:tab algn="l" pos="0"/>
              </a:tabLst>
            </a:pPr>
            <a:endParaRPr b="0" lang="cs-CZ" sz="195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400"/>
              </a:spcBef>
              <a:tabLst>
                <a:tab algn="l" pos="0"/>
              </a:tabLst>
            </a:pPr>
            <a:endParaRPr b="0" lang="cs-CZ" sz="1950" spc="-1" strike="noStrike">
              <a:latin typeface="Arial"/>
            </a:endParaRPr>
          </a:p>
        </p:txBody>
      </p:sp>
      <p:sp>
        <p:nvSpPr>
          <p:cNvPr id="360" name="CustomShape 4"/>
          <p:cNvSpPr/>
          <p:nvPr/>
        </p:nvSpPr>
        <p:spPr>
          <a:xfrm>
            <a:off x="3878640" y="301320"/>
            <a:ext cx="5075640" cy="1943640"/>
          </a:xfrm>
          <a:prstGeom prst="rect">
            <a:avLst/>
          </a:prstGeom>
          <a:noFill/>
          <a:ln>
            <a:solidFill>
              <a:srgbClr val="00206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1" name="CustomShape 5"/>
          <p:cNvSpPr/>
          <p:nvPr/>
        </p:nvSpPr>
        <p:spPr>
          <a:xfrm>
            <a:off x="4500000" y="4873680"/>
            <a:ext cx="1872000" cy="45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cs-CZ" sz="1200" spc="-1" strike="noStrike">
                <a:solidFill>
                  <a:srgbClr val="808080"/>
                </a:solidFill>
                <a:latin typeface="Trebuchet MS"/>
              </a:rPr>
              <a:t>Ghoreyshi et. al (2018)</a:t>
            </a:r>
            <a:endParaRPr b="0" lang="cs-CZ" sz="1200" spc="-1" strike="noStrike">
              <a:latin typeface="Arial"/>
            </a:endParaRPr>
          </a:p>
        </p:txBody>
      </p:sp>
      <p:sp>
        <p:nvSpPr>
          <p:cNvPr id="362" name="CustomShape 6"/>
          <p:cNvSpPr/>
          <p:nvPr/>
        </p:nvSpPr>
        <p:spPr>
          <a:xfrm>
            <a:off x="3878640" y="2241720"/>
            <a:ext cx="5075640" cy="975600"/>
          </a:xfrm>
          <a:prstGeom prst="rect">
            <a:avLst/>
          </a:prstGeom>
          <a:noFill/>
          <a:ln>
            <a:solidFill>
              <a:srgbClr val="00206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3" name="CustomShape 7"/>
          <p:cNvSpPr/>
          <p:nvPr/>
        </p:nvSpPr>
        <p:spPr>
          <a:xfrm>
            <a:off x="3878640" y="3217680"/>
            <a:ext cx="5075640" cy="971640"/>
          </a:xfrm>
          <a:prstGeom prst="rect">
            <a:avLst/>
          </a:prstGeom>
          <a:noFill/>
          <a:ln>
            <a:solidFill>
              <a:srgbClr val="00206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4" name="CustomShape 8"/>
          <p:cNvSpPr/>
          <p:nvPr/>
        </p:nvSpPr>
        <p:spPr>
          <a:xfrm>
            <a:off x="5580000" y="769320"/>
            <a:ext cx="9356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002060"/>
            </a:solidFill>
            <a:round/>
            <a:headEnd len="med" type="arrow" w="med"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5" name="CustomShape 9"/>
          <p:cNvSpPr/>
          <p:nvPr/>
        </p:nvSpPr>
        <p:spPr>
          <a:xfrm>
            <a:off x="3878640" y="4189680"/>
            <a:ext cx="5075640" cy="972000"/>
          </a:xfrm>
          <a:prstGeom prst="rect">
            <a:avLst/>
          </a:prstGeom>
          <a:noFill/>
          <a:ln>
            <a:solidFill>
              <a:srgbClr val="00206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6" name="CustomShape 10"/>
          <p:cNvSpPr/>
          <p:nvPr/>
        </p:nvSpPr>
        <p:spPr>
          <a:xfrm>
            <a:off x="3878640" y="2245320"/>
            <a:ext cx="5075640" cy="2916000"/>
          </a:xfrm>
          <a:prstGeom prst="rect">
            <a:avLst/>
          </a:prstGeom>
          <a:noFill/>
          <a:ln>
            <a:solidFill>
              <a:srgbClr val="00206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7" name="CustomShape 11"/>
          <p:cNvSpPr/>
          <p:nvPr/>
        </p:nvSpPr>
        <p:spPr>
          <a:xfrm>
            <a:off x="35640" y="5449680"/>
            <a:ext cx="324000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cs-CZ" sz="1200" spc="-1" strike="noStrike">
                <a:solidFill>
                  <a:srgbClr val="000000"/>
                </a:solidFill>
                <a:latin typeface="Trebuchet MS"/>
              </a:rPr>
              <a:t>u. of loc. con. = unit of local continuum</a:t>
            </a:r>
            <a:endParaRPr b="0" lang="cs-CZ" sz="12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403" dur="indefinite" restart="never" nodeType="tmRoot">
          <p:childTnLst>
            <p:seq>
              <p:cTn id="404" dur="indefinite" nodeType="mainSeq">
                <p:childTnLst>
                  <p:par>
                    <p:cTn id="405" fill="hold">
                      <p:stCondLst>
                        <p:cond delay="0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09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0" fill="hold">
                      <p:stCondLst>
                        <p:cond delay="indefinite"/>
                      </p:stCondLst>
                      <p:childTnLst>
                        <p:par>
                          <p:cTn id="411" fill="hold">
                            <p:stCondLst>
                              <p:cond delay="0"/>
                            </p:stCondLst>
                            <p:childTnLst>
                              <p:par>
                                <p:cTn id="412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16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>
                      <p:stCondLst>
                        <p:cond delay="indefinite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21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2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4" fill="hold">
                      <p:stCondLst>
                        <p:cond delay="indefinite"/>
                      </p:stCondLst>
                      <p:childTnLst>
                        <p:par>
                          <p:cTn id="425" fill="hold">
                            <p:stCondLst>
                              <p:cond delay="0"/>
                            </p:stCondLst>
                            <p:childTnLst>
                              <p:par>
                                <p:cTn id="42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28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9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3" fill="hold">
                      <p:stCondLst>
                        <p:cond delay="indefinite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39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0" fill="hold">
                      <p:stCondLst>
                        <p:cond delay="indefinite"/>
                      </p:stCondLst>
                      <p:childTnLst>
                        <p:par>
                          <p:cTn id="441" fill="hold">
                            <p:stCondLst>
                              <p:cond delay="0"/>
                            </p:stCondLst>
                            <p:childTnLst>
                              <p:par>
                                <p:cTn id="442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46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500"/>
                            </p:stCondLst>
                            <p:childTnLst>
                              <p:par>
                                <p:cTn id="448" nodeType="afterEffect" fill="hold" presetClass="exit" presetID="10">
                                  <p:stCondLst>
                                    <p:cond delay="400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449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Picture 2" descr="D:\porovnani_RV_BVS_VR_p(4).png"/>
          <p:cNvPicPr/>
          <p:nvPr/>
        </p:nvPicPr>
        <p:blipFill>
          <a:blip r:embed="rId2"/>
          <a:srcRect l="2269" t="1764" r="2204" b="2480"/>
          <a:stretch/>
        </p:blipFill>
        <p:spPr>
          <a:xfrm>
            <a:off x="4356000" y="49320"/>
            <a:ext cx="4713840" cy="5197680"/>
          </a:xfrm>
          <a:prstGeom prst="rect">
            <a:avLst/>
          </a:prstGeom>
          <a:ln>
            <a:noFill/>
          </a:ln>
        </p:spPr>
      </p:pic>
      <p:sp>
        <p:nvSpPr>
          <p:cNvPr id="369" name="CustomShape 1"/>
          <p:cNvSpPr/>
          <p:nvPr/>
        </p:nvSpPr>
        <p:spPr>
          <a:xfrm>
            <a:off x="6831000" y="5089680"/>
            <a:ext cx="2133360" cy="30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53BCA341-ED3C-43B6-BFA4-91ECD3DF4CE8}" type="slidenum">
              <a:rPr b="1" lang="cs-CZ" sz="1200" spc="-1" strike="noStrike">
                <a:solidFill>
                  <a:srgbClr val="000000"/>
                </a:solidFill>
                <a:latin typeface="Trebuchet MS"/>
              </a:rPr>
              <a:t>&lt;číslo&gt;</a:t>
            </a:fld>
            <a:endParaRPr b="0" lang="cs-CZ" sz="1200" spc="-1" strike="noStrike">
              <a:latin typeface="Arial"/>
            </a:endParaRPr>
          </a:p>
        </p:txBody>
      </p:sp>
      <p:sp>
        <p:nvSpPr>
          <p:cNvPr id="370" name="CustomShape 2"/>
          <p:cNvSpPr/>
          <p:nvPr/>
        </p:nvSpPr>
        <p:spPr>
          <a:xfrm>
            <a:off x="35640" y="625320"/>
            <a:ext cx="3180600" cy="4536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rmAutofit/>
          </a:bodyPr>
          <a:p>
            <a:pPr>
              <a:lnSpc>
                <a:spcPct val="150000"/>
              </a:lnSpc>
              <a:spcBef>
                <a:spcPts val="400"/>
              </a:spcBef>
              <a:tabLst>
                <a:tab algn="l" pos="0"/>
              </a:tabLst>
            </a:pPr>
            <a:endParaRPr b="0" lang="cs-CZ" sz="32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400"/>
              </a:spcBef>
              <a:tabLst>
                <a:tab algn="l" pos="0"/>
              </a:tabLst>
            </a:pPr>
            <a:endParaRPr b="0" lang="cs-CZ" sz="32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400"/>
              </a:spcBef>
              <a:tabLst>
                <a:tab algn="l" pos="0"/>
              </a:tabLst>
            </a:pPr>
            <a:endParaRPr b="0" lang="cs-CZ" sz="3200" spc="-1" strike="noStrike">
              <a:latin typeface="Arial"/>
            </a:endParaRPr>
          </a:p>
        </p:txBody>
      </p:sp>
      <p:sp>
        <p:nvSpPr>
          <p:cNvPr id="371" name="CustomShape 3"/>
          <p:cNvSpPr/>
          <p:nvPr/>
        </p:nvSpPr>
        <p:spPr>
          <a:xfrm>
            <a:off x="5940000" y="107280"/>
            <a:ext cx="1944000" cy="72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cs-CZ" sz="1400" spc="-1" strike="noStrike">
                <a:solidFill>
                  <a:srgbClr val="000000"/>
                </a:solidFill>
                <a:latin typeface="Trebuchet MS"/>
              </a:rPr>
              <a:t>3rd, 4th January 2014</a:t>
            </a:r>
            <a:endParaRPr b="0" lang="cs-CZ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cs-CZ" sz="1400" spc="-1" strike="noStrike">
                <a:solidFill>
                  <a:srgbClr val="000000"/>
                </a:solidFill>
                <a:latin typeface="Trebuchet MS"/>
              </a:rPr>
              <a:t>FEROS spectra</a:t>
            </a:r>
            <a:endParaRPr b="0" lang="cs-CZ" sz="1400" spc="-1" strike="noStrike">
              <a:latin typeface="Arial"/>
            </a:endParaRPr>
          </a:p>
        </p:txBody>
      </p:sp>
      <p:sp>
        <p:nvSpPr>
          <p:cNvPr id="372" name="CustomShape 4"/>
          <p:cNvSpPr/>
          <p:nvPr/>
        </p:nvSpPr>
        <p:spPr>
          <a:xfrm>
            <a:off x="0" y="-22680"/>
            <a:ext cx="2123280" cy="71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cs-CZ" sz="3600" spc="-1" strike="noStrike">
                <a:solidFill>
                  <a:srgbClr val="001848"/>
                </a:solidFill>
                <a:latin typeface="Trebuchet MS"/>
              </a:rPr>
              <a:t>Results</a:t>
            </a:r>
            <a:endParaRPr b="0" lang="cs-CZ" sz="3600" spc="-1" strike="noStrike">
              <a:latin typeface="Arial"/>
            </a:endParaRPr>
          </a:p>
        </p:txBody>
      </p:sp>
      <p:sp>
        <p:nvSpPr>
          <p:cNvPr id="373" name="CustomShape 5"/>
          <p:cNvSpPr/>
          <p:nvPr/>
        </p:nvSpPr>
        <p:spPr>
          <a:xfrm>
            <a:off x="0" y="697320"/>
            <a:ext cx="4427640" cy="2448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rmAutofit/>
          </a:bodyPr>
          <a:p>
            <a:pPr marL="343080" indent="-342720">
              <a:lnSpc>
                <a:spcPct val="150000"/>
              </a:lnSpc>
              <a:spcBef>
                <a:spcPts val="349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0" lang="cs-CZ" sz="1750" spc="-1" strike="noStrike">
                <a:solidFill>
                  <a:srgbClr val="000000"/>
                </a:solidFill>
                <a:latin typeface="Trebuchet MS"/>
              </a:rPr>
              <a:t>RV max ↔ R wing is shorter ↔ BVS &lt; 0</a:t>
            </a:r>
            <a:endParaRPr b="0" lang="cs-CZ" sz="1750" spc="-1" strike="noStrike">
              <a:latin typeface="Arial"/>
            </a:endParaRPr>
          </a:p>
          <a:p>
            <a:pPr marL="343080" indent="-342720">
              <a:lnSpc>
                <a:spcPct val="150000"/>
              </a:lnSpc>
              <a:spcBef>
                <a:spcPts val="349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0" lang="cs-CZ" sz="1750" spc="-1" strike="noStrike">
                <a:solidFill>
                  <a:srgbClr val="000000"/>
                </a:solidFill>
                <a:latin typeface="Trebuchet MS"/>
              </a:rPr>
              <a:t>RV min ↔ V wing is shorter ↔ BVS &gt; 0</a:t>
            </a:r>
            <a:endParaRPr b="0" lang="cs-CZ" sz="175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400"/>
              </a:spcBef>
              <a:tabLst>
                <a:tab algn="l" pos="0"/>
              </a:tabLst>
            </a:pPr>
            <a:endParaRPr b="0" lang="cs-CZ" sz="175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400"/>
              </a:spcBef>
              <a:tabLst>
                <a:tab algn="l" pos="0"/>
              </a:tabLst>
            </a:pPr>
            <a:endParaRPr b="0" lang="cs-CZ" sz="175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400"/>
              </a:spcBef>
              <a:tabLst>
                <a:tab algn="l" pos="0"/>
              </a:tabLst>
            </a:pPr>
            <a:endParaRPr b="0" lang="cs-CZ" sz="1750" spc="-1" strike="noStrike">
              <a:latin typeface="Arial"/>
            </a:endParaRPr>
          </a:p>
        </p:txBody>
      </p:sp>
      <p:sp>
        <p:nvSpPr>
          <p:cNvPr id="374" name="CustomShape 6"/>
          <p:cNvSpPr/>
          <p:nvPr/>
        </p:nvSpPr>
        <p:spPr>
          <a:xfrm>
            <a:off x="611640" y="1921320"/>
            <a:ext cx="3600000" cy="2768400"/>
          </a:xfrm>
          <a:prstGeom prst="snip2DiagRect">
            <a:avLst>
              <a:gd name="adj1" fmla="val 0"/>
              <a:gd name="adj2" fmla="val 9857"/>
            </a:avLst>
          </a:prstGeom>
          <a:blipFill rotWithShape="0">
            <a:blip r:embed="rId3"/>
            <a:stretch>
              <a:fillRect l="33333" t="62714" r="0" b="0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TextShape 1"/>
          <p:cNvSpPr txBox="1"/>
          <p:nvPr/>
        </p:nvSpPr>
        <p:spPr>
          <a:xfrm>
            <a:off x="6903000" y="5089680"/>
            <a:ext cx="2133360" cy="3038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68FF27E2-D51A-4B9B-9FC1-12EF690F3968}" type="slidenum">
              <a:rPr b="1" lang="cs-CZ" sz="1200" spc="-1" strike="noStrike">
                <a:solidFill>
                  <a:srgbClr val="000000"/>
                </a:solidFill>
                <a:latin typeface="Trebuchet MS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376" name="CustomShape 2"/>
          <p:cNvSpPr/>
          <p:nvPr/>
        </p:nvSpPr>
        <p:spPr>
          <a:xfrm>
            <a:off x="0" y="265320"/>
            <a:ext cx="3131640" cy="86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 fontScale="61000"/>
          </a:bodyPr>
          <a:p>
            <a:pPr algn="ctr">
              <a:lnSpc>
                <a:spcPct val="100000"/>
              </a:lnSpc>
            </a:pPr>
            <a:r>
              <a:rPr b="1" lang="cs-CZ" sz="3600" spc="-1" strike="noStrike">
                <a:solidFill>
                  <a:srgbClr val="001848"/>
                </a:solidFill>
                <a:latin typeface="Trebuchet MS"/>
              </a:rPr>
              <a:t>Conclusions</a:t>
            </a:r>
            <a:endParaRPr b="0" lang="cs-CZ" sz="3600" spc="-1" strike="noStrike">
              <a:latin typeface="Arial"/>
            </a:endParaRPr>
          </a:p>
        </p:txBody>
      </p:sp>
      <p:sp>
        <p:nvSpPr>
          <p:cNvPr id="377" name="CustomShape 3"/>
          <p:cNvSpPr/>
          <p:nvPr/>
        </p:nvSpPr>
        <p:spPr>
          <a:xfrm>
            <a:off x="611640" y="1129320"/>
            <a:ext cx="7920360" cy="432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8" name="CustomShape 4"/>
          <p:cNvSpPr/>
          <p:nvPr/>
        </p:nvSpPr>
        <p:spPr>
          <a:xfrm>
            <a:off x="360000" y="985320"/>
            <a:ext cx="8964000" cy="3888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rmAutofit fontScale="44000"/>
          </a:bodyPr>
          <a:p>
            <a:pPr marL="343080" indent="-342720">
              <a:lnSpc>
                <a:spcPct val="150000"/>
              </a:lnSpc>
              <a:spcBef>
                <a:spcPts val="420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1" lang="el-GR" sz="2100" spc="-1" strike="noStrike">
                <a:solidFill>
                  <a:srgbClr val="000000"/>
                </a:solidFill>
                <a:latin typeface="Trebuchet MS"/>
              </a:rPr>
              <a:t>δ</a:t>
            </a:r>
            <a:r>
              <a:rPr b="1" lang="cs-CZ" sz="2100" spc="-1" strike="noStrike">
                <a:solidFill>
                  <a:srgbClr val="000000"/>
                </a:solidFill>
                <a:latin typeface="Trebuchet MS"/>
              </a:rPr>
              <a:t> Ori A</a:t>
            </a:r>
            <a:endParaRPr b="0" lang="cs-CZ" sz="2100" spc="-1" strike="noStrike">
              <a:latin typeface="Arial"/>
            </a:endParaRPr>
          </a:p>
          <a:p>
            <a:pPr lvl="1" marL="743040" indent="-285480">
              <a:lnSpc>
                <a:spcPct val="15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the weak secondary disentangled</a:t>
            </a:r>
            <a:endParaRPr b="0" lang="cs-CZ" sz="2000" spc="-1" strike="noStrike">
              <a:latin typeface="Arial"/>
            </a:endParaRPr>
          </a:p>
          <a:p>
            <a:pPr lvl="1" marL="743040" indent="-285480">
              <a:lnSpc>
                <a:spcPct val="15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parameters of the eclipsing binary (</a:t>
            </a:r>
            <a:r>
              <a:rPr b="0" i="1" lang="cs-CZ" sz="2000" spc="-1" strike="noStrike">
                <a:solidFill>
                  <a:srgbClr val="000000"/>
                </a:solidFill>
                <a:latin typeface="Trebuchet MS"/>
              </a:rPr>
              <a:t>q = </a:t>
            </a: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0.41549, </a:t>
            </a:r>
            <a:r>
              <a:rPr b="0" i="1" lang="cs-CZ" sz="2000" spc="-1" strike="noStrike">
                <a:solidFill>
                  <a:srgbClr val="000000"/>
                </a:solidFill>
                <a:latin typeface="Trebuchet MS"/>
              </a:rPr>
              <a:t>e</a:t>
            </a: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 = 0.07583, </a:t>
            </a:r>
            <a:r>
              <a:rPr b="0" i="1" lang="cs-CZ" sz="2000" spc="-1" strike="noStrike">
                <a:solidFill>
                  <a:srgbClr val="000000"/>
                </a:solidFill>
                <a:latin typeface="Trebuchet MS"/>
              </a:rPr>
              <a:t>R</a:t>
            </a:r>
            <a:r>
              <a:rPr b="0" lang="cs-CZ" sz="2000" spc="-1" strike="noStrike" baseline="-25000">
                <a:solidFill>
                  <a:srgbClr val="000000"/>
                </a:solidFill>
                <a:latin typeface="Trebuchet MS"/>
              </a:rPr>
              <a:t>1 </a:t>
            </a: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=</a:t>
            </a:r>
            <a:r>
              <a:rPr b="0" lang="cs-CZ" sz="2000" spc="-1" strike="noStrike" baseline="-25000">
                <a:solidFill>
                  <a:srgbClr val="000000"/>
                </a:solidFill>
                <a:latin typeface="Trebuchet MS"/>
              </a:rPr>
              <a:t> </a:t>
            </a: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13.6 MS  , </a:t>
            </a:r>
            <a:endParaRPr b="0" lang="cs-CZ" sz="2000" spc="-1" strike="noStrike">
              <a:latin typeface="Arial"/>
            </a:endParaRPr>
          </a:p>
          <a:p>
            <a:pPr marL="457200">
              <a:lnSpc>
                <a:spcPct val="15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     </a:t>
            </a:r>
            <a:r>
              <a:rPr b="0" i="1" lang="cs-CZ" sz="2000" spc="-1" strike="noStrike">
                <a:solidFill>
                  <a:srgbClr val="000000"/>
                </a:solidFill>
                <a:latin typeface="Trebuchet MS"/>
              </a:rPr>
              <a:t>R</a:t>
            </a:r>
            <a:r>
              <a:rPr b="0" lang="cs-CZ" sz="2000" spc="-1" strike="noStrike" baseline="-25000">
                <a:solidFill>
                  <a:srgbClr val="000000"/>
                </a:solidFill>
                <a:latin typeface="Trebuchet MS"/>
              </a:rPr>
              <a:t>2 </a:t>
            </a: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= 3.7       , </a:t>
            </a:r>
            <a:r>
              <a:rPr b="0" i="1" lang="cs-CZ" sz="2000" spc="-1" strike="noStrike">
                <a:solidFill>
                  <a:srgbClr val="000000"/>
                </a:solidFill>
                <a:latin typeface="Trebuchet MS"/>
              </a:rPr>
              <a:t>M</a:t>
            </a:r>
            <a:r>
              <a:rPr b="0" lang="cs-CZ" sz="2000" spc="-1" strike="noStrike" baseline="-25000">
                <a:solidFill>
                  <a:srgbClr val="000000"/>
                </a:solidFill>
                <a:latin typeface="Trebuchet MS"/>
              </a:rPr>
              <a:t>1 </a:t>
            </a: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=</a:t>
            </a:r>
            <a:r>
              <a:rPr b="0" lang="cs-CZ" sz="2000" spc="-1" strike="noStrike" baseline="-25000">
                <a:solidFill>
                  <a:srgbClr val="000000"/>
                </a:solidFill>
                <a:latin typeface="Trebuchet MS"/>
              </a:rPr>
              <a:t> </a:t>
            </a: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21.1     , </a:t>
            </a:r>
            <a:r>
              <a:rPr b="0" i="1" lang="cs-CZ" sz="2000" spc="-1" strike="noStrike">
                <a:solidFill>
                  <a:srgbClr val="000000"/>
                </a:solidFill>
                <a:latin typeface="Trebuchet MS"/>
              </a:rPr>
              <a:t>M</a:t>
            </a:r>
            <a:r>
              <a:rPr b="0" lang="cs-CZ" sz="2000" spc="-1" strike="noStrike" baseline="-25000">
                <a:solidFill>
                  <a:srgbClr val="000000"/>
                </a:solidFill>
                <a:latin typeface="Trebuchet MS"/>
              </a:rPr>
              <a:t>2 </a:t>
            </a: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= 8.8     , …) determined </a:t>
            </a:r>
            <a:endParaRPr b="0" lang="cs-CZ" sz="2000" spc="-1" strike="noStrike">
              <a:latin typeface="Arial"/>
            </a:endParaRPr>
          </a:p>
          <a:p>
            <a:pPr lvl="1" marL="743040" indent="-285480">
              <a:lnSpc>
                <a:spcPct val="15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changes in the shape of the H</a:t>
            </a:r>
            <a:r>
              <a:rPr b="0" lang="el-GR" sz="2000" spc="-1" strike="noStrike" baseline="-25000">
                <a:solidFill>
                  <a:srgbClr val="000000"/>
                </a:solidFill>
                <a:latin typeface="Trebuchet MS"/>
              </a:rPr>
              <a:t>α</a:t>
            </a:r>
            <a:r>
              <a:rPr b="0" lang="cs-CZ" sz="2000" spc="-1" strike="noStrike" baseline="-25000">
                <a:solidFill>
                  <a:srgbClr val="000000"/>
                </a:solidFill>
                <a:latin typeface="Trebuchet MS"/>
              </a:rPr>
              <a:t> </a:t>
            </a: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detected — no clear interpretation</a:t>
            </a:r>
            <a:endParaRPr b="0" lang="cs-CZ" sz="2000" spc="-1" strike="noStrike">
              <a:latin typeface="Arial"/>
            </a:endParaRPr>
          </a:p>
          <a:p>
            <a:pPr marL="343080" indent="-342720">
              <a:lnSpc>
                <a:spcPct val="150000"/>
              </a:lnSpc>
              <a:spcBef>
                <a:spcPts val="420"/>
              </a:spcBef>
              <a:buClr>
                <a:srgbClr val="000000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1" lang="cs-CZ" sz="2100" spc="-1" strike="noStrike">
                <a:solidFill>
                  <a:srgbClr val="000000"/>
                </a:solidFill>
                <a:latin typeface="Trebuchet MS"/>
              </a:rPr>
              <a:t>ω CMa</a:t>
            </a:r>
            <a:endParaRPr b="0" lang="cs-CZ" sz="2100" spc="-1" strike="noStrike">
              <a:latin typeface="Arial"/>
            </a:endParaRPr>
          </a:p>
          <a:p>
            <a:pPr lvl="1" marL="743040" indent="-285480">
              <a:lnSpc>
                <a:spcPct val="15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mean period of RV changes   </a:t>
            </a:r>
            <a:r>
              <a:rPr b="0" i="1" lang="cs-CZ" sz="2000" spc="-1" strike="noStrike">
                <a:solidFill>
                  <a:srgbClr val="000000"/>
                </a:solidFill>
                <a:latin typeface="Trebuchet MS"/>
              </a:rPr>
              <a:t>P = </a:t>
            </a: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1.372094 d</a:t>
            </a:r>
            <a:endParaRPr b="0" lang="cs-CZ" sz="2000" spc="-1" strike="noStrike">
              <a:latin typeface="Arial"/>
            </a:endParaRPr>
          </a:p>
          <a:p>
            <a:pPr lvl="1" marL="743040" indent="-285480">
              <a:lnSpc>
                <a:spcPct val="15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measured RVs (</a:t>
            </a:r>
            <a:r>
              <a:rPr b="0" lang="cs-CZ" sz="2000" spc="-1" strike="noStrike">
                <a:solidFill>
                  <a:srgbClr val="000000"/>
                </a:solidFill>
                <a:latin typeface="Wingdings"/>
              </a:rPr>
              <a:t></a:t>
            </a: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 </a:t>
            </a:r>
            <a:r>
              <a:rPr b="0" i="1" lang="cs-CZ" sz="2000" spc="-1" strike="noStrike">
                <a:solidFill>
                  <a:srgbClr val="000000"/>
                </a:solidFill>
                <a:latin typeface="Trebuchet MS"/>
              </a:rPr>
              <a:t>O</a:t>
            </a: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 — </a:t>
            </a:r>
            <a:r>
              <a:rPr b="0" i="1" lang="cs-CZ" sz="2000" spc="-1" strike="noStrike">
                <a:solidFill>
                  <a:srgbClr val="000000"/>
                </a:solidFill>
                <a:latin typeface="Trebuchet MS"/>
              </a:rPr>
              <a:t>C</a:t>
            </a: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), BVSs (</a:t>
            </a:r>
            <a:r>
              <a:rPr b="0" lang="cs-CZ" sz="2000" spc="-1" strike="noStrike">
                <a:solidFill>
                  <a:srgbClr val="000000"/>
                </a:solidFill>
                <a:latin typeface="Wingdings"/>
              </a:rPr>
              <a:t></a:t>
            </a: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 </a:t>
            </a:r>
            <a:r>
              <a:rPr b="0" i="1" lang="cs-CZ" sz="2000" spc="-1" strike="noStrike">
                <a:solidFill>
                  <a:srgbClr val="000000"/>
                </a:solidFill>
                <a:latin typeface="Trebuchet MS"/>
              </a:rPr>
              <a:t>O</a:t>
            </a: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 — </a:t>
            </a:r>
            <a:r>
              <a:rPr b="0" i="1" lang="cs-CZ" sz="2000" spc="-1" strike="noStrike">
                <a:solidFill>
                  <a:srgbClr val="000000"/>
                </a:solidFill>
                <a:latin typeface="Trebuchet MS"/>
              </a:rPr>
              <a:t>C</a:t>
            </a: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), V/R, </a:t>
            </a:r>
            <a:r>
              <a:rPr b="0" i="1" lang="cs-CZ" sz="2000" spc="-1" strike="noStrike">
                <a:solidFill>
                  <a:srgbClr val="000000"/>
                </a:solidFill>
                <a:latin typeface="Trebuchet MS"/>
              </a:rPr>
              <a:t>W</a:t>
            </a:r>
            <a:r>
              <a:rPr b="0" lang="el-GR" sz="2000" spc="-1" strike="noStrike" baseline="-25000">
                <a:solidFill>
                  <a:srgbClr val="000000"/>
                </a:solidFill>
                <a:latin typeface="Trebuchet MS"/>
              </a:rPr>
              <a:t>λ</a:t>
            </a: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, and strength of the emission</a:t>
            </a:r>
            <a:endParaRPr b="0" lang="cs-CZ" sz="2000" spc="-1" strike="noStrike">
              <a:latin typeface="Arial"/>
            </a:endParaRPr>
          </a:p>
          <a:p>
            <a:pPr lvl="1" marL="743040" indent="-285480">
              <a:lnSpc>
                <a:spcPct val="15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changes in period seem to correlate to the extent of the circumstellar envelope</a:t>
            </a:r>
            <a:endParaRPr b="0" lang="cs-CZ" sz="2000" spc="-1" strike="noStrike">
              <a:latin typeface="Arial"/>
            </a:endParaRPr>
          </a:p>
        </p:txBody>
      </p:sp>
      <p:pic>
        <p:nvPicPr>
          <p:cNvPr id="379" name="Picture 2" descr=""/>
          <p:cNvPicPr/>
          <p:nvPr/>
        </p:nvPicPr>
        <p:blipFill>
          <a:blip r:embed="rId1"/>
          <a:stretch/>
        </p:blipFill>
        <p:spPr>
          <a:xfrm>
            <a:off x="3924000" y="3619800"/>
            <a:ext cx="2448000" cy="293040"/>
          </a:xfrm>
          <a:prstGeom prst="rect">
            <a:avLst/>
          </a:prstGeom>
          <a:ln>
            <a:noFill/>
          </a:ln>
        </p:spPr>
      </p:pic>
      <p:pic>
        <p:nvPicPr>
          <p:cNvPr id="380" name="Picture 3" descr=""/>
          <p:cNvPicPr/>
          <p:nvPr/>
        </p:nvPicPr>
        <p:blipFill>
          <a:blip r:embed="rId2"/>
          <a:stretch/>
        </p:blipFill>
        <p:spPr>
          <a:xfrm>
            <a:off x="8064000" y="1946160"/>
            <a:ext cx="359640" cy="263160"/>
          </a:xfrm>
          <a:prstGeom prst="rect">
            <a:avLst/>
          </a:prstGeom>
          <a:ln>
            <a:noFill/>
          </a:ln>
        </p:spPr>
      </p:pic>
      <p:pic>
        <p:nvPicPr>
          <p:cNvPr id="381" name="Picture 3" descr=""/>
          <p:cNvPicPr/>
          <p:nvPr/>
        </p:nvPicPr>
        <p:blipFill>
          <a:blip r:embed="rId3"/>
          <a:stretch/>
        </p:blipFill>
        <p:spPr>
          <a:xfrm>
            <a:off x="2016000" y="2353320"/>
            <a:ext cx="359640" cy="263160"/>
          </a:xfrm>
          <a:prstGeom prst="rect">
            <a:avLst/>
          </a:prstGeom>
          <a:ln>
            <a:noFill/>
          </a:ln>
        </p:spPr>
      </p:pic>
      <p:pic>
        <p:nvPicPr>
          <p:cNvPr id="382" name="Picture 5" descr=""/>
          <p:cNvPicPr/>
          <p:nvPr/>
        </p:nvPicPr>
        <p:blipFill>
          <a:blip r:embed="rId4"/>
          <a:stretch/>
        </p:blipFill>
        <p:spPr>
          <a:xfrm>
            <a:off x="3456000" y="2369520"/>
            <a:ext cx="281160" cy="246960"/>
          </a:xfrm>
          <a:prstGeom prst="rect">
            <a:avLst/>
          </a:prstGeom>
          <a:ln>
            <a:noFill/>
          </a:ln>
        </p:spPr>
      </p:pic>
      <p:pic>
        <p:nvPicPr>
          <p:cNvPr id="383" name="Picture 5" descr=""/>
          <p:cNvPicPr/>
          <p:nvPr/>
        </p:nvPicPr>
        <p:blipFill>
          <a:blip r:embed="rId5"/>
          <a:stretch/>
        </p:blipFill>
        <p:spPr>
          <a:xfrm>
            <a:off x="4698000" y="2369520"/>
            <a:ext cx="281160" cy="246960"/>
          </a:xfrm>
          <a:prstGeom prst="rect">
            <a:avLst/>
          </a:prstGeom>
          <a:ln>
            <a:noFill/>
          </a:ln>
        </p:spPr>
      </p:pic>
      <p:sp>
        <p:nvSpPr>
          <p:cNvPr id="384" name="CustomShape 5"/>
          <p:cNvSpPr/>
          <p:nvPr/>
        </p:nvSpPr>
        <p:spPr>
          <a:xfrm>
            <a:off x="2555640" y="4654440"/>
            <a:ext cx="6264360" cy="86688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dir="t" rig="harsh"/>
          </a:scene3d>
        </p:spPr>
        <p:style>
          <a:lnRef idx="0"/>
          <a:fillRef idx="0"/>
          <a:effectRef idx="0"/>
          <a:fontRef idx="minor"/>
        </p:style>
        <p:txBody>
          <a:bodyPr lIns="68760" rIns="68760" tIns="34200" bIns="34200" anchor="ctr">
            <a:normAutofit fontScale="89000"/>
          </a:bodyPr>
          <a:p>
            <a:pPr algn="ctr">
              <a:lnSpc>
                <a:spcPct val="90000"/>
              </a:lnSpc>
            </a:pPr>
            <a:r>
              <a:rPr b="1" lang="cs-CZ" sz="3200" spc="-1" strike="noStrike">
                <a:solidFill>
                  <a:srgbClr val="002060"/>
                </a:solidFill>
                <a:latin typeface="Trebuchet MS"/>
              </a:rPr>
              <a:t>Thank you for your attention</a:t>
            </a:r>
            <a:endParaRPr b="0" lang="cs-CZ" sz="32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451" dur="indefinite" restart="never" nodeType="tmRoot">
          <p:childTnLst>
            <p:seq>
              <p:cTn id="452" dur="indefinite" nodeType="mainSeq">
                <p:childTnLst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nodeType="click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4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5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fmla="y-sin(pi*$)/3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9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27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81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3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4" dur="166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5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6" dur="166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7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8" dur="166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9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0" dur="166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>
                            <p:stCondLst>
                              <p:cond delay="2000"/>
                            </p:stCondLst>
                            <p:childTnLst>
                              <p:par>
                                <p:cTn id="472" nodeType="afterEffect" fill="hold" presetClass="exit" presetID="10">
                                  <p:stCondLst>
                                    <p:cond delay="100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473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6831000" y="5089680"/>
            <a:ext cx="2133360" cy="3038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952A52C6-A20C-4BE8-9D42-79FB06249A10}" type="slidenum">
              <a:rPr b="1" lang="cs-CZ" sz="1200" spc="-1" strike="noStrike">
                <a:solidFill>
                  <a:srgbClr val="000000"/>
                </a:solidFill>
                <a:latin typeface="Trebuchet MS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100" name="CustomShape 2"/>
          <p:cNvSpPr/>
          <p:nvPr/>
        </p:nvSpPr>
        <p:spPr>
          <a:xfrm>
            <a:off x="-72000" y="409320"/>
            <a:ext cx="1979280" cy="71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el-GR" sz="3600" spc="-1" strike="noStrike">
                <a:solidFill>
                  <a:srgbClr val="001848"/>
                </a:solidFill>
                <a:latin typeface="Trebuchet MS"/>
              </a:rPr>
              <a:t>δ</a:t>
            </a:r>
            <a:r>
              <a:rPr b="1" lang="cs-CZ" sz="3600" spc="-1" strike="noStrike">
                <a:solidFill>
                  <a:srgbClr val="001848"/>
                </a:solidFill>
                <a:latin typeface="Trebuchet MS"/>
              </a:rPr>
              <a:t> Ori A</a:t>
            </a:r>
            <a:endParaRPr b="0" lang="cs-CZ" sz="3600" spc="-1" strike="noStrike">
              <a:latin typeface="Arial"/>
            </a:endParaRPr>
          </a:p>
        </p:txBody>
      </p:sp>
      <p:sp>
        <p:nvSpPr>
          <p:cNvPr id="101" name="CustomShape 3"/>
          <p:cNvSpPr/>
          <p:nvPr/>
        </p:nvSpPr>
        <p:spPr>
          <a:xfrm>
            <a:off x="4284000" y="409320"/>
            <a:ext cx="2789280" cy="71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el-GR" sz="3600" spc="-1" strike="noStrike">
                <a:solidFill>
                  <a:srgbClr val="001848"/>
                </a:solidFill>
                <a:latin typeface="Trebuchet MS"/>
              </a:rPr>
              <a:t>ω</a:t>
            </a:r>
            <a:r>
              <a:rPr b="1" lang="cs-CZ" sz="3600" spc="-1" strike="noStrike">
                <a:solidFill>
                  <a:srgbClr val="001848"/>
                </a:solidFill>
                <a:latin typeface="Trebuchet MS"/>
              </a:rPr>
              <a:t> CMa</a:t>
            </a:r>
            <a:endParaRPr b="0" lang="cs-CZ" sz="3600" spc="-1" strike="noStrike">
              <a:latin typeface="Arial"/>
            </a:endParaRPr>
          </a:p>
        </p:txBody>
      </p:sp>
      <p:sp>
        <p:nvSpPr>
          <p:cNvPr id="102" name="CustomShape 4"/>
          <p:cNvSpPr/>
          <p:nvPr/>
        </p:nvSpPr>
        <p:spPr>
          <a:xfrm>
            <a:off x="144000" y="1029960"/>
            <a:ext cx="4715640" cy="420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rmAutofit fontScale="1000"/>
          </a:bodyPr>
          <a:p>
            <a:pPr>
              <a:lnSpc>
                <a:spcPct val="200000"/>
              </a:lnSpc>
              <a:spcBef>
                <a:spcPts val="1760"/>
              </a:spcBef>
              <a:tabLst>
                <a:tab algn="l" pos="0"/>
              </a:tabLst>
            </a:pPr>
            <a:r>
              <a:rPr b="1" lang="cs-CZ" sz="8800" spc="-1" strike="noStrike">
                <a:solidFill>
                  <a:srgbClr val="000000"/>
                </a:solidFill>
                <a:latin typeface="Trebuchet MS"/>
              </a:rPr>
              <a:t>Multiple star system</a:t>
            </a:r>
            <a:endParaRPr b="0" lang="cs-CZ" sz="8800" spc="-1" strike="noStrike">
              <a:latin typeface="Arial"/>
            </a:endParaRPr>
          </a:p>
          <a:p>
            <a:pPr marL="343080" indent="-342720">
              <a:lnSpc>
                <a:spcPct val="200000"/>
              </a:lnSpc>
              <a:spcBef>
                <a:spcPts val="1599"/>
              </a:spcBef>
              <a:buClr>
                <a:srgbClr val="000000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0" lang="cs-CZ" sz="8000" spc="-1" strike="noStrike">
                <a:solidFill>
                  <a:srgbClr val="000000"/>
                </a:solidFill>
                <a:latin typeface="Trebuchet MS"/>
              </a:rPr>
              <a:t>v</a:t>
            </a:r>
            <a:r>
              <a:rPr b="0" lang="en-GB" sz="8000" spc="-1" strike="noStrike">
                <a:solidFill>
                  <a:srgbClr val="000000"/>
                </a:solidFill>
                <a:latin typeface="Trebuchet MS"/>
              </a:rPr>
              <a:t>ery</a:t>
            </a:r>
            <a:r>
              <a:rPr b="0" lang="en-GB" sz="8000" spc="-1" strike="noStrike">
                <a:solidFill>
                  <a:srgbClr val="8b8b8b"/>
                </a:solidFill>
                <a:latin typeface="Trebuchet MS"/>
              </a:rPr>
              <a:t> </a:t>
            </a:r>
            <a:r>
              <a:rPr b="0" lang="en-GB" sz="8000" spc="-1" strike="noStrike">
                <a:solidFill>
                  <a:srgbClr val="000000"/>
                </a:solidFill>
                <a:latin typeface="Trebuchet MS"/>
              </a:rPr>
              <a:t>numerous</a:t>
            </a:r>
            <a:r>
              <a:rPr b="0" lang="en-GB" sz="8000" spc="-1" strike="noStrike">
                <a:solidFill>
                  <a:srgbClr val="8b8b8b"/>
                </a:solidFill>
                <a:latin typeface="Trebuchet MS"/>
              </a:rPr>
              <a:t> </a:t>
            </a:r>
            <a:r>
              <a:rPr b="0" lang="en-GB" sz="8000" spc="-1" strike="noStrike">
                <a:solidFill>
                  <a:srgbClr val="000000"/>
                </a:solidFill>
                <a:latin typeface="Trebuchet MS"/>
              </a:rPr>
              <a:t>in the universe</a:t>
            </a:r>
            <a:endParaRPr b="0" lang="cs-CZ" sz="8000" spc="-1" strike="noStrike">
              <a:latin typeface="Arial"/>
            </a:endParaRPr>
          </a:p>
          <a:p>
            <a:pPr lvl="4" marL="1257480" indent="-342720">
              <a:lnSpc>
                <a:spcPct val="200000"/>
              </a:lnSpc>
              <a:spcBef>
                <a:spcPts val="1599"/>
              </a:spcBef>
              <a:buClr>
                <a:srgbClr val="000000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0" lang="en-GB" sz="8000" spc="-1" strike="noStrike">
                <a:solidFill>
                  <a:srgbClr val="000000"/>
                </a:solidFill>
                <a:latin typeface="Trebuchet MS"/>
              </a:rPr>
              <a:t>20% of observ</a:t>
            </a:r>
            <a:r>
              <a:rPr b="0" lang="cs-CZ" sz="8000" spc="-1" strike="noStrike">
                <a:solidFill>
                  <a:srgbClr val="000000"/>
                </a:solidFill>
                <a:latin typeface="Trebuchet MS"/>
              </a:rPr>
              <a:t>able</a:t>
            </a:r>
            <a:r>
              <a:rPr b="0" lang="en-GB" sz="8000" spc="-1" strike="noStrike">
                <a:solidFill>
                  <a:srgbClr val="000000"/>
                </a:solidFill>
                <a:latin typeface="Trebuchet MS"/>
              </a:rPr>
              <a:t> stars</a:t>
            </a:r>
            <a:endParaRPr b="0" lang="cs-CZ" sz="8000" spc="-1" strike="noStrike">
              <a:latin typeface="Arial"/>
            </a:endParaRPr>
          </a:p>
          <a:p>
            <a:pPr lvl="1" marL="355680" indent="-342720">
              <a:lnSpc>
                <a:spcPct val="200000"/>
              </a:lnSpc>
              <a:spcBef>
                <a:spcPts val="1599"/>
              </a:spcBef>
              <a:buClr>
                <a:srgbClr val="000000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0" lang="cs-CZ" sz="8000" spc="-1" strike="noStrike">
                <a:solidFill>
                  <a:srgbClr val="000000"/>
                </a:solidFill>
                <a:latin typeface="Trebuchet MS"/>
              </a:rPr>
              <a:t>the uncomplicated d</a:t>
            </a:r>
            <a:r>
              <a:rPr b="0" lang="en-GB" sz="8000" spc="-1" strike="noStrike">
                <a:solidFill>
                  <a:srgbClr val="000000"/>
                </a:solidFill>
                <a:latin typeface="Trebuchet MS"/>
              </a:rPr>
              <a:t>etermination of </a:t>
            </a:r>
            <a:r>
              <a:rPr b="0" lang="cs-CZ" sz="8000" spc="-1" strike="noStrike">
                <a:solidFill>
                  <a:srgbClr val="000000"/>
                </a:solidFill>
                <a:latin typeface="Trebuchet MS"/>
              </a:rPr>
              <a:t>stellar </a:t>
            </a:r>
            <a:r>
              <a:rPr b="0" lang="en-GB" sz="8000" spc="-1" strike="noStrike">
                <a:solidFill>
                  <a:srgbClr val="000000"/>
                </a:solidFill>
                <a:latin typeface="Trebuchet MS"/>
              </a:rPr>
              <a:t>parameter</a:t>
            </a:r>
            <a:r>
              <a:rPr b="0" lang="cs-CZ" sz="8000" spc="-1" strike="noStrike">
                <a:solidFill>
                  <a:srgbClr val="000000"/>
                </a:solidFill>
                <a:latin typeface="Trebuchet MS"/>
              </a:rPr>
              <a:t>s</a:t>
            </a:r>
            <a:endParaRPr b="0" lang="cs-CZ" sz="8000" spc="-1" strike="noStrike">
              <a:latin typeface="Arial"/>
            </a:endParaRPr>
          </a:p>
        </p:txBody>
      </p:sp>
      <p:sp>
        <p:nvSpPr>
          <p:cNvPr id="103" name="CustomShape 5"/>
          <p:cNvSpPr/>
          <p:nvPr/>
        </p:nvSpPr>
        <p:spPr>
          <a:xfrm>
            <a:off x="4932000" y="985320"/>
            <a:ext cx="4355640" cy="4347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rmAutofit fontScale="81000"/>
          </a:bodyPr>
          <a:p>
            <a:pPr>
              <a:lnSpc>
                <a:spcPct val="200000"/>
              </a:lnSpc>
              <a:spcBef>
                <a:spcPts val="519"/>
              </a:spcBef>
              <a:tabLst>
                <a:tab algn="l" pos="0"/>
              </a:tabLst>
            </a:pPr>
            <a:r>
              <a:rPr b="1" lang="cs-CZ" sz="2600" spc="-1" strike="noStrike">
                <a:solidFill>
                  <a:srgbClr val="000000"/>
                </a:solidFill>
                <a:latin typeface="Trebuchet MS"/>
              </a:rPr>
              <a:t>Be star</a:t>
            </a:r>
            <a:endParaRPr b="0" lang="cs-CZ" sz="2600" spc="-1" strike="noStrike">
              <a:latin typeface="Arial"/>
            </a:endParaRPr>
          </a:p>
          <a:p>
            <a:pPr lvl="1" marL="630360" indent="-342720">
              <a:lnSpc>
                <a:spcPct val="200000"/>
              </a:lnSpc>
              <a:spcBef>
                <a:spcPts val="439"/>
              </a:spcBef>
              <a:buClr>
                <a:srgbClr val="000000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0" lang="cs-CZ" sz="2200" spc="-1" strike="noStrike">
                <a:solidFill>
                  <a:srgbClr val="000000"/>
                </a:solidFill>
                <a:latin typeface="Trebuchet MS"/>
              </a:rPr>
              <a:t>class B</a:t>
            </a:r>
            <a:endParaRPr b="0" lang="cs-CZ" sz="2200" spc="-1" strike="noStrike">
              <a:latin typeface="Arial"/>
            </a:endParaRPr>
          </a:p>
          <a:p>
            <a:pPr lvl="1" marL="630360" indent="-342720">
              <a:lnSpc>
                <a:spcPct val="200000"/>
              </a:lnSpc>
              <a:spcBef>
                <a:spcPts val="439"/>
              </a:spcBef>
              <a:buClr>
                <a:srgbClr val="000000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0" lang="cs-CZ" sz="2200" spc="-1" strike="noStrike">
                <a:solidFill>
                  <a:srgbClr val="000000"/>
                </a:solidFill>
                <a:latin typeface="Trebuchet MS"/>
              </a:rPr>
              <a:t>optical spectra </a:t>
            </a:r>
            <a:r>
              <a:rPr b="0" lang="cs-CZ" sz="2200" spc="-1" strike="noStrike">
                <a:solidFill>
                  <a:srgbClr val="8b8b8b"/>
                </a:solidFill>
                <a:latin typeface="Trebuchet MS"/>
              </a:rPr>
              <a:t>— </a:t>
            </a:r>
            <a:r>
              <a:rPr b="0" lang="cs-CZ" sz="2200" spc="-1" strike="noStrike">
                <a:solidFill>
                  <a:srgbClr val="000000"/>
                </a:solidFill>
                <a:latin typeface="Trebuchet MS"/>
              </a:rPr>
              <a:t>include or have included at least one Balmer emission line</a:t>
            </a:r>
            <a:endParaRPr b="0" lang="cs-CZ" sz="2200" spc="-1" strike="noStrike">
              <a:latin typeface="Arial"/>
            </a:endParaRPr>
          </a:p>
          <a:p>
            <a:pPr lvl="1" marL="630360" indent="-342720">
              <a:lnSpc>
                <a:spcPct val="200000"/>
              </a:lnSpc>
              <a:spcBef>
                <a:spcPts val="439"/>
              </a:spcBef>
              <a:buClr>
                <a:srgbClr val="000000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0" lang="cs-CZ" sz="2200" spc="-1" strike="noStrike">
                <a:solidFill>
                  <a:srgbClr val="000000"/>
                </a:solidFill>
                <a:latin typeface="Trebuchet MS"/>
              </a:rPr>
              <a:t>Be phenomenon </a:t>
            </a:r>
            <a:r>
              <a:rPr b="0" lang="cs-CZ" sz="2200" spc="-1" strike="noStrike">
                <a:solidFill>
                  <a:srgbClr val="8b8b8b"/>
                </a:solidFill>
                <a:latin typeface="Trebuchet MS"/>
              </a:rPr>
              <a:t>— </a:t>
            </a:r>
            <a:r>
              <a:rPr b="0" lang="cs-CZ" sz="2200" spc="-1" strike="noStrike">
                <a:solidFill>
                  <a:srgbClr val="000000"/>
                </a:solidFill>
                <a:latin typeface="Trebuchet MS"/>
              </a:rPr>
              <a:t>not fully understood</a:t>
            </a:r>
            <a:endParaRPr b="0" lang="cs-CZ" sz="22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6831000" y="5433480"/>
            <a:ext cx="2133360" cy="3038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3C00BDF3-5696-481B-842B-D60700FA59B3}" type="slidenum">
              <a:rPr b="1" lang="cs-CZ" sz="1200" spc="-1" strike="noStrike">
                <a:solidFill>
                  <a:srgbClr val="000000"/>
                </a:solidFill>
                <a:latin typeface="Trebuchet MS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105" name="CustomShape 2"/>
          <p:cNvSpPr/>
          <p:nvPr/>
        </p:nvSpPr>
        <p:spPr>
          <a:xfrm>
            <a:off x="-36360" y="1201320"/>
            <a:ext cx="9036000" cy="432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 marL="546120" indent="-342720">
              <a:lnSpc>
                <a:spcPct val="2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class </a:t>
            </a:r>
            <a:r>
              <a:rPr b="0" lang="en-GB" sz="2000" spc="-1" strike="noStrike">
                <a:solidFill>
                  <a:srgbClr val="000000"/>
                </a:solidFill>
                <a:latin typeface="Trebuchet MS"/>
              </a:rPr>
              <a:t>O</a:t>
            </a: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 </a:t>
            </a:r>
            <a:r>
              <a:rPr b="0" lang="en-GB" sz="2000" spc="-1" strike="noStrike">
                <a:solidFill>
                  <a:srgbClr val="000000"/>
                </a:solidFill>
                <a:latin typeface="Trebuchet MS"/>
              </a:rPr>
              <a:t>—</a:t>
            </a: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 </a:t>
            </a:r>
            <a:r>
              <a:rPr b="0" lang="en-GB" sz="2000" spc="-1" strike="noStrike">
                <a:solidFill>
                  <a:srgbClr val="000000"/>
                </a:solidFill>
                <a:latin typeface="Trebuchet MS"/>
              </a:rPr>
              <a:t>rare due to their short lifetimes</a:t>
            </a:r>
            <a:endParaRPr b="0" lang="cs-CZ" sz="2000" spc="-1" strike="noStrike">
              <a:latin typeface="Arial"/>
            </a:endParaRPr>
          </a:p>
          <a:p>
            <a:pPr lvl="2" marL="898560" indent="-228240">
              <a:lnSpc>
                <a:spcPct val="2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0" lang="en-GB" sz="2000" spc="-1" strike="noStrike">
                <a:solidFill>
                  <a:srgbClr val="000000"/>
                </a:solidFill>
                <a:latin typeface="Trebuchet MS"/>
              </a:rPr>
              <a:t>50 </a:t>
            </a: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O </a:t>
            </a:r>
            <a:r>
              <a:rPr b="0" lang="en-GB" sz="2000" spc="-1" strike="noStrike">
                <a:solidFill>
                  <a:srgbClr val="000000"/>
                </a:solidFill>
                <a:latin typeface="Trebuchet MS"/>
              </a:rPr>
              <a:t>stars with </a:t>
            </a: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known </a:t>
            </a:r>
            <a:r>
              <a:rPr b="0" lang="en-GB" sz="2000" spc="-1" strike="noStrike">
                <a:solidFill>
                  <a:srgbClr val="000000"/>
                </a:solidFill>
                <a:latin typeface="Trebuchet MS"/>
              </a:rPr>
              <a:t>parameters in </a:t>
            </a: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the </a:t>
            </a:r>
            <a:r>
              <a:rPr b="0" lang="en-GB" sz="2000" spc="-1" strike="noStrike">
                <a:solidFill>
                  <a:srgbClr val="000000"/>
                </a:solidFill>
                <a:latin typeface="Trebuchet MS"/>
              </a:rPr>
              <a:t>Milky Way and Magellan</a:t>
            </a: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ic</a:t>
            </a:r>
            <a:r>
              <a:rPr b="0" lang="en-GB" sz="2000" spc="-1" strike="noStrike">
                <a:solidFill>
                  <a:srgbClr val="000000"/>
                </a:solidFill>
                <a:latin typeface="Trebuchet MS"/>
              </a:rPr>
              <a:t> Clouds</a:t>
            </a:r>
            <a:endParaRPr b="0" lang="cs-CZ" sz="2000" spc="-1" strike="noStrike">
              <a:latin typeface="Arial"/>
            </a:endParaRPr>
          </a:p>
          <a:p>
            <a:pPr lvl="1" marL="498600" indent="-285480">
              <a:lnSpc>
                <a:spcPct val="2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mass-transfer between </a:t>
            </a:r>
            <a:r>
              <a:rPr b="0" lang="en-GB" sz="2000" spc="-1" strike="noStrike">
                <a:solidFill>
                  <a:srgbClr val="000000"/>
                </a:solidFill>
                <a:latin typeface="Trebuchet MS"/>
              </a:rPr>
              <a:t>companions </a:t>
            </a:r>
            <a:r>
              <a:rPr b="0" lang="en-GB" sz="2000" spc="-1" strike="noStrike">
                <a:solidFill>
                  <a:srgbClr val="000000"/>
                </a:solidFill>
                <a:latin typeface="Wingdings"/>
              </a:rPr>
              <a:t></a:t>
            </a:r>
            <a:r>
              <a:rPr b="0" lang="en-GB" sz="2000" spc="-1" strike="noStrike">
                <a:solidFill>
                  <a:srgbClr val="000000"/>
                </a:solidFill>
                <a:latin typeface="Trebuchet MS"/>
              </a:rPr>
              <a:t> difficulties in analyses</a:t>
            </a:r>
            <a:endParaRPr b="0" lang="cs-CZ" sz="2000" spc="-1" strike="noStrike">
              <a:latin typeface="Arial"/>
            </a:endParaRPr>
          </a:p>
          <a:p>
            <a:pPr lvl="2" marL="898560" indent="-228240">
              <a:lnSpc>
                <a:spcPct val="200000"/>
              </a:lnSpc>
              <a:spcBef>
                <a:spcPts val="439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b</a:t>
            </a:r>
            <a:r>
              <a:rPr b="0" lang="en-GB" sz="2000" spc="-1" strike="noStrike">
                <a:solidFill>
                  <a:srgbClr val="000000"/>
                </a:solidFill>
                <a:latin typeface="Trebuchet MS"/>
              </a:rPr>
              <a:t>est candi</a:t>
            </a: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d</a:t>
            </a:r>
            <a:r>
              <a:rPr b="0" lang="en-GB" sz="2000" spc="-1" strike="noStrike">
                <a:solidFill>
                  <a:srgbClr val="000000"/>
                </a:solidFill>
                <a:latin typeface="Trebuchet MS"/>
              </a:rPr>
              <a:t>ates: multiple star systems with minimal mass loss</a:t>
            </a:r>
            <a:r>
              <a:rPr b="0" lang="cs-CZ" sz="2100" spc="-1" strike="noStrike">
                <a:solidFill>
                  <a:srgbClr val="000000"/>
                </a:solidFill>
                <a:latin typeface="Trebuchet MS"/>
              </a:rPr>
              <a:t>	</a:t>
            </a:r>
            <a:r>
              <a:rPr b="0" lang="cs-CZ" sz="2200" spc="-1" strike="noStrike">
                <a:solidFill>
                  <a:srgbClr val="000000"/>
                </a:solidFill>
                <a:latin typeface="Trebuchet MS"/>
              </a:rPr>
              <a:t>	</a:t>
            </a:r>
            <a:r>
              <a:rPr b="0" lang="cs-CZ" sz="2200" spc="-1" strike="noStrike">
                <a:solidFill>
                  <a:srgbClr val="000000"/>
                </a:solidFill>
                <a:latin typeface="Trebuchet MS"/>
              </a:rPr>
              <a:t>	</a:t>
            </a:r>
            <a:r>
              <a:rPr b="0" lang="cs-CZ" sz="2200" spc="-1" strike="noStrike">
                <a:solidFill>
                  <a:srgbClr val="000000"/>
                </a:solidFill>
                <a:latin typeface="Trebuchet MS"/>
              </a:rPr>
              <a:t>	</a:t>
            </a:r>
            <a:endParaRPr b="0" lang="cs-CZ" sz="2200" spc="-1" strike="noStrike">
              <a:latin typeface="Arial"/>
            </a:endParaRPr>
          </a:p>
        </p:txBody>
      </p:sp>
      <p:sp>
        <p:nvSpPr>
          <p:cNvPr id="106" name="CustomShape 3"/>
          <p:cNvSpPr/>
          <p:nvPr/>
        </p:nvSpPr>
        <p:spPr>
          <a:xfrm>
            <a:off x="0" y="409320"/>
            <a:ext cx="8460000" cy="71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cs-CZ" sz="3600" spc="-1" strike="noStrike">
                <a:solidFill>
                  <a:srgbClr val="001848"/>
                </a:solidFill>
                <a:latin typeface="Trebuchet MS"/>
              </a:rPr>
              <a:t>Importance of </a:t>
            </a:r>
            <a:r>
              <a:rPr b="1" lang="el-GR" sz="3600" spc="-1" strike="noStrike">
                <a:solidFill>
                  <a:srgbClr val="001848"/>
                </a:solidFill>
                <a:latin typeface="Trebuchet MS"/>
              </a:rPr>
              <a:t>δ</a:t>
            </a:r>
            <a:r>
              <a:rPr b="1" lang="cs-CZ" sz="3600" spc="-1" strike="noStrike">
                <a:solidFill>
                  <a:srgbClr val="001848"/>
                </a:solidFill>
                <a:latin typeface="Trebuchet MS"/>
              </a:rPr>
              <a:t> Ori A</a:t>
            </a:r>
            <a:endParaRPr b="0" lang="cs-CZ" sz="36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6047640" y="4906800"/>
            <a:ext cx="3096000" cy="820440"/>
          </a:xfrm>
          <a:prstGeom prst="rect">
            <a:avLst/>
          </a:prstGeom>
          <a:solidFill>
            <a:srgbClr val="f6debe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latin typeface="Arial"/>
            </a:endParaRPr>
          </a:p>
        </p:txBody>
      </p:sp>
      <p:sp>
        <p:nvSpPr>
          <p:cNvPr id="108" name="CustomShape 2"/>
          <p:cNvSpPr/>
          <p:nvPr/>
        </p:nvSpPr>
        <p:spPr>
          <a:xfrm>
            <a:off x="6084000" y="1130760"/>
            <a:ext cx="2915280" cy="283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50000"/>
              </a:lnSpc>
            </a:pPr>
            <a:r>
              <a:rPr b="1" lang="cs-CZ" sz="2000" spc="-1" strike="noStrike">
                <a:solidFill>
                  <a:srgbClr val="000000"/>
                </a:solidFill>
                <a:latin typeface="Trebuchet MS"/>
              </a:rPr>
              <a:t>o</a:t>
            </a:r>
            <a:r>
              <a:rPr b="1" lang="en-GB" sz="2000" spc="-1" strike="noStrike">
                <a:solidFill>
                  <a:srgbClr val="000000"/>
                </a:solidFill>
                <a:latin typeface="Trebuchet MS"/>
              </a:rPr>
              <a:t>ther designations:</a:t>
            </a:r>
            <a:endParaRPr b="0" lang="cs-CZ" sz="20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Mintaka</a:t>
            </a:r>
            <a:endParaRPr b="0" lang="cs-CZ" sz="20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HD 36486</a:t>
            </a:r>
            <a:endParaRPr b="0" lang="cs-CZ" sz="20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HR 1852</a:t>
            </a:r>
            <a:endParaRPr b="0" lang="cs-CZ" sz="20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HIP 25930</a:t>
            </a:r>
            <a:endParaRPr b="0" lang="cs-CZ" sz="2000" spc="-1" strike="noStrike">
              <a:latin typeface="Arial"/>
            </a:endParaRPr>
          </a:p>
        </p:txBody>
      </p:sp>
      <p:pic>
        <p:nvPicPr>
          <p:cNvPr id="109" name="Picture 4" descr="C:\Users\HP\Desktop\9_semestr\diplomka\deltaOri_editted.png"/>
          <p:cNvPicPr/>
          <p:nvPr/>
        </p:nvPicPr>
        <p:blipFill>
          <a:blip r:embed="rId1"/>
          <a:stretch/>
        </p:blipFill>
        <p:spPr>
          <a:xfrm>
            <a:off x="-36360" y="1199520"/>
            <a:ext cx="6083640" cy="4537800"/>
          </a:xfrm>
          <a:prstGeom prst="rect">
            <a:avLst/>
          </a:prstGeom>
          <a:ln>
            <a:noFill/>
          </a:ln>
        </p:spPr>
      </p:pic>
      <p:sp>
        <p:nvSpPr>
          <p:cNvPr id="110" name="CustomShape 3"/>
          <p:cNvSpPr/>
          <p:nvPr/>
        </p:nvSpPr>
        <p:spPr>
          <a:xfrm>
            <a:off x="0" y="409320"/>
            <a:ext cx="2267280" cy="71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el-GR" sz="3600" spc="-1" strike="noStrike">
                <a:solidFill>
                  <a:srgbClr val="001848"/>
                </a:solidFill>
                <a:latin typeface="Trebuchet MS"/>
              </a:rPr>
              <a:t>δ</a:t>
            </a:r>
            <a:r>
              <a:rPr b="1" lang="cs-CZ" sz="3600" spc="-1" strike="noStrike">
                <a:solidFill>
                  <a:srgbClr val="001848"/>
                </a:solidFill>
                <a:latin typeface="Trebuchet MS"/>
              </a:rPr>
              <a:t> Ori A</a:t>
            </a:r>
            <a:endParaRPr b="0" lang="cs-CZ" sz="3600" spc="-1" strike="noStrike">
              <a:latin typeface="Arial"/>
            </a:endParaRPr>
          </a:p>
        </p:txBody>
      </p:sp>
      <p:sp>
        <p:nvSpPr>
          <p:cNvPr id="111" name="TextShape 4"/>
          <p:cNvSpPr txBox="1"/>
          <p:nvPr/>
        </p:nvSpPr>
        <p:spPr>
          <a:xfrm>
            <a:off x="6831000" y="5433480"/>
            <a:ext cx="2133360" cy="3038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0FD0FB3E-4FEE-47B0-AECB-22FCFD930A57}" type="slidenum">
              <a:rPr b="1" lang="cs-CZ" sz="1200" spc="-1" strike="noStrike">
                <a:solidFill>
                  <a:srgbClr val="000000"/>
                </a:solidFill>
                <a:latin typeface="Trebuchet MS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112" name="CustomShape 5"/>
          <p:cNvSpPr/>
          <p:nvPr/>
        </p:nvSpPr>
        <p:spPr>
          <a:xfrm>
            <a:off x="5987880" y="5214600"/>
            <a:ext cx="209844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cs-CZ" sz="1400" spc="-1" strike="noStrike">
                <a:solidFill>
                  <a:srgbClr val="000000"/>
                </a:solidFill>
                <a:latin typeface="Trebuchet MS"/>
              </a:rPr>
              <a:t>Source: TheSky </a:t>
            </a:r>
            <a:endParaRPr b="0" lang="cs-CZ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400" spc="-1" strike="noStrike">
                <a:solidFill>
                  <a:srgbClr val="000000"/>
                </a:solidFill>
                <a:latin typeface="Trebuchet MS"/>
              </a:rPr>
              <a:t>(astronomy software)</a:t>
            </a:r>
            <a:endParaRPr b="0" lang="cs-CZ" sz="14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43200" y="1145160"/>
            <a:ext cx="8655120" cy="4160520"/>
          </a:xfrm>
          <a:prstGeom prst="snip2DiagRect">
            <a:avLst>
              <a:gd name="adj1" fmla="val 0"/>
              <a:gd name="adj2" fmla="val 29399"/>
            </a:avLst>
          </a:prstGeom>
          <a:blipFill rotWithShape="0">
            <a:blip r:embed="rId2"/>
            <a:stretch>
              <a:fillRect l="0" t="61180" r="28073" b="0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4" name="CustomShape 2"/>
          <p:cNvSpPr/>
          <p:nvPr/>
        </p:nvSpPr>
        <p:spPr>
          <a:xfrm>
            <a:off x="54000" y="1145160"/>
            <a:ext cx="8655120" cy="4122720"/>
          </a:xfrm>
          <a:prstGeom prst="snipRoundRect">
            <a:avLst>
              <a:gd name="adj1" fmla="val 16667"/>
              <a:gd name="adj2" fmla="val 32560"/>
            </a:avLst>
          </a:prstGeom>
          <a:blipFill rotWithShape="0">
            <a:blip r:embed="rId3"/>
            <a:stretch>
              <a:fillRect l="0" t="61089" r="25887" b="0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5" name="CustomShape 3"/>
          <p:cNvSpPr/>
          <p:nvPr/>
        </p:nvSpPr>
        <p:spPr>
          <a:xfrm>
            <a:off x="6156000" y="1766520"/>
            <a:ext cx="1800000" cy="467640"/>
          </a:xfrm>
          <a:prstGeom prst="ellipse">
            <a:avLst/>
          </a:prstGeom>
          <a:noFill/>
          <a:ln w="38160">
            <a:solidFill>
              <a:srgbClr val="00206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6" name="CustomShape 4"/>
          <p:cNvSpPr/>
          <p:nvPr/>
        </p:nvSpPr>
        <p:spPr>
          <a:xfrm>
            <a:off x="3866040" y="1766520"/>
            <a:ext cx="489600" cy="431640"/>
          </a:xfrm>
          <a:prstGeom prst="ellipse">
            <a:avLst/>
          </a:prstGeom>
          <a:noFill/>
          <a:ln w="38160">
            <a:solidFill>
              <a:srgbClr val="00206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7" name="CustomShape 5"/>
          <p:cNvSpPr/>
          <p:nvPr/>
        </p:nvSpPr>
        <p:spPr>
          <a:xfrm>
            <a:off x="1602000" y="1766520"/>
            <a:ext cx="489600" cy="431640"/>
          </a:xfrm>
          <a:prstGeom prst="ellipse">
            <a:avLst/>
          </a:prstGeom>
          <a:noFill/>
          <a:ln w="38160">
            <a:solidFill>
              <a:srgbClr val="00206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8" name="CustomShape 6"/>
          <p:cNvSpPr/>
          <p:nvPr/>
        </p:nvSpPr>
        <p:spPr>
          <a:xfrm>
            <a:off x="4716000" y="3422880"/>
            <a:ext cx="2448000" cy="575640"/>
          </a:xfrm>
          <a:prstGeom prst="ellipse">
            <a:avLst/>
          </a:prstGeom>
          <a:noFill/>
          <a:ln w="38160">
            <a:solidFill>
              <a:srgbClr val="00206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9" name="CustomShape 7"/>
          <p:cNvSpPr/>
          <p:nvPr/>
        </p:nvSpPr>
        <p:spPr>
          <a:xfrm>
            <a:off x="8042400" y="2342880"/>
            <a:ext cx="489600" cy="431640"/>
          </a:xfrm>
          <a:prstGeom prst="ellipse">
            <a:avLst/>
          </a:prstGeom>
          <a:noFill/>
          <a:ln w="38160">
            <a:solidFill>
              <a:srgbClr val="00206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0" name="CustomShape 8"/>
          <p:cNvSpPr/>
          <p:nvPr/>
        </p:nvSpPr>
        <p:spPr>
          <a:xfrm>
            <a:off x="0" y="337320"/>
            <a:ext cx="2843280" cy="71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cs-CZ" sz="3600" spc="-1" strike="noStrike">
                <a:solidFill>
                  <a:srgbClr val="001848"/>
                </a:solidFill>
                <a:latin typeface="Trebuchet MS"/>
              </a:rPr>
              <a:t>Structure</a:t>
            </a:r>
            <a:endParaRPr b="0" lang="cs-CZ" sz="3600" spc="-1" strike="noStrike">
              <a:latin typeface="Arial"/>
            </a:endParaRPr>
          </a:p>
        </p:txBody>
      </p:sp>
      <p:sp>
        <p:nvSpPr>
          <p:cNvPr id="121" name="CustomShape 9"/>
          <p:cNvSpPr/>
          <p:nvPr/>
        </p:nvSpPr>
        <p:spPr>
          <a:xfrm>
            <a:off x="6831000" y="5433480"/>
            <a:ext cx="2133360" cy="30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1FF1F8AD-3527-4AF3-8494-BE891105E6AF}" type="slidenum">
              <a:rPr b="1" lang="cs-CZ" sz="1200" spc="-1" strike="noStrike">
                <a:solidFill>
                  <a:srgbClr val="000000"/>
                </a:solidFill>
                <a:latin typeface="Trebuchet MS"/>
              </a:rPr>
              <a:t>7</a:t>
            </a:fld>
            <a:endParaRPr b="0" lang="cs-CZ" sz="1200" spc="-1" strike="noStrike">
              <a:latin typeface="Arial"/>
            </a:endParaRPr>
          </a:p>
        </p:txBody>
      </p:sp>
      <p:sp>
        <p:nvSpPr>
          <p:cNvPr id="122" name="Line 10"/>
          <p:cNvSpPr/>
          <p:nvPr/>
        </p:nvSpPr>
        <p:spPr>
          <a:xfrm>
            <a:off x="179280" y="4882680"/>
            <a:ext cx="2232360" cy="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3" name="CustomShape 11"/>
          <p:cNvSpPr/>
          <p:nvPr/>
        </p:nvSpPr>
        <p:spPr>
          <a:xfrm>
            <a:off x="179640" y="4906800"/>
            <a:ext cx="1800000" cy="118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264960"/>
              </a:tabLst>
            </a:pPr>
            <a:r>
              <a:rPr b="0" lang="cs-CZ" sz="1200" spc="-1" strike="noStrike">
                <a:solidFill>
                  <a:srgbClr val="000000"/>
                </a:solidFill>
                <a:latin typeface="Trebuchet MS"/>
              </a:rPr>
              <a:t>*</a:t>
            </a:r>
            <a:r>
              <a:rPr b="0" lang="cs-CZ" sz="1200" spc="-1" strike="noStrike">
                <a:solidFill>
                  <a:srgbClr val="000000"/>
                </a:solidFill>
                <a:latin typeface="Trebuchet MS"/>
              </a:rPr>
              <a:t>	</a:t>
            </a:r>
            <a:r>
              <a:rPr b="0" lang="cs-CZ" sz="1200" spc="-1" strike="noStrike">
                <a:solidFill>
                  <a:srgbClr val="000000"/>
                </a:solidFill>
                <a:latin typeface="Trebuchet MS"/>
              </a:rPr>
              <a:t>Leone et al. (2010)</a:t>
            </a:r>
            <a:endParaRPr b="0" lang="cs-CZ" sz="12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264960"/>
              </a:tabLst>
            </a:pPr>
            <a:r>
              <a:rPr b="0" lang="cs-CZ" sz="1200" spc="-1" strike="noStrike">
                <a:solidFill>
                  <a:srgbClr val="000000"/>
                </a:solidFill>
                <a:latin typeface="Trebuchet MS"/>
              </a:rPr>
              <a:t>**</a:t>
            </a:r>
            <a:r>
              <a:rPr b="0" lang="cs-CZ" sz="1200" spc="-1" strike="noStrike">
                <a:solidFill>
                  <a:srgbClr val="000000"/>
                </a:solidFill>
                <a:latin typeface="Trebuchet MS"/>
              </a:rPr>
              <a:t>	</a:t>
            </a:r>
            <a:r>
              <a:rPr b="0" lang="cs-CZ" sz="1200" spc="-1" strike="noStrike">
                <a:solidFill>
                  <a:srgbClr val="000000"/>
                </a:solidFill>
                <a:latin typeface="Trebuchet MS"/>
              </a:rPr>
              <a:t>Mayer et al. (2010)</a:t>
            </a:r>
            <a:endParaRPr b="0" lang="cs-CZ" sz="12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264960"/>
              </a:tabLst>
            </a:pPr>
            <a:r>
              <a:rPr b="0" lang="cs-CZ" sz="1200" spc="-1" strike="noStrike">
                <a:solidFill>
                  <a:srgbClr val="000000"/>
                </a:solidFill>
                <a:latin typeface="Trebuchet MS"/>
              </a:rPr>
              <a:t>***</a:t>
            </a:r>
            <a:r>
              <a:rPr b="0" lang="cs-CZ" sz="1200" spc="-1" strike="noStrike">
                <a:solidFill>
                  <a:srgbClr val="000000"/>
                </a:solidFill>
                <a:latin typeface="Trebuchet MS"/>
              </a:rPr>
              <a:t>	</a:t>
            </a:r>
            <a:r>
              <a:rPr b="0" lang="cs-CZ" sz="1200" spc="-1" strike="noStrike">
                <a:solidFill>
                  <a:srgbClr val="000000"/>
                </a:solidFill>
                <a:latin typeface="Trebuchet MS"/>
              </a:rPr>
              <a:t>Tokovinin (2014)</a:t>
            </a:r>
            <a:endParaRPr b="0" lang="cs-CZ" sz="12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264960"/>
              </a:tabLst>
            </a:pPr>
            <a:endParaRPr b="0" lang="cs-CZ" sz="1200" spc="-1" strike="noStrike">
              <a:latin typeface="Arial"/>
            </a:endParaRPr>
          </a:p>
        </p:txBody>
      </p:sp>
      <p:sp>
        <p:nvSpPr>
          <p:cNvPr id="124" name="CustomShape 12"/>
          <p:cNvSpPr/>
          <p:nvPr/>
        </p:nvSpPr>
        <p:spPr>
          <a:xfrm>
            <a:off x="946800" y="2785320"/>
            <a:ext cx="180000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cs-CZ" sz="1200" spc="-1" strike="noStrike">
                <a:solidFill>
                  <a:srgbClr val="000000"/>
                </a:solidFill>
                <a:latin typeface="Trebuchet MS"/>
              </a:rPr>
              <a:t>*</a:t>
            </a:r>
            <a:endParaRPr b="0" lang="cs-CZ" sz="1200" spc="-1" strike="noStrike">
              <a:latin typeface="Arial"/>
            </a:endParaRPr>
          </a:p>
        </p:txBody>
      </p:sp>
      <p:sp>
        <p:nvSpPr>
          <p:cNvPr id="125" name="CustomShape 13"/>
          <p:cNvSpPr/>
          <p:nvPr/>
        </p:nvSpPr>
        <p:spPr>
          <a:xfrm>
            <a:off x="5040000" y="4009680"/>
            <a:ext cx="180000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cs-CZ" sz="1200" spc="-1" strike="noStrike">
                <a:solidFill>
                  <a:srgbClr val="000000"/>
                </a:solidFill>
                <a:latin typeface="Trebuchet MS"/>
              </a:rPr>
              <a:t>**</a:t>
            </a:r>
            <a:endParaRPr b="0" lang="cs-CZ" sz="1200" spc="-1" strike="noStrike">
              <a:latin typeface="Arial"/>
            </a:endParaRPr>
          </a:p>
        </p:txBody>
      </p:sp>
      <p:sp>
        <p:nvSpPr>
          <p:cNvPr id="126" name="CustomShape 14"/>
          <p:cNvSpPr/>
          <p:nvPr/>
        </p:nvSpPr>
        <p:spPr>
          <a:xfrm>
            <a:off x="6300360" y="2785320"/>
            <a:ext cx="180000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cs-CZ" sz="1200" spc="-1" strike="noStrike">
                <a:solidFill>
                  <a:srgbClr val="000000"/>
                </a:solidFill>
                <a:latin typeface="Trebuchet MS"/>
              </a:rPr>
              <a:t>***</a:t>
            </a:r>
            <a:endParaRPr b="0" lang="cs-CZ" sz="12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9" dur="indefinite" restart="never" nodeType="tmRoot">
          <p:childTnLst>
            <p:seq>
              <p:cTn id="20" dur="indefinite" nodeType="mainSeq">
                <p:childTnLst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6831000" y="5433480"/>
            <a:ext cx="2133360" cy="3038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F0CA966D-96A3-4FAC-BFF7-6975EE19DF42}" type="slidenum">
              <a:rPr b="1" lang="cs-CZ" sz="1200" spc="-1" strike="noStrike">
                <a:solidFill>
                  <a:srgbClr val="000000"/>
                </a:solidFill>
                <a:latin typeface="Trebuchet MS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128" name="CustomShape 2"/>
          <p:cNvSpPr/>
          <p:nvPr/>
        </p:nvSpPr>
        <p:spPr>
          <a:xfrm>
            <a:off x="35640" y="1057320"/>
            <a:ext cx="9072720" cy="4536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rmAutofit fontScale="94000"/>
          </a:bodyPr>
          <a:p>
            <a:pPr marL="343080" indent="-34272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1" lang="cs-CZ" sz="2000" spc="-1" strike="noStrike">
                <a:solidFill>
                  <a:srgbClr val="000000"/>
                </a:solidFill>
                <a:latin typeface="Trebuchet MS"/>
              </a:rPr>
              <a:t>Harvin et al. (2002)</a:t>
            </a:r>
            <a:endParaRPr b="0" lang="cs-CZ" sz="2000" spc="-1" strike="noStrike">
              <a:latin typeface="Arial"/>
            </a:endParaRPr>
          </a:p>
          <a:p>
            <a:pPr lvl="2" marL="1143000" indent="-22824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  </a:t>
            </a: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u</a:t>
            </a:r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nexpect</a:t>
            </a: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ed</a:t>
            </a:r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ly low </a:t>
            </a: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masses</a:t>
            </a:r>
            <a:endParaRPr b="0" lang="cs-CZ" sz="20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1" lang="cs-CZ" sz="2000" spc="-1" strike="noStrike">
                <a:solidFill>
                  <a:srgbClr val="000000"/>
                </a:solidFill>
                <a:latin typeface="Trebuchet MS"/>
              </a:rPr>
              <a:t>Mayer et al. (2010)</a:t>
            </a:r>
            <a:endParaRPr b="0" lang="cs-CZ" sz="2000" spc="-1" strike="noStrike">
              <a:latin typeface="Arial"/>
            </a:endParaRPr>
          </a:p>
          <a:p>
            <a:pPr lvl="2" marL="1143000" indent="-22824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 </a:t>
            </a: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confusion of secondary and tertiary in Harvin‘s study</a:t>
            </a:r>
            <a:endParaRPr b="0" lang="cs-CZ" sz="2000" spc="-1" strike="noStrike">
              <a:latin typeface="Arial"/>
            </a:endParaRPr>
          </a:p>
          <a:p>
            <a:pPr lvl="2" marL="1143000" indent="-22824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 </a:t>
            </a: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t</a:t>
            </a:r>
            <a:r>
              <a:rPr b="0" lang="en-GB" sz="2000" spc="-1" strike="noStrike">
                <a:solidFill>
                  <a:srgbClr val="000000"/>
                </a:solidFill>
                <a:latin typeface="Trebuchet MS"/>
              </a:rPr>
              <a:t>he spectral lines of the primary and tertiary</a:t>
            </a: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 </a:t>
            </a:r>
            <a:r>
              <a:rPr b="0" lang="en-GB" sz="2000" spc="-1" strike="noStrike">
                <a:solidFill>
                  <a:srgbClr val="000000"/>
                </a:solidFill>
                <a:latin typeface="Trebuchet MS"/>
              </a:rPr>
              <a:t>dominate </a:t>
            </a:r>
            <a:endParaRPr b="0" lang="cs-CZ" sz="2000" spc="-1" strike="noStrike">
              <a:latin typeface="Arial"/>
            </a:endParaRPr>
          </a:p>
          <a:p>
            <a:pPr marL="914400">
              <a:lnSpc>
                <a:spcPct val="100000"/>
              </a:lnSpc>
              <a:spcBef>
                <a:spcPts val="901"/>
              </a:spcBef>
              <a:tabLst>
                <a:tab algn="l" pos="0"/>
              </a:tabLst>
            </a:pP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    </a:t>
            </a: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t</a:t>
            </a:r>
            <a:r>
              <a:rPr b="0" lang="en-GB" sz="2000" spc="-1" strike="noStrike">
                <a:solidFill>
                  <a:srgbClr val="000000"/>
                </a:solidFill>
                <a:latin typeface="Trebuchet MS"/>
              </a:rPr>
              <a:t>he optical spectra</a:t>
            </a: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 </a:t>
            </a:r>
            <a:r>
              <a:rPr b="0" lang="cs-CZ" sz="2000" spc="-1" strike="noStrike">
                <a:solidFill>
                  <a:srgbClr val="000000"/>
                </a:solidFill>
                <a:latin typeface="Wingdings"/>
              </a:rPr>
              <a:t></a:t>
            </a: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 normal masses, </a:t>
            </a:r>
            <a:r>
              <a:rPr b="0" i="1" lang="cs-CZ" sz="2000" spc="-1" strike="noStrike">
                <a:solidFill>
                  <a:srgbClr val="000000"/>
                </a:solidFill>
                <a:latin typeface="Trebuchet MS"/>
              </a:rPr>
              <a:t>q ≈ </a:t>
            </a: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0.4</a:t>
            </a:r>
            <a:endParaRPr b="0" lang="cs-CZ" sz="20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1" lang="en-GB" sz="2000" spc="-1" strike="noStrike">
                <a:solidFill>
                  <a:srgbClr val="000000"/>
                </a:solidFill>
                <a:latin typeface="Trebuchet MS"/>
              </a:rPr>
              <a:t>Harmanec et al. </a:t>
            </a:r>
            <a:r>
              <a:rPr b="1" lang="cs-CZ" sz="2000" spc="-1" strike="noStrike">
                <a:solidFill>
                  <a:srgbClr val="000000"/>
                </a:solidFill>
                <a:latin typeface="Trebuchet MS"/>
              </a:rPr>
              <a:t>(</a:t>
            </a:r>
            <a:r>
              <a:rPr b="1" lang="en-GB" sz="2000" spc="-1" strike="noStrike">
                <a:solidFill>
                  <a:srgbClr val="000000"/>
                </a:solidFill>
                <a:latin typeface="Trebuchet MS"/>
              </a:rPr>
              <a:t>2013</a:t>
            </a:r>
            <a:r>
              <a:rPr b="1" lang="cs-CZ" sz="2000" spc="-1" strike="noStrike">
                <a:solidFill>
                  <a:srgbClr val="000000"/>
                </a:solidFill>
                <a:latin typeface="Trebuchet MS"/>
              </a:rPr>
              <a:t>)</a:t>
            </a:r>
            <a:endParaRPr b="0" lang="cs-CZ" sz="2000" spc="-1" strike="noStrike">
              <a:latin typeface="Arial"/>
            </a:endParaRPr>
          </a:p>
          <a:p>
            <a:pPr lvl="2" marL="1143000" indent="-22824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0" lang="en-GB" sz="2000" spc="-1" strike="noStrike">
                <a:solidFill>
                  <a:srgbClr val="000000"/>
                </a:solidFill>
                <a:latin typeface="Trebuchet MS"/>
              </a:rPr>
              <a:t>the secondary in the red spectral</a:t>
            </a: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 region</a:t>
            </a:r>
            <a:endParaRPr b="0" lang="cs-CZ" sz="20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1" lang="cs-CZ" sz="2000" spc="-1" strike="noStrike">
                <a:solidFill>
                  <a:srgbClr val="000000"/>
                </a:solidFill>
                <a:latin typeface="Trebuchet MS"/>
              </a:rPr>
              <a:t>Corcoran et al. (2015)</a:t>
            </a: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,</a:t>
            </a:r>
            <a:r>
              <a:rPr b="1" lang="cs-CZ" sz="2000" spc="-1" strike="noStrike">
                <a:solidFill>
                  <a:srgbClr val="000000"/>
                </a:solidFill>
                <a:latin typeface="Trebuchet MS"/>
              </a:rPr>
              <a:t> Nichols et al. (2015)</a:t>
            </a: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,</a:t>
            </a:r>
            <a:r>
              <a:rPr b="1" lang="cs-CZ" sz="2000" spc="-1" strike="noStrike">
                <a:solidFill>
                  <a:srgbClr val="000000"/>
                </a:solidFill>
                <a:latin typeface="Trebuchet MS"/>
              </a:rPr>
              <a:t> Pablo et al. (2015)</a:t>
            </a: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, </a:t>
            </a:r>
            <a:r>
              <a:rPr b="1" lang="cs-CZ" sz="2000" spc="-1" strike="noStrike">
                <a:solidFill>
                  <a:srgbClr val="000000"/>
                </a:solidFill>
                <a:latin typeface="Trebuchet MS"/>
              </a:rPr>
              <a:t>Shenar et al. (2015) </a:t>
            </a: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— s</a:t>
            </a:r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eries of four</a:t>
            </a: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detailed studies</a:t>
            </a:r>
            <a:endParaRPr b="0" lang="cs-CZ" sz="20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1" lang="cs-CZ" sz="2000" spc="-1" strike="noStrike">
                <a:solidFill>
                  <a:srgbClr val="000000"/>
                </a:solidFill>
                <a:latin typeface="Trebuchet MS"/>
              </a:rPr>
              <a:t>Oplištilová et al. (2020) </a:t>
            </a: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— </a:t>
            </a:r>
            <a:r>
              <a:rPr b="0" lang="en-GB" sz="2000" spc="-1" strike="noStrike">
                <a:solidFill>
                  <a:srgbClr val="000000"/>
                </a:solidFill>
                <a:latin typeface="Trebuchet MS"/>
              </a:rPr>
              <a:t>the secondary in the </a:t>
            </a: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blue </a:t>
            </a:r>
            <a:r>
              <a:rPr b="0" lang="en-GB" sz="2000" spc="-1" strike="noStrike">
                <a:solidFill>
                  <a:srgbClr val="000000"/>
                </a:solidFill>
                <a:latin typeface="Trebuchet MS"/>
              </a:rPr>
              <a:t>spectral</a:t>
            </a: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 region</a:t>
            </a:r>
            <a:endParaRPr b="0" lang="cs-CZ" sz="2000" spc="-1" strike="noStrike">
              <a:latin typeface="Arial"/>
            </a:endParaRPr>
          </a:p>
        </p:txBody>
      </p:sp>
      <p:sp>
        <p:nvSpPr>
          <p:cNvPr id="129" name="CustomShape 3"/>
          <p:cNvSpPr/>
          <p:nvPr/>
        </p:nvSpPr>
        <p:spPr>
          <a:xfrm>
            <a:off x="-30240" y="121320"/>
            <a:ext cx="4241520" cy="1151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 fontScale="84000"/>
          </a:bodyPr>
          <a:p>
            <a:pPr algn="ctr">
              <a:lnSpc>
                <a:spcPct val="100000"/>
              </a:lnSpc>
            </a:pPr>
            <a:r>
              <a:rPr b="1" lang="cs-CZ" sz="4000" spc="-1" strike="noStrike">
                <a:solidFill>
                  <a:srgbClr val="001848"/>
                </a:solidFill>
                <a:latin typeface="Trebuchet MS"/>
              </a:rPr>
              <a:t>Recent studies</a:t>
            </a:r>
            <a:endParaRPr b="0" lang="cs-CZ" sz="40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6831000" y="5433480"/>
            <a:ext cx="2133360" cy="3038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A5B742D9-2DAE-4ED6-80C4-0EE9D34164F5}" type="slidenum">
              <a:rPr b="1" lang="cs-CZ" sz="1200" spc="-1" strike="noStrike">
                <a:solidFill>
                  <a:srgbClr val="000000"/>
                </a:solidFill>
                <a:latin typeface="Trebuchet MS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131" name="CustomShape 2"/>
          <p:cNvSpPr/>
          <p:nvPr/>
        </p:nvSpPr>
        <p:spPr>
          <a:xfrm>
            <a:off x="4923360" y="582840"/>
            <a:ext cx="2096640" cy="503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i="1" lang="cs-CZ" sz="1900" spc="-1" strike="noStrike">
                <a:solidFill>
                  <a:srgbClr val="000000"/>
                </a:solidFill>
                <a:latin typeface="Trebuchet MS"/>
                <a:ea typeface="Segoe UI"/>
              </a:rPr>
              <a:t>P</a:t>
            </a:r>
            <a:r>
              <a:rPr b="0" lang="cs-CZ" sz="1900" spc="-1" strike="noStrike">
                <a:solidFill>
                  <a:srgbClr val="000000"/>
                </a:solidFill>
                <a:latin typeface="Trebuchet MS"/>
                <a:ea typeface="Segoe UI"/>
              </a:rPr>
              <a:t> = 5.732436 d</a:t>
            </a:r>
            <a:endParaRPr b="0" lang="cs-CZ" sz="1900" spc="-1" strike="noStrike">
              <a:latin typeface="Arial"/>
            </a:endParaRPr>
          </a:p>
        </p:txBody>
      </p:sp>
      <p:sp>
        <p:nvSpPr>
          <p:cNvPr id="132" name="CustomShape 3"/>
          <p:cNvSpPr/>
          <p:nvPr/>
        </p:nvSpPr>
        <p:spPr>
          <a:xfrm>
            <a:off x="4395240" y="1269360"/>
            <a:ext cx="67032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Aa1</a:t>
            </a:r>
            <a:endParaRPr b="0" lang="cs-CZ" sz="2000" spc="-1" strike="noStrike">
              <a:latin typeface="Arial"/>
            </a:endParaRPr>
          </a:p>
        </p:txBody>
      </p:sp>
      <p:sp>
        <p:nvSpPr>
          <p:cNvPr id="133" name="CustomShape 4"/>
          <p:cNvSpPr/>
          <p:nvPr/>
        </p:nvSpPr>
        <p:spPr>
          <a:xfrm>
            <a:off x="6894000" y="2282760"/>
            <a:ext cx="67032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Aa2</a:t>
            </a:r>
            <a:endParaRPr b="0" lang="cs-CZ" sz="2000" spc="-1" strike="noStrike">
              <a:latin typeface="Arial"/>
            </a:endParaRPr>
          </a:p>
        </p:txBody>
      </p:sp>
      <p:sp>
        <p:nvSpPr>
          <p:cNvPr id="134" name="CustomShape 5"/>
          <p:cNvSpPr/>
          <p:nvPr/>
        </p:nvSpPr>
        <p:spPr>
          <a:xfrm>
            <a:off x="35640" y="1108800"/>
            <a:ext cx="3813840" cy="4268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rmAutofit fontScale="77000"/>
          </a:bodyPr>
          <a:p>
            <a:pPr marL="343080" indent="-342720">
              <a:lnSpc>
                <a:spcPct val="2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the analysis of the system‘s properties (KOREL, Pyterpol)</a:t>
            </a:r>
            <a:endParaRPr b="0" lang="cs-CZ" sz="2000" spc="-1" strike="noStrike">
              <a:latin typeface="Arial"/>
            </a:endParaRPr>
          </a:p>
          <a:p>
            <a:pPr marL="343080" indent="-342720">
              <a:lnSpc>
                <a:spcPct val="2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solving the inverse problem (PHOEBE 1)</a:t>
            </a:r>
            <a:endParaRPr b="0" lang="cs-CZ" sz="2000" spc="-1" strike="noStrike">
              <a:latin typeface="Arial"/>
            </a:endParaRPr>
          </a:p>
          <a:p>
            <a:pPr marL="343080" indent="-342720">
              <a:lnSpc>
                <a:spcPct val="15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c</a:t>
            </a:r>
            <a:r>
              <a:rPr b="0" lang="en-GB" sz="2000" spc="-1" strike="noStrike">
                <a:solidFill>
                  <a:srgbClr val="000000"/>
                </a:solidFill>
                <a:latin typeface="Trebuchet MS"/>
              </a:rPr>
              <a:t>onjecture: </a:t>
            </a: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the </a:t>
            </a:r>
            <a:r>
              <a:rPr b="0" lang="en-GB" sz="2000" spc="-1" strike="noStrike">
                <a:solidFill>
                  <a:srgbClr val="000000"/>
                </a:solidFill>
                <a:latin typeface="Trebuchet MS"/>
              </a:rPr>
              <a:t>presence </a:t>
            </a:r>
            <a:endParaRPr b="0" lang="cs-CZ" sz="20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     </a:t>
            </a:r>
            <a:r>
              <a:rPr b="0" lang="en-GB" sz="2000" spc="-1" strike="noStrike">
                <a:solidFill>
                  <a:srgbClr val="000000"/>
                </a:solidFill>
                <a:latin typeface="Trebuchet MS"/>
              </a:rPr>
              <a:t>of circumstellar material </a:t>
            </a: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  </a:t>
            </a:r>
            <a:endParaRPr b="0" lang="cs-CZ" sz="20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cs-CZ" sz="2000" spc="-1" strike="noStrike">
                <a:solidFill>
                  <a:srgbClr val="000000"/>
                </a:solidFill>
                <a:latin typeface="Trebuchet MS"/>
              </a:rPr>
              <a:t>     </a:t>
            </a:r>
            <a:r>
              <a:rPr b="0" lang="en-GB" sz="2000" spc="-1" strike="noStrike">
                <a:solidFill>
                  <a:srgbClr val="000000"/>
                </a:solidFill>
                <a:latin typeface="Trebuchet MS"/>
              </a:rPr>
              <a:t>around the star</a:t>
            </a:r>
            <a:endParaRPr b="0" lang="cs-CZ" sz="2000" spc="-1" strike="noStrike">
              <a:latin typeface="Arial"/>
            </a:endParaRPr>
          </a:p>
        </p:txBody>
      </p:sp>
      <p:pic>
        <p:nvPicPr>
          <p:cNvPr id="135" name="Picture 4" descr="D:\oie_15162336kRLT6YBj(1).gif"/>
          <p:cNvPicPr/>
          <p:nvPr/>
        </p:nvPicPr>
        <p:blipFill>
          <a:blip r:embed="rId2"/>
          <a:stretch/>
        </p:blipFill>
        <p:spPr>
          <a:xfrm>
            <a:off x="3417840" y="999000"/>
            <a:ext cx="5714640" cy="4238280"/>
          </a:xfrm>
          <a:prstGeom prst="rect">
            <a:avLst/>
          </a:prstGeom>
          <a:ln>
            <a:noFill/>
          </a:ln>
        </p:spPr>
      </p:pic>
      <p:sp>
        <p:nvSpPr>
          <p:cNvPr id="136" name="CustomShape 6"/>
          <p:cNvSpPr/>
          <p:nvPr/>
        </p:nvSpPr>
        <p:spPr>
          <a:xfrm flipV="1">
            <a:off x="8556840" y="1522440"/>
            <a:ext cx="360" cy="851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chemeClr val="tx1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7" name="CustomShape 7"/>
          <p:cNvSpPr/>
          <p:nvPr/>
        </p:nvSpPr>
        <p:spPr>
          <a:xfrm>
            <a:off x="3849840" y="999000"/>
            <a:ext cx="431640" cy="4238280"/>
          </a:xfrm>
          <a:prstGeom prst="rect">
            <a:avLst/>
          </a:prstGeom>
          <a:solidFill>
            <a:srgbClr val="f6d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8" name="CustomShape 8"/>
          <p:cNvSpPr/>
          <p:nvPr/>
        </p:nvSpPr>
        <p:spPr>
          <a:xfrm>
            <a:off x="4137840" y="4932720"/>
            <a:ext cx="4463640" cy="215640"/>
          </a:xfrm>
          <a:prstGeom prst="rect">
            <a:avLst/>
          </a:prstGeom>
          <a:solidFill>
            <a:srgbClr val="f6d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9" name="CustomShape 9"/>
          <p:cNvSpPr/>
          <p:nvPr/>
        </p:nvSpPr>
        <p:spPr>
          <a:xfrm rot="16200000">
            <a:off x="2889000" y="3793320"/>
            <a:ext cx="1925640" cy="575640"/>
          </a:xfrm>
          <a:prstGeom prst="rect">
            <a:avLst/>
          </a:prstGeom>
          <a:solidFill>
            <a:srgbClr val="f6d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cs-CZ" sz="2000" spc="-1" strike="noStrike">
                <a:solidFill>
                  <a:srgbClr val="000000"/>
                </a:solidFill>
                <a:latin typeface="Trebuchet MS"/>
                <a:ea typeface="Segoe UI"/>
              </a:rPr>
              <a:t>Magnitude</a:t>
            </a:r>
            <a:endParaRPr b="0" lang="cs-CZ" sz="2000" spc="-1" strike="noStrike">
              <a:latin typeface="Arial"/>
            </a:endParaRPr>
          </a:p>
        </p:txBody>
      </p:sp>
      <p:sp>
        <p:nvSpPr>
          <p:cNvPr id="140" name="CustomShape 10"/>
          <p:cNvSpPr/>
          <p:nvPr/>
        </p:nvSpPr>
        <p:spPr>
          <a:xfrm>
            <a:off x="3958920" y="2718360"/>
            <a:ext cx="3778920" cy="493200"/>
          </a:xfrm>
          <a:prstGeom prst="rect">
            <a:avLst/>
          </a:prstGeom>
          <a:solidFill>
            <a:srgbClr val="f6d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1" name="CustomShape 11"/>
          <p:cNvSpPr/>
          <p:nvPr/>
        </p:nvSpPr>
        <p:spPr>
          <a:xfrm>
            <a:off x="4137840" y="3204720"/>
            <a:ext cx="4427640" cy="1727640"/>
          </a:xfrm>
          <a:prstGeom prst="rect">
            <a:avLst/>
          </a:prstGeom>
          <a:noFill/>
          <a:ln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2" name="CustomShape 12"/>
          <p:cNvSpPr/>
          <p:nvPr/>
        </p:nvSpPr>
        <p:spPr>
          <a:xfrm>
            <a:off x="4012200" y="999000"/>
            <a:ext cx="3725640" cy="189360"/>
          </a:xfrm>
          <a:prstGeom prst="rect">
            <a:avLst/>
          </a:prstGeom>
          <a:solidFill>
            <a:srgbClr val="f6d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3" name="CustomShape 13"/>
          <p:cNvSpPr/>
          <p:nvPr/>
        </p:nvSpPr>
        <p:spPr>
          <a:xfrm>
            <a:off x="4137840" y="1101600"/>
            <a:ext cx="3410280" cy="1598760"/>
          </a:xfrm>
          <a:prstGeom prst="rect">
            <a:avLst/>
          </a:prstGeom>
          <a:noFill/>
          <a:ln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44" name="Picture 5" descr=""/>
          <p:cNvPicPr/>
          <p:nvPr/>
        </p:nvPicPr>
        <p:blipFill>
          <a:blip r:embed="rId3"/>
          <a:stretch/>
        </p:blipFill>
        <p:spPr>
          <a:xfrm>
            <a:off x="7585200" y="999000"/>
            <a:ext cx="208440" cy="1701360"/>
          </a:xfrm>
          <a:prstGeom prst="rect">
            <a:avLst/>
          </a:prstGeom>
          <a:ln>
            <a:noFill/>
          </a:ln>
        </p:spPr>
      </p:pic>
      <p:sp>
        <p:nvSpPr>
          <p:cNvPr id="145" name="CustomShape 14"/>
          <p:cNvSpPr/>
          <p:nvPr/>
        </p:nvSpPr>
        <p:spPr>
          <a:xfrm>
            <a:off x="4065840" y="5001480"/>
            <a:ext cx="4490640" cy="539640"/>
          </a:xfrm>
          <a:prstGeom prst="rect">
            <a:avLst/>
          </a:prstGeom>
          <a:solidFill>
            <a:srgbClr val="f6d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cs-CZ" sz="2000" spc="-1" strike="noStrike">
                <a:solidFill>
                  <a:srgbClr val="000000"/>
                </a:solidFill>
                <a:latin typeface="Trebuchet MS"/>
                <a:ea typeface="Segoe UI"/>
              </a:rPr>
              <a:t>Time</a:t>
            </a:r>
            <a:endParaRPr b="0" lang="cs-CZ" sz="2000" spc="-1" strike="noStrike">
              <a:latin typeface="Arial"/>
            </a:endParaRPr>
          </a:p>
        </p:txBody>
      </p:sp>
      <p:sp>
        <p:nvSpPr>
          <p:cNvPr id="146" name="CustomShape 15"/>
          <p:cNvSpPr/>
          <p:nvPr/>
        </p:nvSpPr>
        <p:spPr>
          <a:xfrm>
            <a:off x="7588080" y="2691720"/>
            <a:ext cx="413640" cy="398880"/>
          </a:xfrm>
          <a:prstGeom prst="rect">
            <a:avLst/>
          </a:prstGeom>
          <a:solidFill>
            <a:srgbClr val="f6d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7" name="CustomShape 16"/>
          <p:cNvSpPr/>
          <p:nvPr/>
        </p:nvSpPr>
        <p:spPr>
          <a:xfrm rot="11311200">
            <a:off x="7716240" y="1238040"/>
            <a:ext cx="740880" cy="1846080"/>
          </a:xfrm>
          <a:prstGeom prst="chord">
            <a:avLst>
              <a:gd name="adj1" fmla="val 2700000"/>
              <a:gd name="adj2" fmla="val 16718260"/>
            </a:avLst>
          </a:prstGeom>
          <a:solidFill>
            <a:srgbClr val="f6debe"/>
          </a:solidFill>
          <a:ln>
            <a:solidFill>
              <a:srgbClr val="f6deb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8" name="CustomShape 17"/>
          <p:cNvSpPr/>
          <p:nvPr/>
        </p:nvSpPr>
        <p:spPr>
          <a:xfrm>
            <a:off x="7812360" y="1021680"/>
            <a:ext cx="201960" cy="523080"/>
          </a:xfrm>
          <a:prstGeom prst="rect">
            <a:avLst/>
          </a:prstGeom>
          <a:solidFill>
            <a:srgbClr val="f6debe"/>
          </a:solidFill>
          <a:ln>
            <a:solidFill>
              <a:srgbClr val="f6deb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9" name="CustomShape 18"/>
          <p:cNvSpPr/>
          <p:nvPr/>
        </p:nvSpPr>
        <p:spPr>
          <a:xfrm>
            <a:off x="7875000" y="1113120"/>
            <a:ext cx="279360" cy="439560"/>
          </a:xfrm>
          <a:prstGeom prst="rect">
            <a:avLst/>
          </a:prstGeom>
          <a:solidFill>
            <a:srgbClr val="f6debe"/>
          </a:solidFill>
          <a:ln>
            <a:solidFill>
              <a:srgbClr val="f6deb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0" name="CustomShape 19"/>
          <p:cNvSpPr/>
          <p:nvPr/>
        </p:nvSpPr>
        <p:spPr>
          <a:xfrm>
            <a:off x="7913520" y="1113120"/>
            <a:ext cx="279360" cy="460440"/>
          </a:xfrm>
          <a:prstGeom prst="rect">
            <a:avLst/>
          </a:prstGeom>
          <a:solidFill>
            <a:srgbClr val="f6debe"/>
          </a:solidFill>
          <a:ln>
            <a:solidFill>
              <a:srgbClr val="f6deb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1" name="CustomShape 20"/>
          <p:cNvSpPr/>
          <p:nvPr/>
        </p:nvSpPr>
        <p:spPr>
          <a:xfrm>
            <a:off x="7674480" y="1747440"/>
            <a:ext cx="1001520" cy="539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i="1" lang="cs-CZ" sz="2100" spc="-1" strike="noStrike">
                <a:solidFill>
                  <a:srgbClr val="000000"/>
                </a:solidFill>
                <a:latin typeface="Trebuchet MS"/>
                <a:ea typeface="Segoe UI"/>
              </a:rPr>
              <a:t>T</a:t>
            </a:r>
            <a:r>
              <a:rPr b="1" lang="cs-CZ" sz="2100" spc="-1" strike="noStrike">
                <a:solidFill>
                  <a:srgbClr val="000000"/>
                </a:solidFill>
                <a:latin typeface="Trebuchet MS"/>
                <a:ea typeface="Segoe UI"/>
              </a:rPr>
              <a:t> (K)</a:t>
            </a:r>
            <a:endParaRPr b="0" lang="cs-CZ" sz="2100" spc="-1" strike="noStrike">
              <a:latin typeface="Arial"/>
            </a:endParaRPr>
          </a:p>
        </p:txBody>
      </p:sp>
      <p:sp>
        <p:nvSpPr>
          <p:cNvPr id="152" name="CustomShape 21"/>
          <p:cNvSpPr/>
          <p:nvPr/>
        </p:nvSpPr>
        <p:spPr>
          <a:xfrm>
            <a:off x="0" y="337320"/>
            <a:ext cx="3275640" cy="71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 fontScale="44000"/>
          </a:bodyPr>
          <a:p>
            <a:pPr algn="ctr">
              <a:lnSpc>
                <a:spcPct val="100000"/>
              </a:lnSpc>
            </a:pPr>
            <a:r>
              <a:rPr b="1" lang="el-GR" sz="3600" spc="-1" strike="noStrike">
                <a:solidFill>
                  <a:srgbClr val="001848"/>
                </a:solidFill>
                <a:latin typeface="Trebuchet MS"/>
              </a:rPr>
              <a:t>δ</a:t>
            </a:r>
            <a:r>
              <a:rPr b="1" lang="cs-CZ" sz="3600" spc="-1" strike="noStrike">
                <a:solidFill>
                  <a:srgbClr val="001848"/>
                </a:solidFill>
                <a:latin typeface="Trebuchet MS"/>
              </a:rPr>
              <a:t> Ori A: goals</a:t>
            </a:r>
            <a:endParaRPr b="0" lang="cs-CZ" sz="3600" spc="-1" strike="noStrike">
              <a:latin typeface="Arial"/>
            </a:endParaRPr>
          </a:p>
        </p:txBody>
      </p:sp>
      <p:sp>
        <p:nvSpPr>
          <p:cNvPr id="153" name="CustomShape 22"/>
          <p:cNvSpPr/>
          <p:nvPr/>
        </p:nvSpPr>
        <p:spPr>
          <a:xfrm>
            <a:off x="7353000" y="4982400"/>
            <a:ext cx="113508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cs-CZ" sz="1400" spc="-1" strike="noStrike">
                <a:solidFill>
                  <a:srgbClr val="000000"/>
                </a:solidFill>
                <a:latin typeface="Trebuchet MS"/>
              </a:rPr>
              <a:t>created in </a:t>
            </a:r>
            <a:endParaRPr b="0" lang="cs-CZ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400" spc="-1" strike="noStrike">
                <a:solidFill>
                  <a:srgbClr val="000000"/>
                </a:solidFill>
                <a:latin typeface="Trebuchet MS"/>
              </a:rPr>
              <a:t>PHOEBE 2</a:t>
            </a:r>
            <a:endParaRPr b="0" lang="cs-CZ" sz="14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61" dur="indefinite" restart="never" nodeType="tmRoot">
          <p:childTnLst>
            <p:seq>
              <p:cTn id="62" dur="indefinite" nodeType="mainSeq"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nodeType="afterEffect" fill="hold" presetClass="exit" presetID="10">
                                  <p:stCondLst>
                                    <p:cond delay="125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6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nodeType="withEffect" fill="hold" presetClass="exit" presetID="10">
                                  <p:stCondLst>
                                    <p:cond delay="125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6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56319</TotalTime>
  <Application>LibreOffice/6.4.7.2$Linux_X86_64 LibreOffice_project/40$Build-2</Application>
  <Words>2229</Words>
  <Paragraphs>450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2021-05-06T07:14:08Z</dcterms:created>
  <dc:creator>HP</dc:creator>
  <dc:description/>
  <dc:language>cs-CZ</dc:language>
  <cp:lastModifiedBy/>
  <dcterms:modified xsi:type="dcterms:W3CDTF">2022-10-16T18:40:12Z</dcterms:modified>
  <cp:revision>738</cp:revision>
  <dc:subject/>
  <dc:title>Prezentace aplikace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2</vt:i4>
  </property>
  <property fmtid="{D5CDD505-2E9C-101B-9397-08002B2CF9AE}" pid="8" name="PresentationFormat">
    <vt:lpwstr>Předvádění na obrazovce (16:10)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48</vt:i4>
  </property>
</Properties>
</file>