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68" r:id="rId4"/>
    <p:sldId id="279" r:id="rId5"/>
    <p:sldId id="319" r:id="rId6"/>
    <p:sldId id="269" r:id="rId7"/>
    <p:sldId id="281" r:id="rId8"/>
    <p:sldId id="271" r:id="rId9"/>
    <p:sldId id="280" r:id="rId10"/>
    <p:sldId id="272" r:id="rId11"/>
    <p:sldId id="273" r:id="rId12"/>
    <p:sldId id="274" r:id="rId13"/>
    <p:sldId id="275" r:id="rId14"/>
    <p:sldId id="276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88099" autoAdjust="0"/>
  </p:normalViewPr>
  <p:slideViewPr>
    <p:cSldViewPr snapToGrid="0" snapToObjects="1">
      <p:cViewPr varScale="1">
        <p:scale>
          <a:sx n="108" d="100"/>
          <a:sy n="108" d="100"/>
        </p:scale>
        <p:origin x="1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dirty="0" err="1"/>
              <a:t>Oscilace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endParaRPr lang="en-US" sz="1400" dirty="0"/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Low-</a:t>
            </a:r>
            <a:r>
              <a:rPr lang="en-US" b="0" i="1" dirty="0"/>
              <a:t>l</a:t>
            </a:r>
            <a:r>
              <a:rPr lang="en-US" b="0" dirty="0"/>
              <a:t> </a:t>
            </a:r>
            <a:r>
              <a:rPr lang="en-US" b="0" dirty="0" err="1"/>
              <a:t>mody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228" r="-27"/>
          <a:stretch/>
        </p:blipFill>
        <p:spPr>
          <a:xfrm>
            <a:off x="268280" y="2126130"/>
            <a:ext cx="6520300" cy="44754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Zhruba</a:t>
            </a:r>
            <a:r>
              <a:rPr lang="en-US" dirty="0"/>
              <a:t> </a:t>
            </a:r>
            <a:r>
              <a:rPr lang="en-US" dirty="0" err="1"/>
              <a:t>ekvidistantní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frekvenci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6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Velká</a:t>
            </a:r>
            <a:r>
              <a:rPr lang="en-US" dirty="0"/>
              <a:t> a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separace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75" r="681"/>
          <a:stretch/>
        </p:blipFill>
        <p:spPr>
          <a:xfrm>
            <a:off x="689657" y="1201362"/>
            <a:ext cx="7568003" cy="36986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600" y="5036169"/>
            <a:ext cx="7596094" cy="1486115"/>
          </a:xfrm>
        </p:spPr>
        <p:txBody>
          <a:bodyPr>
            <a:normAutofit/>
          </a:bodyPr>
          <a:lstStyle/>
          <a:p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separace</a:t>
            </a:r>
            <a:r>
              <a:rPr lang="en-US" dirty="0"/>
              <a:t> (</a:t>
            </a:r>
            <a:r>
              <a:rPr lang="en-US" i="1" dirty="0" err="1"/>
              <a:t>n,l</a:t>
            </a:r>
            <a:r>
              <a:rPr lang="en-US" dirty="0"/>
              <a:t> a </a:t>
            </a:r>
            <a:r>
              <a:rPr lang="en-US" i="1" dirty="0"/>
              <a:t>n-1,l</a:t>
            </a:r>
            <a:r>
              <a:rPr lang="en-US" dirty="0"/>
              <a:t>) </a:t>
            </a:r>
            <a:r>
              <a:rPr lang="en-US" i="1" dirty="0"/>
              <a:t>~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hustota</a:t>
            </a:r>
            <a:endParaRPr lang="en-US" dirty="0"/>
          </a:p>
          <a:p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separace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n,l</a:t>
            </a:r>
            <a:r>
              <a:rPr lang="en-US" dirty="0"/>
              <a:t> a </a:t>
            </a:r>
            <a:r>
              <a:rPr lang="en-US" i="1" dirty="0"/>
              <a:t>n-1, l+2</a:t>
            </a:r>
            <a:r>
              <a:rPr lang="en-US" dirty="0"/>
              <a:t>) </a:t>
            </a:r>
            <a:r>
              <a:rPr lang="en-US" i="1" dirty="0"/>
              <a:t>~</a:t>
            </a:r>
            <a:r>
              <a:rPr lang="en-US" dirty="0"/>
              <a:t>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zvuku</a:t>
            </a:r>
            <a:r>
              <a:rPr lang="en-US" dirty="0"/>
              <a:t> </a:t>
            </a:r>
            <a:r>
              <a:rPr lang="en-US" dirty="0" err="1"/>
              <a:t>poblíž</a:t>
            </a:r>
            <a:r>
              <a:rPr lang="en-US" dirty="0"/>
              <a:t> </a:t>
            </a:r>
            <a:r>
              <a:rPr lang="en-US" dirty="0" err="1"/>
              <a:t>centra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(</a:t>
            </a:r>
            <a:r>
              <a:rPr lang="en-US" dirty="0" err="1"/>
              <a:t>citlivé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zastoupení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věk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833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Asteroseismologie</a:t>
            </a:r>
            <a:r>
              <a:rPr lang="en-US" dirty="0"/>
              <a:t> – HD52265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2201587" cy="4922956"/>
          </a:xfrm>
        </p:spPr>
        <p:txBody>
          <a:bodyPr/>
          <a:lstStyle/>
          <a:p>
            <a:r>
              <a:rPr lang="en-US" dirty="0" err="1"/>
              <a:t>Identifikovány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dirty="0"/>
              <a:t>=1,2,3</a:t>
            </a:r>
          </a:p>
          <a:p>
            <a:r>
              <a:rPr lang="en-US" dirty="0" err="1"/>
              <a:t>Změřen</a:t>
            </a:r>
            <a:r>
              <a:rPr lang="en-US" dirty="0"/>
              <a:t> </a:t>
            </a:r>
            <a:r>
              <a:rPr lang="en-US" dirty="0" err="1"/>
              <a:t>poloměr</a:t>
            </a:r>
            <a:r>
              <a:rPr lang="en-US" dirty="0"/>
              <a:t>, </a:t>
            </a:r>
            <a:r>
              <a:rPr lang="en-US" dirty="0" err="1"/>
              <a:t>hmotnost</a:t>
            </a:r>
            <a:r>
              <a:rPr lang="en-US" dirty="0"/>
              <a:t>, </a:t>
            </a:r>
            <a:r>
              <a:rPr lang="en-US" dirty="0" err="1"/>
              <a:t>odhadnut</a:t>
            </a:r>
            <a:r>
              <a:rPr lang="en-US" dirty="0"/>
              <a:t> </a:t>
            </a:r>
            <a:r>
              <a:rPr lang="en-US" dirty="0" err="1"/>
              <a:t>věk</a:t>
            </a:r>
            <a:endParaRPr lang="en-US" dirty="0"/>
          </a:p>
          <a:p>
            <a:r>
              <a:rPr lang="en-US" dirty="0" err="1"/>
              <a:t>Změřena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a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osa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3" r="1544"/>
          <a:stretch/>
        </p:blipFill>
        <p:spPr>
          <a:xfrm>
            <a:off x="3535011" y="2097270"/>
            <a:ext cx="5470755" cy="4475415"/>
          </a:xfrm>
        </p:spPr>
      </p:pic>
    </p:spTree>
    <p:extLst>
      <p:ext uri="{BB962C8B-B14F-4D97-AF65-F5344CB8AC3E}">
        <p14:creationId xmlns:p14="http://schemas.microsoft.com/office/powerpoint/2010/main" val="372094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Rotační</a:t>
            </a:r>
            <a:r>
              <a:rPr lang="en-US" dirty="0"/>
              <a:t> </a:t>
            </a:r>
            <a:r>
              <a:rPr lang="en-US" dirty="0" err="1"/>
              <a:t>rozštěpení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73" r="377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Pro </a:t>
            </a:r>
            <a:r>
              <a:rPr lang="cs-CZ" i="1" dirty="0"/>
              <a:t>l</a:t>
            </a:r>
            <a:r>
              <a:rPr lang="cs-CZ" dirty="0"/>
              <a:t>=19, 20 a 21, </a:t>
            </a:r>
            <a:r>
              <a:rPr lang="cs-CZ" i="1" dirty="0"/>
              <a:t>n</a:t>
            </a:r>
            <a:r>
              <a:rPr lang="cs-CZ" dirty="0"/>
              <a:t>=15</a:t>
            </a:r>
          </a:p>
          <a:p>
            <a:r>
              <a:rPr lang="cs-CZ" dirty="0"/>
              <a:t>Rotace odpovídá směrnici </a:t>
            </a:r>
            <a:r>
              <a:rPr lang="cs-CZ" dirty="0" err="1"/>
              <a:t>Δυ</a:t>
            </a:r>
            <a:r>
              <a:rPr lang="cs-CZ" baseline="-25000" dirty="0" err="1"/>
              <a:t>nlm</a:t>
            </a:r>
            <a:r>
              <a:rPr lang="cs-CZ" dirty="0"/>
              <a:t>/</a:t>
            </a:r>
            <a:r>
              <a:rPr lang="cs-CZ" dirty="0" err="1"/>
              <a:t>Δm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9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Frekvence</a:t>
            </a:r>
            <a:r>
              <a:rPr lang="en-US" dirty="0"/>
              <a:t> v </a:t>
            </a:r>
            <a:r>
              <a:rPr lang="en-US" dirty="0" err="1"/>
              <a:t>nitru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741" r="-739"/>
          <a:stretch/>
        </p:blipFill>
        <p:spPr>
          <a:xfrm>
            <a:off x="1140068" y="1354019"/>
            <a:ext cx="7157899" cy="4922956"/>
          </a:xfrm>
        </p:spPr>
      </p:pic>
    </p:spTree>
    <p:extLst>
      <p:ext uri="{BB962C8B-B14F-4D97-AF65-F5344CB8AC3E}">
        <p14:creationId xmlns:p14="http://schemas.microsoft.com/office/powerpoint/2010/main" val="52083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Teoretické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oscilací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739" r="273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Vypočteno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modelu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3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Oscilace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572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Objeveny</a:t>
            </a:r>
            <a:r>
              <a:rPr lang="en-US" dirty="0"/>
              <a:t> v 60tých </a:t>
            </a:r>
            <a:r>
              <a:rPr lang="en-US" dirty="0" err="1"/>
              <a:t>letech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en-US" dirty="0" err="1"/>
              <a:t>Leightonem</a:t>
            </a:r>
            <a:r>
              <a:rPr lang="en-US" dirty="0"/>
              <a:t> – v </a:t>
            </a:r>
            <a:r>
              <a:rPr lang="en-US" dirty="0" err="1"/>
              <a:t>dopplergramech</a:t>
            </a:r>
            <a:endParaRPr lang="en-US" dirty="0"/>
          </a:p>
          <a:p>
            <a:r>
              <a:rPr lang="en-US" dirty="0" err="1"/>
              <a:t>Nejsilnější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mody</a:t>
            </a:r>
            <a:r>
              <a:rPr lang="en-US" dirty="0"/>
              <a:t> s </a:t>
            </a:r>
            <a:r>
              <a:rPr lang="en-US" dirty="0" err="1"/>
              <a:t>periodou</a:t>
            </a:r>
            <a:r>
              <a:rPr lang="en-US" dirty="0"/>
              <a:t> 296 s (interference 10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modů</a:t>
            </a:r>
            <a:r>
              <a:rPr lang="en-US" dirty="0"/>
              <a:t>)</a:t>
            </a:r>
          </a:p>
          <a:p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pronikají</a:t>
            </a:r>
            <a:r>
              <a:rPr lang="en-US" dirty="0"/>
              <a:t> do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hloubky</a:t>
            </a:r>
            <a:r>
              <a:rPr lang="en-US" dirty="0"/>
              <a:t>: </a:t>
            </a:r>
            <a:r>
              <a:rPr lang="en-US" dirty="0" err="1"/>
              <a:t>sondáž</a:t>
            </a:r>
            <a:r>
              <a:rPr lang="en-US" dirty="0"/>
              <a:t> </a:t>
            </a:r>
            <a:r>
              <a:rPr lang="en-US" dirty="0" err="1"/>
              <a:t>nitra</a:t>
            </a:r>
            <a:endParaRPr lang="en-US" dirty="0"/>
          </a:p>
          <a:p>
            <a:r>
              <a:rPr lang="en-US" dirty="0"/>
              <a:t>Helioseismologie</a:t>
            </a:r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Vcelku</a:t>
            </a:r>
            <a:r>
              <a:rPr lang="en-US" dirty="0"/>
              <a:t> </a:t>
            </a:r>
            <a:r>
              <a:rPr lang="en-US" dirty="0" err="1"/>
              <a:t>normální</a:t>
            </a:r>
            <a:r>
              <a:rPr lang="en-US" dirty="0"/>
              <a:t> video</a:t>
            </a:r>
          </a:p>
        </p:txBody>
      </p:sp>
      <p:pic>
        <p:nvPicPr>
          <p:cNvPr id="5" name="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058" y="1203818"/>
            <a:ext cx="5373885" cy="53738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680231" y="1245780"/>
            <a:ext cx="0" cy="5331923"/>
          </a:xfrm>
          <a:prstGeom prst="straightConnector1">
            <a:avLst/>
          </a:prstGeom>
          <a:ln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913635" y="3703615"/>
            <a:ext cx="10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180 Mm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5220494" y="3588577"/>
            <a:ext cx="533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SDO/HMI, 12 May 2010, 00:00-06:00 UT, disc </a:t>
            </a:r>
            <a:r>
              <a:rPr lang="en-US" dirty="0" err="1"/>
              <a:t>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Výkonové</a:t>
            </a:r>
            <a:r>
              <a:rPr lang="en-US" dirty="0"/>
              <a:t> </a:t>
            </a:r>
            <a:r>
              <a:rPr lang="en-US" dirty="0" err="1"/>
              <a:t>spektrum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10" y="1292891"/>
            <a:ext cx="6854714" cy="5141035"/>
          </a:xfrm>
        </p:spPr>
      </p:pic>
      <p:sp>
        <p:nvSpPr>
          <p:cNvPr id="6" name="Oval 5"/>
          <p:cNvSpPr/>
          <p:nvPr/>
        </p:nvSpPr>
        <p:spPr>
          <a:xfrm>
            <a:off x="2188857" y="4943762"/>
            <a:ext cx="5377871" cy="12569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8586" y="5280668"/>
            <a:ext cx="128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konvekce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</p:txBody>
      </p:sp>
      <p:pic>
        <p:nvPicPr>
          <p:cNvPr id="4" name="wave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4475" y="1447800"/>
            <a:ext cx="4800600" cy="48006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358488" y="1447800"/>
            <a:ext cx="0" cy="480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1645768" y="3472735"/>
            <a:ext cx="95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180 Mm</a:t>
            </a:r>
          </a:p>
        </p:txBody>
      </p:sp>
    </p:spTree>
    <p:extLst>
      <p:ext uri="{BB962C8B-B14F-4D97-AF65-F5344CB8AC3E}">
        <p14:creationId xmlns:p14="http://schemas.microsoft.com/office/powerpoint/2010/main" val="26218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oscilací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" r="16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-</a:t>
            </a:r>
            <a:r>
              <a:rPr lang="en-US" dirty="0" err="1"/>
              <a:t>υ</a:t>
            </a:r>
            <a:r>
              <a:rPr lang="en-US" dirty="0"/>
              <a:t> diagram</a:t>
            </a:r>
          </a:p>
          <a:p>
            <a:r>
              <a:rPr lang="en-US" dirty="0" err="1"/>
              <a:t>Hřbetová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– interference – </a:t>
            </a:r>
            <a:r>
              <a:rPr lang="en-US" dirty="0" err="1"/>
              <a:t>stojaté</a:t>
            </a:r>
            <a:r>
              <a:rPr lang="en-US" dirty="0"/>
              <a:t> </a:t>
            </a:r>
            <a:r>
              <a:rPr lang="en-US" dirty="0" err="1"/>
              <a:t>vlnění</a:t>
            </a:r>
            <a:endParaRPr lang="en-US" dirty="0"/>
          </a:p>
          <a:p>
            <a:r>
              <a:rPr lang="en-US" dirty="0" err="1"/>
              <a:t>Převážně</a:t>
            </a:r>
            <a:r>
              <a:rPr lang="en-US" dirty="0"/>
              <a:t> </a:t>
            </a:r>
            <a:r>
              <a:rPr lang="en-US" dirty="0" err="1"/>
              <a:t>zvukové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(</a:t>
            </a:r>
            <a:r>
              <a:rPr lang="en-US" i="1" dirty="0"/>
              <a:t>p</a:t>
            </a:r>
            <a:r>
              <a:rPr lang="en-US" dirty="0"/>
              <a:t>) a </a:t>
            </a:r>
            <a:r>
              <a:rPr lang="en-US" i="1" dirty="0"/>
              <a:t>f</a:t>
            </a:r>
            <a:r>
              <a:rPr lang="en-US" dirty="0"/>
              <a:t> mod</a:t>
            </a:r>
          </a:p>
          <a:p>
            <a:r>
              <a:rPr lang="en-US" dirty="0" err="1"/>
              <a:t>Rozlišení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</a:t>
            </a:r>
            <a:r>
              <a:rPr lang="en-US" dirty="0" err="1"/>
              <a:t>souvisí</a:t>
            </a:r>
            <a:r>
              <a:rPr lang="en-US" dirty="0"/>
              <a:t> s </a:t>
            </a:r>
            <a:r>
              <a:rPr lang="en-US" dirty="0" err="1"/>
              <a:t>celkovou</a:t>
            </a:r>
            <a:r>
              <a:rPr lang="en-US" dirty="0"/>
              <a:t> </a:t>
            </a:r>
            <a:r>
              <a:rPr lang="en-US" dirty="0" err="1"/>
              <a:t>dobou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7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ω</a:t>
            </a:r>
            <a:r>
              <a:rPr lang="en-US" dirty="0"/>
              <a:t> (l-</a:t>
            </a:r>
            <a:r>
              <a:rPr lang="en-US" dirty="0" err="1"/>
              <a:t>ν</a:t>
            </a:r>
            <a:r>
              <a:rPr lang="en-US" dirty="0"/>
              <a:t>)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9" y="1271469"/>
            <a:ext cx="6461155" cy="527524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8940" y="5680399"/>
            <a:ext cx="3670160" cy="390789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1928" y="5041616"/>
            <a:ext cx="153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Oblast g-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vln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H="1">
            <a:off x="4521414" y="5289613"/>
            <a:ext cx="474469" cy="43265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7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Sférické</a:t>
            </a:r>
            <a:r>
              <a:rPr lang="en-US" dirty="0"/>
              <a:t> </a:t>
            </a:r>
            <a:r>
              <a:rPr lang="en-US" dirty="0" err="1"/>
              <a:t>harmoniky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904" r="6920"/>
          <a:stretch/>
        </p:blipFill>
        <p:spPr>
          <a:xfrm>
            <a:off x="663837" y="1354019"/>
            <a:ext cx="4242786" cy="49229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 –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uzlových</a:t>
            </a:r>
            <a:r>
              <a:rPr lang="en-US" dirty="0"/>
              <a:t> </a:t>
            </a:r>
            <a:r>
              <a:rPr lang="en-US" dirty="0" err="1"/>
              <a:t>křivek</a:t>
            </a:r>
            <a:r>
              <a:rPr lang="en-US" dirty="0"/>
              <a:t> v </a:t>
            </a:r>
            <a:r>
              <a:rPr lang="en-US" dirty="0" err="1"/>
              <a:t>úhlovém</a:t>
            </a:r>
            <a:r>
              <a:rPr lang="en-US" dirty="0"/>
              <a:t> </a:t>
            </a:r>
            <a:r>
              <a:rPr lang="en-US" dirty="0" err="1"/>
              <a:t>směru</a:t>
            </a:r>
            <a:endParaRPr lang="en-US" dirty="0"/>
          </a:p>
          <a:p>
            <a:r>
              <a:rPr lang="en-US" i="1" dirty="0"/>
              <a:t>m</a:t>
            </a:r>
            <a:r>
              <a:rPr lang="en-US" dirty="0"/>
              <a:t> – </a:t>
            </a:r>
            <a:r>
              <a:rPr lang="en-US" dirty="0" err="1"/>
              <a:t>kolik</a:t>
            </a:r>
            <a:r>
              <a:rPr lang="en-US" dirty="0"/>
              <a:t> z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prochází</a:t>
            </a:r>
            <a:r>
              <a:rPr lang="en-US" dirty="0"/>
              <a:t> </a:t>
            </a:r>
            <a:r>
              <a:rPr lang="en-US" dirty="0" err="1"/>
              <a:t>pólem</a:t>
            </a:r>
            <a:endParaRPr lang="en-US" dirty="0"/>
          </a:p>
          <a:p>
            <a:r>
              <a:rPr lang="en-US" i="1" dirty="0"/>
              <a:t>n</a:t>
            </a:r>
            <a:r>
              <a:rPr lang="en-US" dirty="0"/>
              <a:t> –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uzlových</a:t>
            </a:r>
            <a:r>
              <a:rPr lang="en-US" dirty="0"/>
              <a:t> </a:t>
            </a:r>
            <a:r>
              <a:rPr lang="en-US" dirty="0" err="1"/>
              <a:t>křivek</a:t>
            </a:r>
            <a:r>
              <a:rPr lang="en-US" dirty="0"/>
              <a:t> v </a:t>
            </a:r>
            <a:r>
              <a:rPr lang="en-US" dirty="0" err="1"/>
              <a:t>radiálním</a:t>
            </a:r>
            <a:r>
              <a:rPr lang="en-US" dirty="0"/>
              <a:t> </a:t>
            </a:r>
            <a:r>
              <a:rPr lang="en-US" dirty="0" err="1"/>
              <a:t>směru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Prostorové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</p:txBody>
      </p:sp>
      <p:pic>
        <p:nvPicPr>
          <p:cNvPr id="5" name="Picture 4" descr="harm-1-0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1299393"/>
            <a:ext cx="2513204" cy="2513204"/>
          </a:xfrm>
          <a:prstGeom prst="rect">
            <a:avLst/>
          </a:prstGeom>
        </p:spPr>
      </p:pic>
      <p:pic>
        <p:nvPicPr>
          <p:cNvPr id="6" name="Picture 5" descr="harm-1-1.ep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1299393"/>
            <a:ext cx="2513204" cy="2513204"/>
          </a:xfrm>
          <a:prstGeom prst="rect">
            <a:avLst/>
          </a:prstGeom>
        </p:spPr>
      </p:pic>
      <p:pic>
        <p:nvPicPr>
          <p:cNvPr id="7" name="Picture 6" descr="harm-3-2.ep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2" y="1299393"/>
            <a:ext cx="2513204" cy="2513204"/>
          </a:xfrm>
          <a:prstGeom prst="rect">
            <a:avLst/>
          </a:prstGeom>
        </p:spPr>
      </p:pic>
      <p:pic>
        <p:nvPicPr>
          <p:cNvPr id="8" name="Picture 7" descr="harm-5-5.ep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3965139"/>
            <a:ext cx="2513204" cy="2513204"/>
          </a:xfrm>
          <a:prstGeom prst="rect">
            <a:avLst/>
          </a:prstGeom>
        </p:spPr>
      </p:pic>
      <p:pic>
        <p:nvPicPr>
          <p:cNvPr id="9" name="Picture 8" descr="harm-10-3.ep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3965139"/>
            <a:ext cx="2513204" cy="2513204"/>
          </a:xfrm>
          <a:prstGeom prst="rect">
            <a:avLst/>
          </a:prstGeom>
        </p:spPr>
      </p:pic>
      <p:pic>
        <p:nvPicPr>
          <p:cNvPr id="10" name="Picture 9" descr="harm-100-56.ep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2" y="3965139"/>
            <a:ext cx="2513204" cy="25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6179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27949</TotalTime>
  <Words>230</Words>
  <Application>Microsoft Macintosh PowerPoint</Application>
  <PresentationFormat>On-screen Show (4:3)</PresentationFormat>
  <Paragraphs>46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Lucida Grande CE</vt:lpstr>
      <vt:lpstr>Wingdings 2</vt:lpstr>
      <vt:lpstr>Perception</vt:lpstr>
      <vt:lpstr>Oscilace</vt:lpstr>
      <vt:lpstr>Oscilace</vt:lpstr>
      <vt:lpstr>Vcelku normální video</vt:lpstr>
      <vt:lpstr>Výkonové spektrum</vt:lpstr>
      <vt:lpstr>Pouze vlny</vt:lpstr>
      <vt:lpstr>Spektrum oscilací</vt:lpstr>
      <vt:lpstr>k-ω (l-ν) diagram</vt:lpstr>
      <vt:lpstr>Sférické harmoniky</vt:lpstr>
      <vt:lpstr>Prostorové vlny</vt:lpstr>
      <vt:lpstr>Low-l mody</vt:lpstr>
      <vt:lpstr>Velká a malá separace</vt:lpstr>
      <vt:lpstr>Asteroseismologie – HD52265</vt:lpstr>
      <vt:lpstr>Rotační rozštěpení</vt:lpstr>
      <vt:lpstr>Frekvence v nitru</vt:lpstr>
      <vt:lpstr>Teoretické spektrum oscilací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239</cp:revision>
  <dcterms:created xsi:type="dcterms:W3CDTF">2012-01-05T14:21:50Z</dcterms:created>
  <dcterms:modified xsi:type="dcterms:W3CDTF">2022-03-23T12:28:36Z</dcterms:modified>
</cp:coreProperties>
</file>