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90" r:id="rId2"/>
  </p:sldMasterIdLst>
  <p:notesMasterIdLst>
    <p:notesMasterId r:id="rId21"/>
  </p:notesMasterIdLst>
  <p:sldIdLst>
    <p:sldId id="256" r:id="rId3"/>
    <p:sldId id="257" r:id="rId4"/>
    <p:sldId id="261" r:id="rId5"/>
    <p:sldId id="262" r:id="rId6"/>
    <p:sldId id="258" r:id="rId7"/>
    <p:sldId id="281" r:id="rId8"/>
    <p:sldId id="280" r:id="rId9"/>
    <p:sldId id="263" r:id="rId10"/>
    <p:sldId id="264" r:id="rId11"/>
    <p:sldId id="265" r:id="rId12"/>
    <p:sldId id="266" r:id="rId13"/>
    <p:sldId id="271" r:id="rId14"/>
    <p:sldId id="273" r:id="rId15"/>
    <p:sldId id="274" r:id="rId16"/>
    <p:sldId id="276" r:id="rId17"/>
    <p:sldId id="277" r:id="rId18"/>
    <p:sldId id="278" r:id="rId19"/>
    <p:sldId id="279" r:id="rId20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1pPr>
    <a:lvl2pPr marL="742873" indent="-285721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2pPr>
    <a:lvl3pPr marL="1142881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3pPr>
    <a:lvl4pPr marL="1600034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4pPr>
    <a:lvl5pPr marL="2057187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5pPr>
    <a:lvl6pPr marL="2285763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6pPr>
    <a:lvl7pPr marL="2742916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7pPr>
    <a:lvl8pPr marL="3200068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8pPr>
    <a:lvl9pPr marL="3657221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/>
    <p:restoredTop sz="94718"/>
  </p:normalViewPr>
  <p:slideViewPr>
    <p:cSldViewPr>
      <p:cViewPr varScale="1">
        <p:scale>
          <a:sx n="106" d="100"/>
          <a:sy n="106" d="100"/>
        </p:scale>
        <p:origin x="1304" y="176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40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6" y="1388424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marL="0" lv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8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75" y="539751"/>
            <a:ext cx="4846638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609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100794" rIns="302383" bIns="100794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00794" rIns="302383" bIns="100794" rtlCol="0" anchor="t" anchorCtr="0"/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326" tIns="50397" rIns="302383" bIns="50397" rtlCol="0" anchor="b" anchorCtr="0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4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100794" rIns="302383" bIns="100794" rtlCol="0" anchor="ctr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000"/>
            </a:lvl6pPr>
            <a:lvl7pPr marL="2266123" indent="-379729">
              <a:defRPr sz="2000"/>
            </a:lvl7pPr>
            <a:lvl8pPr marL="2266123" indent="-379729">
              <a:defRPr sz="2000"/>
            </a:lvl8pPr>
            <a:lvl9pPr marL="2266123" indent="-37972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000"/>
            </a:lvl6pPr>
            <a:lvl7pPr marL="2266123" indent="-379729">
              <a:defRPr sz="2000"/>
            </a:lvl7pPr>
            <a:lvl8pPr marL="2266123" indent="-379729">
              <a:defRPr sz="2000"/>
            </a:lvl8pPr>
            <a:lvl9pPr marL="2266123" indent="-37972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1800"/>
            </a:lvl6pPr>
            <a:lvl7pPr marL="2266123" indent="-379729">
              <a:defRPr sz="1800"/>
            </a:lvl7pPr>
            <a:lvl8pPr marL="2266123" indent="-379729">
              <a:defRPr sz="1800"/>
            </a:lvl8pPr>
            <a:lvl9pPr marL="2266123" indent="-37972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1800"/>
            </a:lvl6pPr>
            <a:lvl7pPr marL="2266123" indent="-379729">
              <a:defRPr sz="1800"/>
            </a:lvl7pPr>
            <a:lvl8pPr marL="2266123" indent="-379729">
              <a:defRPr sz="1800"/>
            </a:lvl8pPr>
            <a:lvl9pPr marL="2266123" indent="-37972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7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4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200"/>
            </a:lvl6pPr>
            <a:lvl7pPr marL="2266123" indent="-379729">
              <a:defRPr sz="2200"/>
            </a:lvl7pPr>
            <a:lvl8pPr marL="2266123" indent="-379729">
              <a:defRPr sz="2200"/>
            </a:lvl8pPr>
            <a:lvl9pPr marL="2266123" indent="-379729"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4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302383" rIns="302383" bIns="302383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5" y="1388423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302383" rIns="302383" bIns="302383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marL="0" lv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7" y="1245123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49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89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00783" rIns="302352" bIns="100783" rtlCol="0" anchor="t" anchorCtr="0"/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190" tIns="50392" rIns="302352" bIns="50392" rtlCol="0" anchor="b" anchorCtr="0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5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ctr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8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5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200"/>
            </a:lvl6pPr>
            <a:lvl7pPr marL="2265888" indent="-379689">
              <a:defRPr sz="2200"/>
            </a:lvl7pPr>
            <a:lvl8pPr marL="2265888" indent="-379689">
              <a:defRPr sz="2200"/>
            </a:lvl8pPr>
            <a:lvl9pPr marL="2265888" indent="-379689"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5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9" y="7241190"/>
            <a:ext cx="504031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4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4" y="7358085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4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marL="0" indent="0" algn="l" defTabSz="1007838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40" indent="-377940" algn="l" defTabSz="1007838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879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818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758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697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5888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3827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515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205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8" y="7241189"/>
            <a:ext cx="504031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3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3" y="7358084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3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xStyles>
    <p:titleStyle>
      <a:lvl1pPr marL="0" indent="0" algn="l" defTabSz="1007943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79" indent="-377979" algn="l" defTabSz="1007943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957" indent="-370979" algn="l" defTabSz="1007943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936" indent="-384978" algn="l" defTabSz="1007943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915" indent="-370979" algn="l" defTabSz="1007943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893" indent="-384978" algn="l" defTabSz="1007943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6123" indent="-379729" algn="l" defTabSz="1007943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4101" indent="-379729" algn="l" defTabSz="1007943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829" indent="-379729" algn="l" defTabSz="1007943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558" indent="-379729" algn="l" defTabSz="1007943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file:////Users/svanda/data/auuk/vyuka/slunecni%20fyzika/LS2021-2022/07_Helioseismologie/oscilace_erupce.mpeg" TargetMode="External"/><Relationship Id="rId1" Type="http://schemas.microsoft.com/office/2007/relationships/media" Target="file:////Users/svanda/data/auuk/vyuka/slunecni%20fyzika/LS2021-2022/07_Helioseismologie/oscilace_erupce.mpeg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e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1.png"/><Relationship Id="rId21" Type="http://schemas.openxmlformats.org/officeDocument/2006/relationships/image" Target="../media/image10.emf"/><Relationship Id="rId7" Type="http://schemas.openxmlformats.org/officeDocument/2006/relationships/image" Target="../media/image3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slideLayout" Target="../slideLayouts/slideLayout16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23" Type="http://schemas.openxmlformats.org/officeDocument/2006/relationships/image" Target="../media/image11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9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e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file:////Users/svanda/data/auuk/vyuka/slunecni%20fyzika/LS2021-2022/07_Helioseismologie/oscilace_fulldisc.mpeg" TargetMode="External"/><Relationship Id="rId1" Type="http://schemas.microsoft.com/office/2007/relationships/media" Target="file:////Users/svanda/data/auuk/vyuka/slunecni%20fyzika/LS2021-2022/07_Helioseismologie/oscilace_fulldisc.mpeg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file:////Users/svanda/data/auuk/vyuka/slunecni%20fyzika/LS2021-2022/07_Helioseismologie/oscilace_hires.mpeg" TargetMode="External"/><Relationship Id="rId1" Type="http://schemas.microsoft.com/office/2007/relationships/media" Target="file:////Users/svanda/data/auuk/vyuka/slunecni%20fyzika/LS2021-2022/07_Helioseismologie/oscilace_hires.mpeg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1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1.emf"/><Relationship Id="rId5" Type="http://schemas.openxmlformats.org/officeDocument/2006/relationships/image" Target="../media/image18.jpeg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17.jpeg"/><Relationship Id="rId9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.png"/><Relationship Id="rId7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</a:tabLst>
            </a:pPr>
            <a:r>
              <a:rPr lang="en-US"/>
              <a:t>Helioseismologie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6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Michal </a:t>
            </a:r>
            <a:r>
              <a:rPr lang="en-US" dirty="0" err="1"/>
              <a:t>Švanda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Time-distance II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Dnes rozšířená time-distance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Nejen filtry fázové rychlosti, ale i jiné, v zásadě libovolné (např. filtrování hřbetů)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Koncept geometrické optiky opouštěn, zahrnovány vlnové efekty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Důraz na konzistenci mezi přímou a inverzní metodou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Zpracování dat se promítá do přímé úlohy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Zahrnuje se plná informace o vlastnostech náhodného šumu (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kovarianční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matice, z modelu nebo z měření) → přesnost měření</a:t>
            </a:r>
          </a:p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Požadavek na kontrolu nad 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biasem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a splnění předpokladů (je lokální skutečně lokální?) → znalost 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zhlazování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a přeslechů</a:t>
            </a:r>
          </a:p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Zvýšený důraz na validaci metody a měření helioseismických veličin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Helioseismická holografie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4027761" cy="5484334"/>
          </a:xfrm>
          <a:ln/>
        </p:spPr>
        <p:txBody>
          <a:bodyPr>
            <a:normAutofit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Ekvivalent </a:t>
            </a:r>
            <a:r>
              <a:rPr lang="cs-CZ" dirty="0" err="1"/>
              <a:t>time</a:t>
            </a:r>
            <a:r>
              <a:rPr lang="cs-CZ" dirty="0"/>
              <a:t>-distance metody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Mapování poruch na odvrácené straně Slunce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2-2 nebo 1-3?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1260475"/>
            <a:ext cx="3948113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779838"/>
            <a:ext cx="4319588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Podpovrchové počasí (sub-surface weather, SSW)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2299569" cy="5484334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Reziduální velkorozměrové toky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436689"/>
            <a:ext cx="5572125" cy="5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3307681" cy="5484334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Inverze pro skvrnu z 20. června 1998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Konvergentní toky udržující skvrnu stabilní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Skvrna = mělký útvar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Jediné pozorování lehce preferující svazkový model sluneční skvrny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1651001"/>
            <a:ext cx="4425950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08" name="Freeform 4"/>
          <p:cNvSpPr>
            <a:spLocks noChangeArrowheads="1"/>
          </p:cNvSpPr>
          <p:nvPr/>
        </p:nvSpPr>
        <p:spPr bwMode="auto">
          <a:xfrm>
            <a:off x="900113" y="1260475"/>
            <a:ext cx="7920038" cy="5580063"/>
          </a:xfrm>
          <a:custGeom>
            <a:avLst/>
            <a:gdLst>
              <a:gd name="T0" fmla="*/ 0 w 22001"/>
              <a:gd name="T1" fmla="*/ 15500 h 15501"/>
              <a:gd name="T2" fmla="*/ 22000 w 22001"/>
              <a:gd name="T3" fmla="*/ 0 h 155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001" h="15501">
                <a:moveTo>
                  <a:pt x="0" y="15500"/>
                </a:moveTo>
                <a:lnTo>
                  <a:pt x="22000" y="0"/>
                </a:lnTo>
              </a:path>
            </a:pathLst>
          </a:cu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  <p:sp>
        <p:nvSpPr>
          <p:cNvPr id="21509" name="Freeform 5"/>
          <p:cNvSpPr>
            <a:spLocks noChangeArrowheads="1"/>
          </p:cNvSpPr>
          <p:nvPr/>
        </p:nvSpPr>
        <p:spPr bwMode="auto">
          <a:xfrm>
            <a:off x="720726" y="1331913"/>
            <a:ext cx="8101013" cy="5688012"/>
          </a:xfrm>
          <a:custGeom>
            <a:avLst/>
            <a:gdLst>
              <a:gd name="T0" fmla="*/ 0 w 22501"/>
              <a:gd name="T1" fmla="*/ 0 h 15801"/>
              <a:gd name="T2" fmla="*/ 22500 w 22501"/>
              <a:gd name="T3" fmla="*/ 15800 h 158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501" h="15801">
                <a:moveTo>
                  <a:pt x="0" y="0"/>
                </a:moveTo>
                <a:lnTo>
                  <a:pt x="22500" y="15800"/>
                </a:lnTo>
              </a:path>
            </a:pathLst>
          </a:cu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 (II)</a:t>
            </a:r>
          </a:p>
        </p:txBody>
      </p:sp>
      <p:pic>
        <p:nvPicPr>
          <p:cNvPr id="2" name="pod_skvrno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529" y="1620585"/>
            <a:ext cx="8279568" cy="575969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skvrnou?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7" y="2160588"/>
            <a:ext cx="7523163" cy="43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Sluncetřesení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439863"/>
            <a:ext cx="6105525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Indukované oscilace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547814"/>
            <a:ext cx="6307138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Oscilace indukované erupcí</a:t>
            </a:r>
          </a:p>
        </p:txBody>
      </p:sp>
      <p:pic>
        <p:nvPicPr>
          <p:cNvPr id="27650" name="oscilace_erupce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2027239"/>
            <a:ext cx="5224463" cy="41798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65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Disperzní relace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92500"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Obecná</a:t>
            </a:r>
          </a:p>
          <a:p>
            <a:pPr marL="323816" indent="-322230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cs-CZ"/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p</a:t>
            </a:r>
            <a:r>
              <a:rPr lang="cs-CZ"/>
              <a:t>-mody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k</a:t>
            </a:r>
            <a:r>
              <a:rPr lang="cs-CZ" baseline="-33000"/>
              <a:t>r</a:t>
            </a:r>
            <a:r>
              <a:rPr lang="cs-CZ" baseline="33000"/>
              <a:t>2</a:t>
            </a:r>
            <a:r>
              <a:rPr lang="cs-CZ"/>
              <a:t> &gt; 0, N</a:t>
            </a:r>
            <a:r>
              <a:rPr lang="cs-CZ" baseline="33000"/>
              <a:t>2</a:t>
            </a:r>
            <a:r>
              <a:rPr lang="cs-CZ"/>
              <a:t> &lt; 0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g</a:t>
            </a:r>
            <a:r>
              <a:rPr lang="cs-CZ"/>
              <a:t>-mody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k</a:t>
            </a:r>
            <a:r>
              <a:rPr lang="cs-CZ" baseline="-33000"/>
              <a:t>r</a:t>
            </a:r>
            <a:r>
              <a:rPr lang="cs-CZ" baseline="33000"/>
              <a:t>2</a:t>
            </a:r>
            <a:r>
              <a:rPr lang="cs-CZ"/>
              <a:t> &gt; 0, N</a:t>
            </a:r>
            <a:r>
              <a:rPr lang="cs-CZ" baseline="33000"/>
              <a:t>2</a:t>
            </a:r>
            <a:r>
              <a:rPr lang="cs-CZ"/>
              <a:t> &gt; 0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f</a:t>
            </a:r>
            <a:r>
              <a:rPr lang="cs-CZ"/>
              <a:t>-mod</a:t>
            </a:r>
          </a:p>
          <a:p>
            <a:pPr marL="863511" lvl="1" indent="-287308">
              <a:lnSpc>
                <a:spcPct val="83000"/>
              </a:lnSpc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>
                <a:latin typeface="Symbol" charset="0"/>
                <a:cs typeface="Symbol" charset="0"/>
              </a:rPr>
              <a:t>Δ</a:t>
            </a:r>
            <a:r>
              <a:rPr lang="cs-CZ"/>
              <a:t>P = 0</a:t>
            </a:r>
          </a:p>
          <a:p>
            <a:pPr marL="744460" indent="-285721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en-US" sz="2400"/>
          </a:p>
          <a:p>
            <a:pPr marL="323816" indent="-322230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cs-CZ"/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Bod obratu</a:t>
            </a: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5635626" y="1260475"/>
          <a:ext cx="3363913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229200" imgH="776160" progId="">
                  <p:embed/>
                </p:oleObj>
              </mc:Choice>
              <mc:Fallback>
                <p:oleObj r:id="rId4" imgW="3229200" imgH="77616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1260475"/>
                        <a:ext cx="3363913" cy="7762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635625" y="2413000"/>
          <a:ext cx="16383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546560" imgH="387720" progId="">
                  <p:embed/>
                </p:oleObj>
              </mc:Choice>
              <mc:Fallback>
                <p:oleObj r:id="rId6" imgW="1546560" imgH="3877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5" y="2413000"/>
                        <a:ext cx="1638300" cy="3921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5635626" y="3421063"/>
          <a:ext cx="164306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638720" imgH="347760" progId="">
                  <p:embed/>
                </p:oleObj>
              </mc:Choice>
              <mc:Fallback>
                <p:oleObj r:id="rId8" imgW="1638720" imgH="3477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3421063"/>
                        <a:ext cx="1643063" cy="349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5635625" y="4429125"/>
          <a:ext cx="1030288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1009080" imgH="387720" progId="">
                  <p:embed/>
                </p:oleObj>
              </mc:Choice>
              <mc:Fallback>
                <p:oleObj r:id="rId10" imgW="1009080" imgH="3877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5" y="4429125"/>
                        <a:ext cx="1030288" cy="3921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5635626" y="5868989"/>
          <a:ext cx="2913063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2831040" imgH="743040" progId="">
                  <p:embed/>
                </p:oleObj>
              </mc:Choice>
              <mc:Fallback>
                <p:oleObj r:id="rId12" imgW="2831040" imgH="74304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5868989"/>
                        <a:ext cx="2913063" cy="74136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438635"/>
              </p:ext>
            </p:extLst>
          </p:nvPr>
        </p:nvGraphicFramePr>
        <p:xfrm>
          <a:off x="5040312" y="1403573"/>
          <a:ext cx="3910535" cy="851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866900" imgH="406400" progId="Equation.3">
                  <p:embed/>
                </p:oleObj>
              </mc:Choice>
              <mc:Fallback>
                <p:oleObj name="Equation" r:id="rId14" imgW="1866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040312" y="1403573"/>
                        <a:ext cx="3910535" cy="851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04159"/>
              </p:ext>
            </p:extLst>
          </p:nvPr>
        </p:nvGraphicFramePr>
        <p:xfrm>
          <a:off x="5040312" y="2771725"/>
          <a:ext cx="19145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14400" imgH="241300" progId="Equation.3">
                  <p:embed/>
                </p:oleObj>
              </mc:Choice>
              <mc:Fallback>
                <p:oleObj name="Equation" r:id="rId16" imgW="914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40312" y="2771725"/>
                        <a:ext cx="191452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610640"/>
              </p:ext>
            </p:extLst>
          </p:nvPr>
        </p:nvGraphicFramePr>
        <p:xfrm>
          <a:off x="5040312" y="3779837"/>
          <a:ext cx="20478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977900" imgH="203200" progId="Equation.3">
                  <p:embed/>
                </p:oleObj>
              </mc:Choice>
              <mc:Fallback>
                <p:oleObj name="Equation" r:id="rId18" imgW="977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040312" y="3779837"/>
                        <a:ext cx="20478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825817"/>
              </p:ext>
            </p:extLst>
          </p:nvPr>
        </p:nvGraphicFramePr>
        <p:xfrm>
          <a:off x="5040312" y="4643933"/>
          <a:ext cx="11699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58800" imgH="241300" progId="Equation.3">
                  <p:embed/>
                </p:oleObj>
              </mc:Choice>
              <mc:Fallback>
                <p:oleObj name="Equation" r:id="rId20" imgW="558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040312" y="4643933"/>
                        <a:ext cx="116998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916854"/>
              </p:ext>
            </p:extLst>
          </p:nvPr>
        </p:nvGraphicFramePr>
        <p:xfrm>
          <a:off x="4921250" y="5999163"/>
          <a:ext cx="324485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549400" imgH="444500" progId="Equation.3">
                  <p:embed/>
                </p:oleObj>
              </mc:Choice>
              <mc:Fallback>
                <p:oleObj name="Equation" r:id="rId22" imgW="1549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921250" y="5999163"/>
                        <a:ext cx="3244850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P-mody oscilací</a:t>
            </a:r>
          </a:p>
        </p:txBody>
      </p:sp>
      <p:pic>
        <p:nvPicPr>
          <p:cNvPr id="9218" name="oscilace_fulldisc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260476"/>
            <a:ext cx="5945188" cy="59451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2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P-mody oscilací</a:t>
            </a:r>
          </a:p>
        </p:txBody>
      </p:sp>
      <p:pic>
        <p:nvPicPr>
          <p:cNvPr id="10242" name="oscilace_hires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6" y="1336676"/>
            <a:ext cx="5580063" cy="55800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24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Trajektorie pro p/g mody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P-mody </a:t>
            </a:r>
            <a:r>
              <a:rPr lang="cs-CZ" i="1"/>
              <a:t>l</a:t>
            </a:r>
            <a:r>
              <a:rPr lang="cs-CZ"/>
              <a:t> = 30 a </a:t>
            </a:r>
            <a:r>
              <a:rPr lang="cs-CZ" i="1"/>
              <a:t>l </a:t>
            </a:r>
            <a:r>
              <a:rPr lang="cs-CZ"/>
              <a:t>= 100, </a:t>
            </a:r>
            <a:r>
              <a:rPr lang="cs-CZ">
                <a:latin typeface="Symbol" charset="0"/>
                <a:cs typeface="Symbol" charset="0"/>
              </a:rPr>
              <a:t>υ</a:t>
            </a:r>
            <a:r>
              <a:rPr lang="cs-CZ"/>
              <a:t> = 3 mHz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260475"/>
            <a:ext cx="4406900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895726"/>
            <a:ext cx="295275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00114" y="4068763"/>
            <a:ext cx="341947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311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lnSpc>
                <a:spcPct val="93000"/>
              </a:lnSpc>
              <a:spcAft>
                <a:spcPts val="575"/>
              </a:spcAft>
            </a:pP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G-mod </a:t>
            </a:r>
            <a:r>
              <a:rPr lang="cs-CZ" i="1">
                <a:solidFill>
                  <a:srgbClr val="333333"/>
                </a:solidFill>
                <a:latin typeface="Arial" charset="0"/>
                <a:cs typeface="標楷體" charset="0"/>
              </a:rPr>
              <a:t>l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 = 5, </a:t>
            </a:r>
            <a:r>
              <a:rPr lang="cs-CZ">
                <a:solidFill>
                  <a:srgbClr val="333333"/>
                </a:solidFill>
                <a:latin typeface="Standard Symbols L" charset="0"/>
                <a:cs typeface="Symbol" charset="0"/>
              </a:rPr>
              <a:t>υ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 = 192.6 </a:t>
            </a:r>
            <a:r>
              <a:rPr lang="cs-CZ">
                <a:solidFill>
                  <a:srgbClr val="333333"/>
                </a:solidFill>
                <a:latin typeface="Symbol" charset="0"/>
                <a:cs typeface="Symbol" charset="0"/>
              </a:rPr>
              <a:t>μ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Hz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Duvallův</a:t>
            </a:r>
            <a:r>
              <a:rPr lang="en-US" dirty="0"/>
              <a:t> </a:t>
            </a:r>
            <a:r>
              <a:rPr lang="en-US" dirty="0" err="1"/>
              <a:t>zákon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93" y="1340502"/>
            <a:ext cx="6514153" cy="567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7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Asymptotická</a:t>
            </a:r>
            <a:r>
              <a:rPr lang="en-US" dirty="0"/>
              <a:t> </a:t>
            </a:r>
            <a:r>
              <a:rPr lang="en-US" dirty="0" err="1"/>
              <a:t>inverze</a:t>
            </a:r>
            <a:r>
              <a:rPr lang="en-US" dirty="0"/>
              <a:t> 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32" y="1533823"/>
            <a:ext cx="8028848" cy="50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2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Ring-diagram lokální helioseismologie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0" indent="0"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k-</a:t>
            </a:r>
            <a:r>
              <a:rPr lang="cs-CZ" dirty="0" err="1">
                <a:latin typeface="Symbol" charset="0"/>
                <a:cs typeface="Symbol" charset="0"/>
              </a:rPr>
              <a:t>ω</a:t>
            </a:r>
            <a:r>
              <a:rPr lang="cs-CZ" dirty="0"/>
              <a:t> diagram do (</a:t>
            </a:r>
            <a:r>
              <a:rPr lang="cs-CZ" i="1" dirty="0" err="1"/>
              <a:t>k</a:t>
            </a:r>
            <a:r>
              <a:rPr lang="cs-CZ" baseline="-33000" dirty="0" err="1"/>
              <a:t>x</a:t>
            </a:r>
            <a:r>
              <a:rPr lang="cs-CZ" dirty="0"/>
              <a:t>, </a:t>
            </a:r>
            <a:r>
              <a:rPr lang="cs-CZ" i="1" dirty="0" err="1"/>
              <a:t>k</a:t>
            </a:r>
            <a:r>
              <a:rPr lang="cs-CZ" baseline="-33000" dirty="0" err="1"/>
              <a:t>y</a:t>
            </a:r>
            <a:r>
              <a:rPr lang="cs-CZ" dirty="0"/>
              <a:t>, 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Fit ringů s aproximací rovinné vlny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Pro fixní </a:t>
            </a:r>
            <a:r>
              <a:rPr lang="cs-CZ" i="1" dirty="0"/>
              <a:t>k </a:t>
            </a:r>
            <a:r>
              <a:rPr lang="cs-CZ" dirty="0"/>
              <a:t>a nízká </a:t>
            </a:r>
            <a:r>
              <a:rPr lang="cs-CZ" i="1" dirty="0"/>
              <a:t>m</a:t>
            </a:r>
            <a:r>
              <a:rPr lang="cs-CZ" dirty="0"/>
              <a:t>: </a:t>
            </a:r>
          </a:p>
          <a:p>
            <a:pPr marL="744460" indent="-285721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en-US" sz="2400" i="1" dirty="0"/>
              <a:t>k</a:t>
            </a:r>
            <a:r>
              <a:rPr lang="en-US" sz="2400" dirty="0"/>
              <a:t>=|</a:t>
            </a:r>
            <a:r>
              <a:rPr lang="en-US" sz="2400" b="1" dirty="0"/>
              <a:t>k</a:t>
            </a:r>
            <a:r>
              <a:rPr lang="en-US" sz="2400" dirty="0"/>
              <a:t>|, </a:t>
            </a:r>
            <a:r>
              <a:rPr lang="en-US" sz="2400" dirty="0" err="1">
                <a:cs typeface="Arial" charset="0"/>
              </a:rPr>
              <a:t>ψ</a:t>
            </a:r>
            <a:r>
              <a:rPr lang="en-US" sz="2400" dirty="0">
                <a:cs typeface="Arial" charset="0"/>
              </a:rPr>
              <a:t>=</a:t>
            </a:r>
            <a:r>
              <a:rPr lang="en-US" sz="2400" dirty="0" err="1">
                <a:cs typeface="Arial" charset="0"/>
              </a:rPr>
              <a:t>úhel</a:t>
            </a:r>
            <a:r>
              <a:rPr lang="en-US" sz="2400" dirty="0">
                <a:cs typeface="Arial" charset="0"/>
              </a:rPr>
              <a:t>(</a:t>
            </a:r>
            <a:r>
              <a:rPr lang="en-US" sz="2400" b="1" dirty="0" err="1">
                <a:cs typeface="Arial" charset="0"/>
              </a:rPr>
              <a:t>k</a:t>
            </a:r>
            <a:r>
              <a:rPr lang="en-US" sz="2400" dirty="0" err="1">
                <a:cs typeface="Arial" charset="0"/>
              </a:rPr>
              <a:t>,</a:t>
            </a:r>
            <a:r>
              <a:rPr lang="en-US" sz="2400" b="1" dirty="0" err="1">
                <a:cs typeface="Arial" charset="0"/>
              </a:rPr>
              <a:t>x</a:t>
            </a:r>
            <a:r>
              <a:rPr lang="en-US" sz="2400" dirty="0">
                <a:cs typeface="Arial" charset="0"/>
              </a:rPr>
              <a:t>):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56026"/>
            <a:ext cx="3201988" cy="33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7" y="1439864"/>
            <a:ext cx="2728913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1057275" y="3816351"/>
          <a:ext cx="37877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755880" imgH="752400" progId="">
                  <p:embed/>
                </p:oleObj>
              </mc:Choice>
              <mc:Fallback>
                <p:oleObj r:id="rId6" imgW="3755880" imgH="7524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6351"/>
                        <a:ext cx="3787775" cy="7524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790843"/>
              </p:ext>
            </p:extLst>
          </p:nvPr>
        </p:nvGraphicFramePr>
        <p:xfrm>
          <a:off x="719832" y="4283893"/>
          <a:ext cx="5054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413000" imgH="279400" progId="Equation.3">
                  <p:embed/>
                </p:oleObj>
              </mc:Choice>
              <mc:Fallback>
                <p:oleObj name="Equation" r:id="rId8" imgW="2413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9832" y="4283893"/>
                        <a:ext cx="5054600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234027"/>
              </p:ext>
            </p:extLst>
          </p:nvPr>
        </p:nvGraphicFramePr>
        <p:xfrm>
          <a:off x="157163" y="5302845"/>
          <a:ext cx="6092825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908300" imgH="647700" progId="Equation.3">
                  <p:embed/>
                </p:oleObj>
              </mc:Choice>
              <mc:Fallback>
                <p:oleObj name="Equation" r:id="rId10" imgW="29083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7163" y="5302845"/>
                        <a:ext cx="6092825" cy="1357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Time-distance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4171777" cy="5484334"/>
          </a:xfrm>
          <a:ln/>
        </p:spPr>
        <p:txBody>
          <a:bodyPr>
            <a:normAutofit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Měření cestovního času vlnového paketu mezi dvěma body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Z </a:t>
            </a:r>
            <a:r>
              <a:rPr lang="cs-CZ" i="1" dirty="0"/>
              <a:t>k</a:t>
            </a:r>
            <a:r>
              <a:rPr lang="cs-CZ" dirty="0"/>
              <a:t>-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 diagramu pakety se stejnou fázovou rychlostí </a:t>
            </a:r>
            <a:r>
              <a:rPr lang="cs-CZ" i="1" dirty="0"/>
              <a:t>v</a:t>
            </a:r>
            <a:r>
              <a:rPr lang="cs-CZ" baseline="-33000" dirty="0"/>
              <a:t>f</a:t>
            </a:r>
            <a:r>
              <a:rPr lang="cs-CZ" dirty="0"/>
              <a:t>=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/</a:t>
            </a:r>
            <a:r>
              <a:rPr lang="cs-CZ" i="1" dirty="0"/>
              <a:t>k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Měří se kovariance oscilací v různých bodech pro různá zpoždění, </a:t>
            </a:r>
            <a:r>
              <a:rPr lang="cs-CZ" dirty="0" err="1"/>
              <a:t>fituje</a:t>
            </a:r>
            <a:r>
              <a:rPr lang="cs-CZ" dirty="0"/>
              <a:t> se </a:t>
            </a:r>
            <a:r>
              <a:rPr lang="cs-CZ" dirty="0" err="1"/>
              <a:t>travel-time</a:t>
            </a:r>
            <a:endParaRPr lang="cs-CZ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327151"/>
            <a:ext cx="4040188" cy="40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22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385672"/>
              </p:ext>
            </p:extLst>
          </p:nvPr>
        </p:nvGraphicFramePr>
        <p:xfrm>
          <a:off x="1655936" y="5147989"/>
          <a:ext cx="6912763" cy="1048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771900" imgH="571500" progId="Equation.3">
                  <p:embed/>
                </p:oleObj>
              </mc:Choice>
              <mc:Fallback>
                <p:oleObj name="Equation" r:id="rId5" imgW="3771900" imgH="571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5936" y="5147989"/>
                        <a:ext cx="6912763" cy="1048793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919931"/>
              </p:ext>
            </p:extLst>
          </p:nvPr>
        </p:nvGraphicFramePr>
        <p:xfrm>
          <a:off x="1655936" y="6228109"/>
          <a:ext cx="9937104" cy="838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5270500" imgH="444500" progId="Word.Document.12">
                  <p:embed/>
                </p:oleObj>
              </mc:Choice>
              <mc:Fallback>
                <p:oleObj name="Document" r:id="rId7" imgW="5270500" imgH="444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55936" y="6228109"/>
                        <a:ext cx="9937104" cy="838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4889</TotalTime>
  <Words>303</Words>
  <Application>Microsoft Macintosh PowerPoint</Application>
  <PresentationFormat>Custom</PresentationFormat>
  <Paragraphs>59</Paragraphs>
  <Slides>18</Slides>
  <Notes>16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Century Gothic</vt:lpstr>
      <vt:lpstr>Lucida Grande CE</vt:lpstr>
      <vt:lpstr>Standard Symbols L</vt:lpstr>
      <vt:lpstr>Symbol</vt:lpstr>
      <vt:lpstr>Times New Roman</vt:lpstr>
      <vt:lpstr>Wingdings 2</vt:lpstr>
      <vt:lpstr>Perception</vt:lpstr>
      <vt:lpstr>1_Perception</vt:lpstr>
      <vt:lpstr>Equation</vt:lpstr>
      <vt:lpstr>Document</vt:lpstr>
      <vt:lpstr>Helioseismologie</vt:lpstr>
      <vt:lpstr>Disperzní relace</vt:lpstr>
      <vt:lpstr>P-mody oscilací</vt:lpstr>
      <vt:lpstr>P-mody oscilací</vt:lpstr>
      <vt:lpstr>Trajektorie pro p/g mody</vt:lpstr>
      <vt:lpstr>Duvallův zákon</vt:lpstr>
      <vt:lpstr>Asymptotická inverze c</vt:lpstr>
      <vt:lpstr>Ring-diagram lokální helioseismologie</vt:lpstr>
      <vt:lpstr>Time-distance</vt:lpstr>
      <vt:lpstr>Time-distance II</vt:lpstr>
      <vt:lpstr>Helioseismická holografie</vt:lpstr>
      <vt:lpstr>Podpovrchové počasí (sub-surface weather, SSW)</vt:lpstr>
      <vt:lpstr>Pod skvrnou</vt:lpstr>
      <vt:lpstr>Pod skvrnou (II)</vt:lpstr>
      <vt:lpstr>Pod skvrnou?</vt:lpstr>
      <vt:lpstr>Sluncetřesení</vt:lpstr>
      <vt:lpstr>Indukované oscilace</vt:lpstr>
      <vt:lpstr>Oscilace indukované erupcí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Helioseismologie</dc:title>
  <dc:subject/>
  <dc:creator/>
  <cp:keywords/>
  <dc:description/>
  <cp:lastModifiedBy>Michal Švanda</cp:lastModifiedBy>
  <cp:revision>107</cp:revision>
  <cp:lastPrinted>1601-01-01T00:00:00Z</cp:lastPrinted>
  <dcterms:created xsi:type="dcterms:W3CDTF">2008-02-03T23:36:30Z</dcterms:created>
  <dcterms:modified xsi:type="dcterms:W3CDTF">2023-04-05T13:52:04Z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