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24"/>
  </p:notesMasterIdLst>
  <p:sldIdLst>
    <p:sldId id="256" r:id="rId2"/>
    <p:sldId id="257" r:id="rId3"/>
    <p:sldId id="29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96" r:id="rId19"/>
    <p:sldId id="297" r:id="rId20"/>
    <p:sldId id="273" r:id="rId21"/>
    <p:sldId id="274" r:id="rId22"/>
    <p:sldId id="298" r:id="rId23"/>
  </p:sldIdLst>
  <p:sldSz cx="10080625" cy="7559675"/>
  <p:notesSz cx="7559675" cy="10691813"/>
  <p:defaultTextStyle>
    <a:defPPr>
      <a:defRPr lang="en-GB"/>
    </a:defPPr>
    <a:lvl1pPr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742873" indent="-285721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1142881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600034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2057187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5763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2916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068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221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/>
    <p:restoredTop sz="94648"/>
  </p:normalViewPr>
  <p:slideViewPr>
    <p:cSldViewPr>
      <p:cViewPr varScale="1">
        <p:scale>
          <a:sx n="106" d="100"/>
          <a:sy n="106" d="100"/>
        </p:scale>
        <p:origin x="1304" y="176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258739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873" indent="-285721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881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034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187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576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529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734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041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4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246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349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91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017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78045"/>
            <a:ext cx="9828609" cy="967638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3345033"/>
            <a:ext cx="8820547" cy="4214642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0126" y="1388424"/>
            <a:ext cx="3778485" cy="550600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503920" indent="0">
              <a:buNone/>
              <a:defRPr sz="3100"/>
            </a:lvl2pPr>
            <a:lvl3pPr marL="1007838" indent="0">
              <a:buNone/>
              <a:defRPr sz="2600"/>
            </a:lvl3pPr>
            <a:lvl4pPr marL="1511758" indent="0">
              <a:buNone/>
              <a:defRPr sz="2200"/>
            </a:lvl4pPr>
            <a:lvl5pPr marL="2015677" indent="0">
              <a:buNone/>
              <a:defRPr sz="2200"/>
            </a:lvl5pPr>
            <a:lvl6pPr marL="2519597" indent="0">
              <a:buNone/>
              <a:defRPr sz="2200"/>
            </a:lvl6pPr>
            <a:lvl7pPr marL="3023515" indent="0">
              <a:buNone/>
              <a:defRPr sz="2200"/>
            </a:lvl7pPr>
            <a:lvl8pPr marL="3527435" indent="0">
              <a:buNone/>
              <a:defRPr sz="2200"/>
            </a:lvl8pPr>
            <a:lvl9pPr marL="4031354" indent="0">
              <a:buNone/>
              <a:defRPr sz="22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2" y="1388423"/>
            <a:ext cx="5040313" cy="551608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marL="0" lv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8806546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33458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7278211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316516" y="1245123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16516" y="2898172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675" y="539751"/>
            <a:ext cx="4846638" cy="812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5971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360364"/>
            <a:ext cx="8458200" cy="538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20726" y="1331913"/>
            <a:ext cx="4062413" cy="575786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5538" y="1331913"/>
            <a:ext cx="4064000" cy="5757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5634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360364"/>
            <a:ext cx="8458200" cy="538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20726" y="1331913"/>
            <a:ext cx="4062413" cy="5757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935538" y="1331913"/>
            <a:ext cx="4064000" cy="5757862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65102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39611"/>
            <a:ext cx="9828609" cy="10079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6551718"/>
            <a:ext cx="8820547" cy="100795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00783" rIns="302352" bIns="100783" rtlCol="0" anchor="t" anchorCtr="0"/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8806546" cy="42838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7847"/>
            <a:ext cx="9828609" cy="2519892"/>
          </a:xfrm>
          <a:solidFill>
            <a:schemeClr val="tx2"/>
          </a:solidFill>
        </p:spPr>
        <p:txBody>
          <a:bodyPr vert="horz" lIns="1310190" tIns="50392" rIns="302352" bIns="50392" rtlCol="0" anchor="b" anchorCtr="0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062" y="6045765"/>
            <a:ext cx="8820547" cy="85676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ctr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3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2076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4799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370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5370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4799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74799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36178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75605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799" y="1365285"/>
            <a:ext cx="3931444" cy="555391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200"/>
            </a:lvl6pPr>
            <a:lvl7pPr marL="2265888" indent="-379689">
              <a:defRPr sz="2200"/>
            </a:lvl7pPr>
            <a:lvl8pPr marL="2265888" indent="-379689">
              <a:defRPr sz="2200"/>
            </a:lvl8pPr>
            <a:lvl9pPr marL="2265888" indent="-379689"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3237" y="1365285"/>
            <a:ext cx="3931444" cy="553921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8575" y="1423135"/>
            <a:ext cx="8390021" cy="5484334"/>
          </a:xfrm>
          <a:prstGeom prst="rect">
            <a:avLst/>
          </a:prstGeom>
        </p:spPr>
        <p:txBody>
          <a:bodyPr vert="horz" lIns="100783" tIns="50392" rIns="100783" bIns="5039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90249" y="7241190"/>
            <a:ext cx="504031" cy="402483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8064" y="0"/>
            <a:ext cx="8818797" cy="2015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008064" y="7358085"/>
            <a:ext cx="8818797" cy="20159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2844"/>
            <a:ext cx="9826860" cy="1007957"/>
          </a:xfrm>
          <a:prstGeom prst="rect">
            <a:avLst/>
          </a:prstGeo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txStyles>
    <p:titleStyle>
      <a:lvl1pPr marL="0" indent="0" algn="l" defTabSz="1007838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77940" indent="-377940" algn="l" defTabSz="1007838" rtl="0" eaLnBrk="1" latinLnBrk="0" hangingPunct="1">
        <a:spcBef>
          <a:spcPts val="2205"/>
        </a:spcBef>
        <a:buClr>
          <a:schemeClr val="accent1"/>
        </a:buClr>
        <a:buFont typeface="Wingdings 2" pitchFamily="18" charset="2"/>
        <a:buChar char=""/>
        <a:defRPr sz="22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55879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0818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511758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896697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265888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643827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23515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403205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svanda/data/auuk/vyuka/slunecni%20fyzika/LS2021-2022/08_Dynamo/cyklus_magnetogram.avi" TargetMode="External"/><Relationship Id="rId1" Type="http://schemas.microsoft.com/office/2007/relationships/media" Target="file:////Users/svanda/data/auuk/vyuka/slunecni%20fyzika/LS2021-2022/08_Dynamo/cyklus_magnetogram.avi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ctr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</a:tabLst>
              <a:defRPr/>
            </a:pP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magnetismus</a:t>
            </a:r>
            <a:r>
              <a:rPr lang="en-US" dirty="0"/>
              <a:t> I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3600" b="1" dirty="0">
              <a:latin typeface="Lucida Grande CE"/>
              <a:cs typeface="Lucida Grande CE"/>
            </a:endParaRPr>
          </a:p>
          <a:p>
            <a:pPr algn="ctr"/>
            <a:endParaRPr lang="en-US" dirty="0">
              <a:latin typeface="Lucida Grande CE"/>
              <a:cs typeface="Lucida Grande CE"/>
            </a:endParaRPr>
          </a:p>
          <a:p>
            <a:endParaRPr lang="en-US" dirty="0"/>
          </a:p>
          <a:p>
            <a:pPr algn="r"/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Joyův zákon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7164834" y="1331914"/>
            <a:ext cx="2339975" cy="5761037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</a:tabLst>
              <a:defRPr/>
            </a:pPr>
            <a:r>
              <a:rPr lang="cs-CZ" dirty="0"/>
              <a:t>Rozvinuté bipolární skupiny jsou skloněné (otočené) vůči rovnoběžkám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" y="1377950"/>
            <a:ext cx="6119813" cy="428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Babcockovo dynamo (1)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1808164"/>
            <a:ext cx="8039100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Babcockovo dynamo (2)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331914"/>
            <a:ext cx="3060700" cy="5761037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  <a:defRPr/>
            </a:pPr>
            <a:r>
              <a:rPr lang="cs-CZ" sz="2600"/>
              <a:t>Akce diferenciální rotace (</a:t>
            </a:r>
            <a:r>
              <a:rPr lang="cs-CZ" sz="2600">
                <a:cs typeface="Arial" charset="0"/>
              </a:rPr>
              <a:t>Ω</a:t>
            </a:r>
            <a:r>
              <a:rPr lang="cs-CZ" sz="2600"/>
              <a:t> efekt) mění poloidální pole na toroidální – pole je v plazmatu zmrzlé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6" y="1968500"/>
            <a:ext cx="5040313" cy="412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Babcockovo dynamo (3)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791790" y="1331914"/>
            <a:ext cx="3600450" cy="5761037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  <a:defRPr/>
            </a:pPr>
            <a:r>
              <a:rPr lang="cs-CZ" sz="2600" dirty="0"/>
              <a:t>Magnetické trubice </a:t>
            </a:r>
            <a:r>
              <a:rPr lang="cs-CZ" sz="2600" dirty="0" err="1"/>
              <a:t>vzplývají</a:t>
            </a:r>
            <a:r>
              <a:rPr lang="cs-CZ" sz="2600" dirty="0"/>
              <a:t> a formují aktivní oblasti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  <a:defRPr/>
            </a:pPr>
            <a:r>
              <a:rPr lang="cs-CZ" dirty="0" err="1"/>
              <a:t>Joyův</a:t>
            </a:r>
            <a:r>
              <a:rPr lang="cs-CZ" dirty="0"/>
              <a:t> zákon – pole nejsou čistě </a:t>
            </a:r>
            <a:r>
              <a:rPr lang="cs-CZ" dirty="0" err="1"/>
              <a:t>toriodální</a:t>
            </a:r>
            <a:r>
              <a:rPr lang="cs-CZ" dirty="0"/>
              <a:t>, ale mají svoji </a:t>
            </a:r>
            <a:r>
              <a:rPr lang="cs-CZ" dirty="0" err="1"/>
              <a:t>poloidální</a:t>
            </a:r>
            <a:r>
              <a:rPr lang="cs-CZ" dirty="0"/>
              <a:t> složku, která je opačná proti původnímu globálnímu </a:t>
            </a:r>
            <a:r>
              <a:rPr lang="cs-CZ" dirty="0" err="1"/>
              <a:t>poloidálnímu</a:t>
            </a:r>
            <a:r>
              <a:rPr lang="cs-CZ" dirty="0"/>
              <a:t> poli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763714"/>
            <a:ext cx="4319588" cy="450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Babcockovo dynamo (4)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936452" y="1331914"/>
            <a:ext cx="2879725" cy="5761037"/>
          </a:xfrm>
        </p:spPr>
        <p:txBody>
          <a:bodyPr>
            <a:normAutofit lnSpcReduction="10000"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  <a:defRPr/>
            </a:pPr>
            <a:r>
              <a:rPr lang="cs-CZ" sz="2600" dirty="0"/>
              <a:t>Pole v aktivních oblastech interaguje s globálním polem a přepojuje se v koróně. Značná část pole anihiluje, formuje se globálně opačná polarita, která je převážně </a:t>
            </a:r>
            <a:r>
              <a:rPr lang="cs-CZ" sz="2600" dirty="0" err="1"/>
              <a:t>poloidální</a:t>
            </a:r>
            <a:endParaRPr lang="cs-CZ" sz="26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9" y="1331914"/>
            <a:ext cx="5400675" cy="379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>
                <a:cs typeface="Arial" charset="0"/>
              </a:rPr>
              <a:t>α a Ω efekt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0" y="1619250"/>
            <a:ext cx="720725" cy="4140200"/>
          </a:xfrm>
        </p:spPr>
        <p:txBody>
          <a:bodyPr>
            <a:normAutofit fontScale="62500" lnSpcReduction="20000"/>
          </a:bodyPr>
          <a:lstStyle/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r>
              <a:rPr lang="cs-CZ" sz="2600">
                <a:cs typeface="Arial" charset="0"/>
              </a:rPr>
              <a:t>Ω</a:t>
            </a:r>
          </a:p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endParaRPr lang="cs-CZ" sz="2600">
              <a:cs typeface="Arial" charset="0"/>
            </a:endParaRPr>
          </a:p>
          <a:p>
            <a:pPr marL="323816" indent="-322230">
              <a:tabLst>
                <a:tab pos="449216" algn="l"/>
              </a:tabLst>
              <a:defRPr/>
            </a:pPr>
            <a:r>
              <a:rPr lang="cs-CZ" sz="2600">
                <a:cs typeface="Arial" charset="0"/>
              </a:rPr>
              <a:t>α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1520826"/>
            <a:ext cx="741680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2" y="4005264"/>
            <a:ext cx="6399213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Babcockovo-Leightonovo dynamo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1331913"/>
            <a:ext cx="8280400" cy="647700"/>
          </a:xfrm>
        </p:spPr>
        <p:txBody>
          <a:bodyPr tIns="24382" anchor="ctr"/>
          <a:lstStyle/>
          <a:p>
            <a:pPr marL="0" indent="0">
              <a:lnSpc>
                <a:spcPct val="92000"/>
              </a:lnSpc>
              <a:spcAft>
                <a:spcPct val="0"/>
              </a:spcAft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en-US" sz="2400">
                <a:solidFill>
                  <a:srgbClr val="000000"/>
                </a:solidFill>
                <a:latin typeface="Times New Roman" charset="0"/>
              </a:rPr>
              <a:t>Operuje v přípovrchových vrstvách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1863"/>
            <a:ext cx="31242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37" y="2274888"/>
            <a:ext cx="3040063" cy="304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20725" y="5364164"/>
            <a:ext cx="41402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4382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>
              <a:defRPr/>
            </a:pPr>
            <a:r>
              <a:rPr lang="en-US" b="1"/>
              <a:t>Klasické dynamo</a:t>
            </a:r>
            <a:r>
              <a:rPr lang="en-US"/>
              <a:t>: oba efekty operují v hloubce, zřejmě na dně konvektivní zóny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148263" y="5543551"/>
            <a:ext cx="41402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4382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>
              <a:defRPr/>
            </a:pPr>
            <a:r>
              <a:rPr lang="en-US" b="1" dirty="0"/>
              <a:t>B-L dynamo</a:t>
            </a:r>
            <a:r>
              <a:rPr lang="en-US" dirty="0"/>
              <a:t>: </a:t>
            </a:r>
            <a:r>
              <a:rPr lang="en-US" dirty="0">
                <a:latin typeface="Arial" charset="0"/>
                <a:cs typeface="Arial" charset="0"/>
              </a:rPr>
              <a:t>α</a:t>
            </a:r>
            <a:r>
              <a:rPr lang="en-US" dirty="0"/>
              <a:t>-</a:t>
            </a:r>
            <a:r>
              <a:rPr lang="en-US" dirty="0" err="1"/>
              <a:t>efekt</a:t>
            </a:r>
            <a:r>
              <a:rPr lang="en-US" dirty="0"/>
              <a:t> se </a:t>
            </a:r>
            <a:r>
              <a:rPr lang="en-US" dirty="0" err="1"/>
              <a:t>vyskytuje</a:t>
            </a:r>
            <a:r>
              <a:rPr lang="en-US" dirty="0"/>
              <a:t> v </a:t>
            </a:r>
            <a:r>
              <a:rPr lang="en-US" dirty="0" err="1"/>
              <a:t>přípovrchových</a:t>
            </a:r>
            <a:r>
              <a:rPr lang="en-US" dirty="0"/>
              <a:t> </a:t>
            </a:r>
            <a:r>
              <a:rPr lang="en-US" dirty="0" err="1"/>
              <a:t>vrstvách</a:t>
            </a:r>
            <a:r>
              <a:rPr lang="en-US" dirty="0"/>
              <a:t>, </a:t>
            </a:r>
            <a:r>
              <a:rPr lang="en-US" dirty="0" err="1"/>
              <a:t>oba</a:t>
            </a:r>
            <a:r>
              <a:rPr lang="en-US" dirty="0"/>
              <a:t> </a:t>
            </a:r>
            <a:r>
              <a:rPr lang="en-US" dirty="0" err="1"/>
              <a:t>efekty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prostorově</a:t>
            </a:r>
            <a:r>
              <a:rPr lang="en-US" dirty="0"/>
              <a:t> </a:t>
            </a:r>
            <a:r>
              <a:rPr lang="en-US" dirty="0" err="1"/>
              <a:t>odděleny</a:t>
            </a:r>
            <a:endParaRPr lang="en-US" dirty="0"/>
          </a:p>
          <a:p>
            <a:pPr>
              <a:defRPr/>
            </a:pPr>
            <a:r>
              <a:rPr lang="en-US" dirty="0" err="1"/>
              <a:t>Potřebuje</a:t>
            </a:r>
            <a:r>
              <a:rPr lang="en-US" dirty="0"/>
              <a:t> (!) </a:t>
            </a:r>
            <a:r>
              <a:rPr lang="en-US" dirty="0" err="1"/>
              <a:t>bipolární</a:t>
            </a:r>
            <a:r>
              <a:rPr lang="en-US" dirty="0"/>
              <a:t> </a:t>
            </a:r>
            <a:r>
              <a:rPr lang="en-US" dirty="0" err="1"/>
              <a:t>magnetické</a:t>
            </a:r>
            <a:r>
              <a:rPr lang="en-US" dirty="0"/>
              <a:t> </a:t>
            </a:r>
            <a:r>
              <a:rPr lang="en-US" dirty="0" err="1"/>
              <a:t>oblasti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Role meridionálního toku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40438" y="1331913"/>
            <a:ext cx="4040187" cy="5761037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  <a:defRPr/>
            </a:pPr>
            <a:r>
              <a:rPr lang="cs-CZ"/>
              <a:t>Důležitý při odnosu následné (trailing)  polarity k pólu, podepisuje se na změně celkové polarity</a:t>
            </a:r>
          </a:p>
        </p:txBody>
      </p:sp>
      <p:sp>
        <p:nvSpPr>
          <p:cNvPr id="20482" name="AutoShape 2"/>
          <p:cNvSpPr>
            <a:spLocks noChangeArrowheads="1"/>
          </p:cNvSpPr>
          <p:nvPr/>
        </p:nvSpPr>
        <p:spPr bwMode="auto">
          <a:xfrm>
            <a:off x="684214" y="1260475"/>
            <a:ext cx="2879725" cy="2700338"/>
          </a:xfrm>
          <a:prstGeom prst="roundRect">
            <a:avLst>
              <a:gd name="adj" fmla="val 56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pPr>
              <a:defRPr/>
            </a:pPr>
            <a:endParaRPr lang="en-US">
              <a:cs typeface="方正明體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1498600"/>
            <a:ext cx="22860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6" y="3276601"/>
            <a:ext cx="6119813" cy="35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4073525"/>
            <a:ext cx="2819400" cy="280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αa </a:t>
            </a:r>
            <a:r>
              <a:rPr lang="en-US" dirty="0" err="1"/>
              <a:t>ω</a:t>
            </a:r>
            <a:r>
              <a:rPr lang="en-US" dirty="0"/>
              <a:t> </a:t>
            </a:r>
            <a:r>
              <a:rPr lang="en-US" dirty="0" err="1"/>
              <a:t>slunečního</a:t>
            </a:r>
            <a:r>
              <a:rPr lang="en-US" dirty="0"/>
              <a:t> </a:t>
            </a:r>
            <a:r>
              <a:rPr lang="en-US" dirty="0" err="1"/>
              <a:t>cyklu</a:t>
            </a:r>
            <a:endParaRPr lang="en-US" dirty="0"/>
          </a:p>
        </p:txBody>
      </p:sp>
      <p:pic>
        <p:nvPicPr>
          <p:cNvPr id="5" name="Picture 4" descr="obr8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66"/>
          <a:stretch/>
        </p:blipFill>
        <p:spPr>
          <a:xfrm>
            <a:off x="2024124" y="1491419"/>
            <a:ext cx="6764928" cy="58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79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αa </a:t>
            </a:r>
            <a:r>
              <a:rPr lang="en-US" dirty="0" err="1"/>
              <a:t>ω</a:t>
            </a:r>
            <a:r>
              <a:rPr lang="en-US" dirty="0"/>
              <a:t> </a:t>
            </a:r>
            <a:r>
              <a:rPr lang="en-US" dirty="0" err="1"/>
              <a:t>slunečního</a:t>
            </a:r>
            <a:r>
              <a:rPr lang="en-US" dirty="0"/>
              <a:t> </a:t>
            </a:r>
            <a:r>
              <a:rPr lang="en-US" dirty="0" err="1"/>
              <a:t>cyklu</a:t>
            </a:r>
            <a:endParaRPr lang="en-US" dirty="0"/>
          </a:p>
        </p:txBody>
      </p:sp>
      <p:pic>
        <p:nvPicPr>
          <p:cNvPr id="5" name="Picture 4" descr="obr8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17"/>
          <a:stretch/>
        </p:blipFill>
        <p:spPr>
          <a:xfrm>
            <a:off x="1991161" y="1432228"/>
            <a:ext cx="6790149" cy="588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80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Sluneční cyklus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/>
        <p:txBody>
          <a:bodyPr tIns="21334"/>
          <a:lstStyle/>
          <a:p>
            <a:pPr marL="323816" indent="-323816">
              <a:buSzPct val="77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sz="2400" dirty="0"/>
              <a:t>Hlavní cyklus – 11 let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Objev – Heinrich </a:t>
            </a:r>
            <a:r>
              <a:rPr lang="cs-CZ" dirty="0" err="1"/>
              <a:t>Schwabe</a:t>
            </a:r>
            <a:r>
              <a:rPr lang="cs-CZ" dirty="0"/>
              <a:t> (1834)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Hale – 22 let, složený ze dvou 11letých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7,5 – 16 let (11,2 je střední délka trvání)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V počtu slunečních skvrn, jejich ploše, mohutnosti erupcí, ...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Od ~1760 číslovány, v současnosti jsme na vzestupu 25. cyklu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80BF48-E6F3-0C45-952B-6F87F49B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12" y="4133229"/>
            <a:ext cx="9525000" cy="3175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Babcockovo-Leightonovo dynamo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Produkuje: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Délku cyklu 22 let (viz dále)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Fázový posun mezi k rovníku migrujícím </a:t>
            </a:r>
            <a:r>
              <a:rPr lang="cs-CZ" dirty="0" err="1"/>
              <a:t>toroidálním</a:t>
            </a:r>
            <a:r>
              <a:rPr lang="cs-CZ" dirty="0"/>
              <a:t> polem a k pólu migrujícím </a:t>
            </a:r>
            <a:r>
              <a:rPr lang="cs-CZ" dirty="0" err="1"/>
              <a:t>poloidálním</a:t>
            </a:r>
            <a:r>
              <a:rPr lang="cs-CZ" dirty="0"/>
              <a:t> polem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10-100 </a:t>
            </a:r>
            <a:r>
              <a:rPr lang="cs-CZ" dirty="0" err="1"/>
              <a:t>kG</a:t>
            </a:r>
            <a:r>
              <a:rPr lang="cs-CZ" dirty="0"/>
              <a:t> </a:t>
            </a:r>
            <a:r>
              <a:rPr lang="cs-CZ" dirty="0" err="1"/>
              <a:t>toroidální</a:t>
            </a:r>
            <a:r>
              <a:rPr lang="cs-CZ" dirty="0"/>
              <a:t> pole na dně konvektivní zóny (nutné pro formaci skvrn ve správných šířkách)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Polární pole ~ 10 G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Slabá </a:t>
            </a:r>
            <a:r>
              <a:rPr lang="cs-CZ" dirty="0" err="1"/>
              <a:t>antikorelace</a:t>
            </a:r>
            <a:r>
              <a:rPr lang="cs-CZ" dirty="0"/>
              <a:t> mezi amplitudou a délkou cyklu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Asymetrie jako interakce dipólu a kvadrupólu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Neprodukuje: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Není </a:t>
            </a:r>
            <a:r>
              <a:rPr lang="cs-CZ" dirty="0" err="1"/>
              <a:t>samovybuzené</a:t>
            </a:r>
            <a:r>
              <a:rPr lang="cs-CZ" dirty="0"/>
              <a:t>, čili po velkých minimech by se už nenastartovalo (možná existence dalších efektů), vyžaduje </a:t>
            </a:r>
            <a:r>
              <a:rPr lang="cs-CZ" dirty="0" err="1"/>
              <a:t>primordinální</a:t>
            </a:r>
            <a:r>
              <a:rPr lang="cs-CZ" dirty="0"/>
              <a:t> pole, které jen přerozděluje a zesiluje v cyklu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Moderní dynamo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720352" y="1331913"/>
            <a:ext cx="8280400" cy="5688012"/>
          </a:xfrm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Numerické simulace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Flux-transport (</a:t>
            </a:r>
            <a:r>
              <a:rPr lang="cs-CZ" dirty="0" err="1"/>
              <a:t>meridional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 </a:t>
            </a:r>
            <a:r>
              <a:rPr lang="cs-CZ" dirty="0" err="1"/>
              <a:t>dominated</a:t>
            </a:r>
            <a:r>
              <a:rPr lang="cs-CZ" dirty="0"/>
              <a:t>) </a:t>
            </a:r>
            <a:r>
              <a:rPr lang="cs-CZ" dirty="0">
                <a:cs typeface="Arial" charset="0"/>
              </a:rPr>
              <a:t>× </a:t>
            </a:r>
            <a:r>
              <a:rPr lang="cs-CZ" dirty="0" err="1">
                <a:cs typeface="Arial" charset="0"/>
              </a:rPr>
              <a:t>difussion-dominated</a:t>
            </a:r>
            <a:endParaRPr lang="cs-CZ" dirty="0">
              <a:cs typeface="Arial" charset="0"/>
            </a:endParaRP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>
                <a:cs typeface="Arial" charset="0"/>
              </a:rPr>
              <a:t>Předpovědi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>
                <a:cs typeface="Arial" charset="0"/>
              </a:rPr>
              <a:t>Nedůležité pro fyziku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>
                <a:cs typeface="Arial" charset="0"/>
              </a:rPr>
              <a:t>Důležité pro aplikace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>
                <a:cs typeface="Arial" charset="0"/>
              </a:rPr>
              <a:t>NASA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>
                <a:cs typeface="Arial" charset="0"/>
              </a:rPr>
              <a:t>Elektronika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>
                <a:cs typeface="Arial" charset="0"/>
              </a:rPr>
              <a:t>Rozvody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>
                <a:cs typeface="Arial" charset="0"/>
              </a:rPr>
              <a:t>Kosmické počasí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2851151"/>
            <a:ext cx="4389438" cy="42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Proč</a:t>
            </a:r>
            <a:r>
              <a:rPr lang="en-US" dirty="0"/>
              <a:t> 11 let?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Tři</a:t>
            </a:r>
            <a:r>
              <a:rPr lang="en-US" dirty="0"/>
              <a:t> </a:t>
            </a:r>
            <a:r>
              <a:rPr lang="en-US" dirty="0" err="1"/>
              <a:t>procesy</a:t>
            </a:r>
            <a:r>
              <a:rPr lang="en-US" dirty="0"/>
              <a:t>: </a:t>
            </a:r>
            <a:r>
              <a:rPr lang="en-US" dirty="0" err="1"/>
              <a:t>zesílení</a:t>
            </a:r>
            <a:r>
              <a:rPr lang="en-US" dirty="0"/>
              <a:t> pole,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vynoření</a:t>
            </a:r>
            <a:r>
              <a:rPr lang="en-US" dirty="0"/>
              <a:t> a transport k </a:t>
            </a:r>
            <a:r>
              <a:rPr lang="en-US" dirty="0" err="1"/>
              <a:t>pólům</a:t>
            </a:r>
            <a:endParaRPr lang="en-US" dirty="0"/>
          </a:p>
          <a:p>
            <a:pPr lvl="1"/>
            <a:r>
              <a:rPr lang="en-US" dirty="0" err="1"/>
              <a:t>Zesílení</a:t>
            </a:r>
            <a:r>
              <a:rPr lang="en-US" dirty="0"/>
              <a:t> pole (</a:t>
            </a:r>
            <a:r>
              <a:rPr lang="en-US" dirty="0" err="1"/>
              <a:t>Ω-efekt</a:t>
            </a:r>
            <a:r>
              <a:rPr lang="en-US" dirty="0"/>
              <a:t>): </a:t>
            </a:r>
            <a:r>
              <a:rPr lang="en-US" dirty="0" err="1"/>
              <a:t>charakteristická</a:t>
            </a:r>
            <a:r>
              <a:rPr lang="en-US" dirty="0"/>
              <a:t> </a:t>
            </a:r>
            <a:r>
              <a:rPr lang="en-US" dirty="0" err="1"/>
              <a:t>škála</a:t>
            </a:r>
            <a:r>
              <a:rPr lang="en-US" dirty="0"/>
              <a:t> 5-8 let</a:t>
            </a:r>
          </a:p>
          <a:p>
            <a:pPr lvl="1"/>
            <a:r>
              <a:rPr lang="en-US" dirty="0" err="1"/>
              <a:t>Vynořování</a:t>
            </a:r>
            <a:r>
              <a:rPr lang="en-US" dirty="0"/>
              <a:t> pole: </a:t>
            </a:r>
            <a:r>
              <a:rPr lang="en-US" dirty="0" err="1"/>
              <a:t>charakteristická</a:t>
            </a:r>
            <a:r>
              <a:rPr lang="en-US" dirty="0"/>
              <a:t> </a:t>
            </a:r>
            <a:r>
              <a:rPr lang="en-US" dirty="0" err="1"/>
              <a:t>škála</a:t>
            </a:r>
            <a:r>
              <a:rPr lang="en-US" dirty="0"/>
              <a:t> 1 </a:t>
            </a:r>
            <a:r>
              <a:rPr lang="en-US" dirty="0" err="1"/>
              <a:t>rok</a:t>
            </a:r>
            <a:endParaRPr lang="en-US" dirty="0"/>
          </a:p>
          <a:p>
            <a:pPr lvl="1"/>
            <a:r>
              <a:rPr lang="en-US" dirty="0" err="1"/>
              <a:t>Rozptyl</a:t>
            </a:r>
            <a:r>
              <a:rPr lang="en-US" dirty="0"/>
              <a:t> pole </a:t>
            </a:r>
            <a:r>
              <a:rPr lang="en-US" dirty="0" err="1"/>
              <a:t>difúzí</a:t>
            </a:r>
            <a:r>
              <a:rPr lang="en-US" dirty="0"/>
              <a:t> a </a:t>
            </a:r>
            <a:r>
              <a:rPr lang="en-US" dirty="0" err="1"/>
              <a:t>odnos</a:t>
            </a:r>
            <a:r>
              <a:rPr lang="en-US" dirty="0"/>
              <a:t> </a:t>
            </a:r>
            <a:r>
              <a:rPr lang="en-US" dirty="0" err="1"/>
              <a:t>meridionálním</a:t>
            </a:r>
            <a:r>
              <a:rPr lang="en-US" dirty="0"/>
              <a:t> </a:t>
            </a:r>
            <a:r>
              <a:rPr lang="en-US" dirty="0" err="1"/>
              <a:t>proudem</a:t>
            </a:r>
            <a:r>
              <a:rPr lang="en-US" dirty="0"/>
              <a:t> k </a:t>
            </a:r>
            <a:r>
              <a:rPr lang="en-US" dirty="0" err="1"/>
              <a:t>pólům</a:t>
            </a:r>
            <a:r>
              <a:rPr lang="en-US" dirty="0"/>
              <a:t>: </a:t>
            </a:r>
            <a:r>
              <a:rPr lang="en-US" dirty="0" err="1"/>
              <a:t>charakteristická</a:t>
            </a:r>
            <a:r>
              <a:rPr lang="en-US" dirty="0"/>
              <a:t> </a:t>
            </a:r>
            <a:r>
              <a:rPr lang="en-US" dirty="0" err="1"/>
              <a:t>škála</a:t>
            </a:r>
            <a:r>
              <a:rPr lang="en-US" dirty="0"/>
              <a:t> 3 </a:t>
            </a:r>
            <a:r>
              <a:rPr lang="en-US" dirty="0" err="1"/>
              <a:t>roky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err="1"/>
              <a:t>Celkem</a:t>
            </a:r>
            <a:r>
              <a:rPr lang="en-US" dirty="0"/>
              <a:t> (5-8) + 1 + 3 = (9-12) let</a:t>
            </a:r>
          </a:p>
          <a:p>
            <a:pPr lvl="1"/>
            <a:r>
              <a:rPr lang="en-US" dirty="0" err="1"/>
              <a:t>Čili</a:t>
            </a:r>
            <a:r>
              <a:rPr lang="en-US" dirty="0"/>
              <a:t> </a:t>
            </a:r>
            <a:r>
              <a:rPr lang="en-US" dirty="0" err="1"/>
              <a:t>nastaveno</a:t>
            </a:r>
            <a:r>
              <a:rPr lang="en-US" dirty="0"/>
              <a:t>: 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diferenciální</a:t>
            </a:r>
            <a:r>
              <a:rPr lang="en-US" dirty="0"/>
              <a:t> </a:t>
            </a:r>
            <a:r>
              <a:rPr lang="en-US" dirty="0" err="1"/>
              <a:t>rotací</a:t>
            </a:r>
            <a:r>
              <a:rPr lang="en-US" dirty="0"/>
              <a:t> </a:t>
            </a:r>
            <a:r>
              <a:rPr lang="en-US" dirty="0" err="1"/>
              <a:t>Slunce</a:t>
            </a:r>
            <a:r>
              <a:rPr lang="en-US" dirty="0"/>
              <a:t>, </a:t>
            </a:r>
            <a:r>
              <a:rPr lang="en-US" dirty="0" err="1"/>
              <a:t>gravitací</a:t>
            </a:r>
            <a:r>
              <a:rPr lang="en-US" dirty="0"/>
              <a:t> </a:t>
            </a:r>
            <a:r>
              <a:rPr lang="en-US" dirty="0" err="1"/>
              <a:t>Slunce</a:t>
            </a:r>
            <a:r>
              <a:rPr lang="en-US" dirty="0"/>
              <a:t>, </a:t>
            </a:r>
            <a:r>
              <a:rPr lang="en-US" dirty="0" err="1"/>
              <a:t>povrchovou</a:t>
            </a:r>
            <a:r>
              <a:rPr lang="en-US" dirty="0"/>
              <a:t> </a:t>
            </a:r>
            <a:r>
              <a:rPr lang="en-US" dirty="0" err="1"/>
              <a:t>difuzivitou</a:t>
            </a:r>
            <a:r>
              <a:rPr lang="en-US" dirty="0"/>
              <a:t> a </a:t>
            </a:r>
            <a:r>
              <a:rPr lang="en-US" dirty="0" err="1"/>
              <a:t>velikostí</a:t>
            </a:r>
            <a:r>
              <a:rPr lang="en-US" dirty="0"/>
              <a:t> </a:t>
            </a:r>
            <a:r>
              <a:rPr lang="en-US" dirty="0" err="1"/>
              <a:t>povrchu</a:t>
            </a:r>
            <a:r>
              <a:rPr lang="en-US" dirty="0"/>
              <a:t> </a:t>
            </a:r>
          </a:p>
          <a:p>
            <a:r>
              <a:rPr lang="en-US" dirty="0" err="1"/>
              <a:t>Jde</a:t>
            </a:r>
            <a:r>
              <a:rPr lang="en-US" dirty="0"/>
              <a:t> o </a:t>
            </a:r>
            <a:r>
              <a:rPr lang="en-US" dirty="0" err="1"/>
              <a:t>půlcyklus</a:t>
            </a:r>
            <a:r>
              <a:rPr lang="en-US" dirty="0"/>
              <a:t>,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celkový</a:t>
            </a:r>
            <a:r>
              <a:rPr lang="en-US" dirty="0"/>
              <a:t> </a:t>
            </a:r>
            <a:r>
              <a:rPr lang="en-US" dirty="0" err="1"/>
              <a:t>cyklus</a:t>
            </a:r>
            <a:r>
              <a:rPr lang="en-US" dirty="0"/>
              <a:t> </a:t>
            </a:r>
            <a:r>
              <a:rPr lang="en-US" dirty="0" err="1"/>
              <a:t>dvojnásobný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764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E955-8807-1947-949C-5DE8A231D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Spolehlivost měření</a:t>
            </a:r>
          </a:p>
        </p:txBody>
      </p:sp>
      <p:pic>
        <p:nvPicPr>
          <p:cNvPr id="1026" name="Picture 2" descr="missing">
            <a:extLst>
              <a:ext uri="{FF2B5EF4-FFF2-40B4-BE49-F238E27FC236}">
                <a16:creationId xmlns:a16="http://schemas.microsoft.com/office/drawing/2014/main" id="{0E5AF15A-FC62-994C-AD6E-E9868FBEF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8917"/>
            <a:ext cx="10080625" cy="592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561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 dirty="0"/>
              <a:t>Hlavní projevy 11- (22-) letého cyklu 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Mění se počet a mohutnost aktivních jevů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Lokalizované aktivní jevy migrují k rovníku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Polarita vedoucích skupin skvrn a globálního magnetického pole se cyklus od cyklu mění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Magnetické pole se zesiluje a zase „rozpouští“ periodicky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Operuje jakýsi typ dynama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Sluneční dynamo: projevy (1)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60EA5A-5BFE-264F-B43C-4913FF7BB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41258"/>
            <a:ext cx="10080625" cy="616697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Sluneční dynamo: projevy (2)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9" y="2133600"/>
            <a:ext cx="7515225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Sluneční dynamo: projevy (3)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547813"/>
            <a:ext cx="8280400" cy="548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Sluneční dynamo: projevy (5)</a:t>
            </a:r>
          </a:p>
        </p:txBody>
      </p:sp>
      <p:pic>
        <p:nvPicPr>
          <p:cNvPr id="10242" name="cyklus_magnetogram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35088"/>
            <a:ext cx="7340600" cy="5505450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24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  <a:defRPr/>
            </a:pPr>
            <a:r>
              <a:rPr lang="cs-CZ"/>
              <a:t>Sluneční dynamo: projevy (5)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7100"/>
            <a:ext cx="10080625" cy="314389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muj_standard.potx</Template>
  <TotalTime>4612</TotalTime>
  <Words>529</Words>
  <Application>Microsoft Macintosh PowerPoint</Application>
  <PresentationFormat>Custom</PresentationFormat>
  <Paragraphs>83</Paragraphs>
  <Slides>22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Century Gothic</vt:lpstr>
      <vt:lpstr>Lucida Grande CE</vt:lpstr>
      <vt:lpstr>Symbol</vt:lpstr>
      <vt:lpstr>Times New Roman</vt:lpstr>
      <vt:lpstr>Wingdings</vt:lpstr>
      <vt:lpstr>Wingdings 2</vt:lpstr>
      <vt:lpstr>Perception</vt:lpstr>
      <vt:lpstr>Sluneční magnetismus I</vt:lpstr>
      <vt:lpstr>Sluneční cyklus</vt:lpstr>
      <vt:lpstr>Spolehlivost měření</vt:lpstr>
      <vt:lpstr>Hlavní projevy 11- (22-) letého cyklu </vt:lpstr>
      <vt:lpstr>Sluneční dynamo: projevy (1)</vt:lpstr>
      <vt:lpstr>Sluneční dynamo: projevy (2)</vt:lpstr>
      <vt:lpstr>Sluneční dynamo: projevy (3)</vt:lpstr>
      <vt:lpstr>Sluneční dynamo: projevy (5)</vt:lpstr>
      <vt:lpstr>Sluneční dynamo: projevy (5)</vt:lpstr>
      <vt:lpstr>Joyův zákon</vt:lpstr>
      <vt:lpstr>Babcockovo dynamo (1)</vt:lpstr>
      <vt:lpstr>Babcockovo dynamo (2)</vt:lpstr>
      <vt:lpstr>Babcockovo dynamo (3)</vt:lpstr>
      <vt:lpstr>Babcockovo dynamo (4)</vt:lpstr>
      <vt:lpstr>α a Ω efekt</vt:lpstr>
      <vt:lpstr>Babcockovo-Leightonovo dynamo</vt:lpstr>
      <vt:lpstr>Role meridionálního toku</vt:lpstr>
      <vt:lpstr>αa ω slunečního cyklu</vt:lpstr>
      <vt:lpstr>αa ω slunečního cyklu</vt:lpstr>
      <vt:lpstr>Babcockovo-Leightonovo dynamo</vt:lpstr>
      <vt:lpstr>Moderní dynamo</vt:lpstr>
      <vt:lpstr>Proč 11 let?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Sluneční magnetismus</dc:title>
  <dc:subject/>
  <dc:creator/>
  <cp:keywords/>
  <dc:description/>
  <cp:lastModifiedBy>Michal Švanda</cp:lastModifiedBy>
  <cp:revision>114</cp:revision>
  <cp:lastPrinted>1601-01-01T00:00:00Z</cp:lastPrinted>
  <dcterms:created xsi:type="dcterms:W3CDTF">2008-02-03T23:36:30Z</dcterms:created>
  <dcterms:modified xsi:type="dcterms:W3CDTF">2023-04-12T05:47:24Z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