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67" r:id="rId3"/>
    <p:sldId id="268" r:id="rId4"/>
    <p:sldId id="279" r:id="rId5"/>
    <p:sldId id="269" r:id="rId6"/>
    <p:sldId id="281" r:id="rId7"/>
    <p:sldId id="271" r:id="rId8"/>
    <p:sldId id="280" r:id="rId9"/>
    <p:sldId id="272" r:id="rId10"/>
    <p:sldId id="273" r:id="rId11"/>
    <p:sldId id="274" r:id="rId12"/>
    <p:sldId id="275" r:id="rId13"/>
    <p:sldId id="276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3" autoAdjust="0"/>
    <p:restoredTop sz="88132" autoAdjust="0"/>
  </p:normalViewPr>
  <p:slideViewPr>
    <p:cSldViewPr snapToGrid="0" snapToObjects="1">
      <p:cViewPr varScale="1">
        <p:scale>
          <a:sx n="108" d="100"/>
          <a:sy n="108" d="100"/>
        </p:scale>
        <p:origin x="16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36013-94E0-2F48-BAED-4430CE421B38}" type="datetimeFigureOut">
              <a:rPr lang="en-US" smtClean="0"/>
              <a:t>3/25/20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52760-6902-BD49-A43C-B9B5C8AED1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6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>
            <a:lvl1pPr>
              <a:defRPr b="1" i="0">
                <a:latin typeface="Lucida Grande CE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1259552"/>
            <a:ext cx="3427413" cy="49949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259552"/>
            <a:ext cx="4572000" cy="500408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Lucida Grande CE"/>
                <a:ea typeface="+mn-ea"/>
                <a:cs typeface="Lucida Grande CE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1354019"/>
            <a:ext cx="3566160" cy="49229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1209521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2351164"/>
            <a:ext cx="3566160" cy="39258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12028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16984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1238560"/>
            <a:ext cx="3566160" cy="503841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1238560"/>
            <a:ext cx="3566160" cy="5025079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584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Lucida Grande CE"/>
                <a:ea typeface="+mj-ea"/>
                <a:cs typeface="Lucida Grande CE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1291042"/>
            <a:ext cx="7610476" cy="4975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7728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Lucida Grande CE"/>
          <a:ea typeface="+mj-ea"/>
          <a:cs typeface="Lucida Grande CE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51550"/>
            <a:ext cx="8915400" cy="1583594"/>
          </a:xfrm>
        </p:spPr>
        <p:txBody>
          <a:bodyPr>
            <a:normAutofit/>
          </a:bodyPr>
          <a:lstStyle/>
          <a:p>
            <a:r>
              <a:rPr lang="en-US" dirty="0" err="1"/>
              <a:t>Oscilace</a:t>
            </a:r>
            <a:endParaRPr lang="en-US" b="1" dirty="0">
              <a:latin typeface="Lucida Grande CE"/>
              <a:cs typeface="Lucida Grande C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dirty="0">
                <a:latin typeface="Lucida Grande CE"/>
                <a:cs typeface="Lucida Grande CE"/>
              </a:rPr>
              <a:t> </a:t>
            </a:r>
          </a:p>
          <a:p>
            <a:pPr algn="ctr"/>
            <a:endParaRPr lang="en-US" sz="2400" b="1" dirty="0">
              <a:latin typeface="Lucida Grande CE"/>
              <a:cs typeface="Lucida Grande CE"/>
            </a:endParaRPr>
          </a:p>
          <a:p>
            <a:pPr algn="ctr"/>
            <a:endParaRPr lang="en-US" dirty="0">
              <a:latin typeface="Lucida Grande CE"/>
              <a:cs typeface="Lucida Grande CE"/>
            </a:endParaRPr>
          </a:p>
          <a:p>
            <a:endParaRPr lang="en-US" dirty="0"/>
          </a:p>
          <a:p>
            <a:pPr algn="r"/>
            <a:r>
              <a:rPr lang="en-US" dirty="0"/>
              <a:t>Michal </a:t>
            </a:r>
            <a:r>
              <a:rPr lang="en-US" dirty="0" err="1"/>
              <a:t>Švanda</a:t>
            </a:r>
            <a:br>
              <a:rPr lang="en-US" dirty="0"/>
            </a:br>
            <a:r>
              <a:rPr lang="en-US" sz="1400" dirty="0" err="1"/>
              <a:t>Sluneční</a:t>
            </a:r>
            <a:r>
              <a:rPr lang="en-US" sz="1400" dirty="0"/>
              <a:t> </a:t>
            </a:r>
            <a:r>
              <a:rPr lang="en-US" sz="1400" dirty="0" err="1"/>
              <a:t>fyzika</a:t>
            </a:r>
            <a:r>
              <a:rPr lang="en-US" sz="1400" dirty="0"/>
              <a:t> LS 2019/2020</a:t>
            </a:r>
          </a:p>
          <a:p>
            <a:pPr algn="r"/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48242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Velká</a:t>
            </a:r>
            <a:r>
              <a:rPr lang="en-US" dirty="0"/>
              <a:t> a </a:t>
            </a:r>
            <a:r>
              <a:rPr lang="en-US" dirty="0" err="1"/>
              <a:t>malá</a:t>
            </a:r>
            <a:r>
              <a:rPr lang="en-US" dirty="0"/>
              <a:t> </a:t>
            </a:r>
            <a:r>
              <a:rPr lang="en-US" dirty="0" err="1"/>
              <a:t>separace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175" r="681"/>
          <a:stretch/>
        </p:blipFill>
        <p:spPr>
          <a:xfrm>
            <a:off x="689657" y="1201362"/>
            <a:ext cx="7568003" cy="369869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600" y="5036169"/>
            <a:ext cx="7596094" cy="1486115"/>
          </a:xfrm>
        </p:spPr>
        <p:txBody>
          <a:bodyPr>
            <a:normAutofit/>
          </a:bodyPr>
          <a:lstStyle/>
          <a:p>
            <a:r>
              <a:rPr lang="en-US" dirty="0" err="1"/>
              <a:t>Velká</a:t>
            </a:r>
            <a:r>
              <a:rPr lang="en-US" dirty="0"/>
              <a:t> </a:t>
            </a:r>
            <a:r>
              <a:rPr lang="en-US" dirty="0" err="1"/>
              <a:t>separace</a:t>
            </a:r>
            <a:r>
              <a:rPr lang="en-US" dirty="0"/>
              <a:t> (</a:t>
            </a:r>
            <a:r>
              <a:rPr lang="en-US" i="1" dirty="0" err="1"/>
              <a:t>n,l</a:t>
            </a:r>
            <a:r>
              <a:rPr lang="en-US" dirty="0"/>
              <a:t> a </a:t>
            </a:r>
            <a:r>
              <a:rPr lang="en-US" i="1" dirty="0"/>
              <a:t>n-1,l</a:t>
            </a:r>
            <a:r>
              <a:rPr lang="en-US" dirty="0"/>
              <a:t>) </a:t>
            </a:r>
            <a:r>
              <a:rPr lang="en-US" i="1" dirty="0"/>
              <a:t>~</a:t>
            </a:r>
            <a:r>
              <a:rPr lang="en-US" dirty="0"/>
              <a:t> </a:t>
            </a:r>
            <a:r>
              <a:rPr lang="en-US" dirty="0" err="1"/>
              <a:t>střední</a:t>
            </a:r>
            <a:r>
              <a:rPr lang="en-US" dirty="0"/>
              <a:t> </a:t>
            </a:r>
            <a:r>
              <a:rPr lang="en-US" dirty="0" err="1"/>
              <a:t>hustota</a:t>
            </a:r>
            <a:endParaRPr lang="en-US" dirty="0"/>
          </a:p>
          <a:p>
            <a:r>
              <a:rPr lang="en-US" dirty="0" err="1"/>
              <a:t>Malá</a:t>
            </a:r>
            <a:r>
              <a:rPr lang="en-US" dirty="0"/>
              <a:t> </a:t>
            </a:r>
            <a:r>
              <a:rPr lang="en-US" dirty="0" err="1"/>
              <a:t>separace</a:t>
            </a:r>
            <a:r>
              <a:rPr lang="en-US" dirty="0"/>
              <a:t> </a:t>
            </a:r>
            <a:r>
              <a:rPr lang="en-US" i="1" dirty="0"/>
              <a:t>(</a:t>
            </a:r>
            <a:r>
              <a:rPr lang="en-US" i="1" dirty="0" err="1"/>
              <a:t>n,l</a:t>
            </a:r>
            <a:r>
              <a:rPr lang="en-US" dirty="0"/>
              <a:t> a </a:t>
            </a:r>
            <a:r>
              <a:rPr lang="en-US" i="1" dirty="0"/>
              <a:t>n-1, l+2</a:t>
            </a:r>
            <a:r>
              <a:rPr lang="en-US" dirty="0"/>
              <a:t>) </a:t>
            </a:r>
            <a:r>
              <a:rPr lang="en-US" i="1" dirty="0"/>
              <a:t>~</a:t>
            </a:r>
            <a:r>
              <a:rPr lang="en-US" dirty="0"/>
              <a:t> </a:t>
            </a:r>
            <a:r>
              <a:rPr lang="en-US" dirty="0" err="1"/>
              <a:t>rychlost</a:t>
            </a:r>
            <a:r>
              <a:rPr lang="en-US" dirty="0"/>
              <a:t> </a:t>
            </a:r>
            <a:r>
              <a:rPr lang="en-US" dirty="0" err="1"/>
              <a:t>zvuku</a:t>
            </a:r>
            <a:r>
              <a:rPr lang="en-US" dirty="0"/>
              <a:t> </a:t>
            </a:r>
            <a:r>
              <a:rPr lang="en-US" dirty="0" err="1"/>
              <a:t>poblíž</a:t>
            </a:r>
            <a:r>
              <a:rPr lang="en-US" dirty="0"/>
              <a:t> </a:t>
            </a:r>
            <a:r>
              <a:rPr lang="en-US" dirty="0" err="1"/>
              <a:t>centra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 (</a:t>
            </a:r>
            <a:r>
              <a:rPr lang="en-US" dirty="0" err="1"/>
              <a:t>citlivé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zastoupení</a:t>
            </a:r>
            <a:r>
              <a:rPr lang="en-US" dirty="0"/>
              <a:t> </a:t>
            </a:r>
            <a:r>
              <a:rPr lang="en-US" dirty="0" err="1"/>
              <a:t>vodíku</a:t>
            </a:r>
            <a:r>
              <a:rPr lang="en-US" dirty="0"/>
              <a:t> a </a:t>
            </a:r>
            <a:r>
              <a:rPr lang="en-US" dirty="0" err="1"/>
              <a:t>tedy</a:t>
            </a:r>
            <a:r>
              <a:rPr lang="en-US" dirty="0"/>
              <a:t> </a:t>
            </a:r>
            <a:r>
              <a:rPr lang="en-US" dirty="0" err="1"/>
              <a:t>věk</a:t>
            </a:r>
            <a:r>
              <a:rPr lang="en-US" dirty="0"/>
              <a:t> </a:t>
            </a:r>
            <a:r>
              <a:rPr lang="en-US" dirty="0" err="1"/>
              <a:t>hvězdy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48331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Asteroseismologie</a:t>
            </a:r>
            <a:r>
              <a:rPr lang="en-US" dirty="0"/>
              <a:t> – HD52265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354019"/>
            <a:ext cx="2201587" cy="4922956"/>
          </a:xfrm>
        </p:spPr>
        <p:txBody>
          <a:bodyPr/>
          <a:lstStyle/>
          <a:p>
            <a:r>
              <a:rPr lang="en-US" dirty="0" err="1"/>
              <a:t>Identifikovány</a:t>
            </a:r>
            <a:r>
              <a:rPr lang="en-US" dirty="0"/>
              <a:t> </a:t>
            </a:r>
            <a:r>
              <a:rPr lang="en-US" dirty="0" err="1"/>
              <a:t>mody</a:t>
            </a:r>
            <a:r>
              <a:rPr lang="en-US" dirty="0"/>
              <a:t> </a:t>
            </a:r>
            <a:r>
              <a:rPr lang="en-US" i="1" dirty="0"/>
              <a:t>l</a:t>
            </a:r>
            <a:r>
              <a:rPr lang="en-US" dirty="0"/>
              <a:t>=1,2,3</a:t>
            </a:r>
          </a:p>
          <a:p>
            <a:r>
              <a:rPr lang="en-US" dirty="0" err="1"/>
              <a:t>Změřen</a:t>
            </a:r>
            <a:r>
              <a:rPr lang="en-US" dirty="0"/>
              <a:t> </a:t>
            </a:r>
            <a:r>
              <a:rPr lang="en-US" dirty="0" err="1"/>
              <a:t>poloměr</a:t>
            </a:r>
            <a:r>
              <a:rPr lang="en-US" dirty="0"/>
              <a:t>, </a:t>
            </a:r>
            <a:r>
              <a:rPr lang="en-US" dirty="0" err="1"/>
              <a:t>hmotnost</a:t>
            </a:r>
            <a:r>
              <a:rPr lang="en-US" dirty="0"/>
              <a:t>, </a:t>
            </a:r>
            <a:r>
              <a:rPr lang="en-US" dirty="0" err="1"/>
              <a:t>odhadnut</a:t>
            </a:r>
            <a:r>
              <a:rPr lang="en-US" dirty="0"/>
              <a:t> </a:t>
            </a:r>
            <a:r>
              <a:rPr lang="en-US" dirty="0" err="1"/>
              <a:t>věk</a:t>
            </a:r>
            <a:endParaRPr lang="en-US" dirty="0"/>
          </a:p>
          <a:p>
            <a:r>
              <a:rPr lang="en-US" dirty="0" err="1"/>
              <a:t>Změřena</a:t>
            </a:r>
            <a:r>
              <a:rPr lang="en-US" dirty="0"/>
              <a:t> </a:t>
            </a:r>
            <a:r>
              <a:rPr lang="en-US" dirty="0" err="1"/>
              <a:t>rotace</a:t>
            </a:r>
            <a:r>
              <a:rPr lang="en-US" dirty="0"/>
              <a:t> a </a:t>
            </a:r>
            <a:r>
              <a:rPr lang="en-US" dirty="0" err="1"/>
              <a:t>její</a:t>
            </a:r>
            <a:r>
              <a:rPr lang="en-US" dirty="0"/>
              <a:t> </a:t>
            </a:r>
            <a:r>
              <a:rPr lang="en-US" dirty="0" err="1"/>
              <a:t>osa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23" r="1544"/>
          <a:stretch/>
        </p:blipFill>
        <p:spPr>
          <a:xfrm>
            <a:off x="3535011" y="2097270"/>
            <a:ext cx="5470755" cy="4475415"/>
          </a:xfrm>
        </p:spPr>
      </p:pic>
    </p:spTree>
    <p:extLst>
      <p:ext uri="{BB962C8B-B14F-4D97-AF65-F5344CB8AC3E}">
        <p14:creationId xmlns:p14="http://schemas.microsoft.com/office/powerpoint/2010/main" val="3720946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Rotační</a:t>
            </a:r>
            <a:r>
              <a:rPr lang="en-US" dirty="0"/>
              <a:t> </a:t>
            </a:r>
            <a:r>
              <a:rPr lang="en-US" dirty="0" err="1"/>
              <a:t>rozštěpení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773" r="3773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Pro </a:t>
            </a:r>
            <a:r>
              <a:rPr lang="cs-CZ" i="1" dirty="0"/>
              <a:t>l</a:t>
            </a:r>
            <a:r>
              <a:rPr lang="cs-CZ" dirty="0"/>
              <a:t>=19, 20 a 21, </a:t>
            </a:r>
            <a:r>
              <a:rPr lang="cs-CZ" i="1" dirty="0"/>
              <a:t>n</a:t>
            </a:r>
            <a:r>
              <a:rPr lang="cs-CZ" dirty="0"/>
              <a:t>=15</a:t>
            </a:r>
          </a:p>
          <a:p>
            <a:r>
              <a:rPr lang="cs-CZ" dirty="0"/>
              <a:t>Rotace odpovídá směrnici </a:t>
            </a:r>
            <a:r>
              <a:rPr lang="cs-CZ" dirty="0" err="1"/>
              <a:t>Δυ</a:t>
            </a:r>
            <a:r>
              <a:rPr lang="cs-CZ" baseline="-25000" dirty="0" err="1"/>
              <a:t>nlm</a:t>
            </a:r>
            <a:r>
              <a:rPr lang="cs-CZ" dirty="0"/>
              <a:t>/</a:t>
            </a:r>
            <a:r>
              <a:rPr lang="cs-CZ" dirty="0" err="1"/>
              <a:t>Δm</a:t>
            </a:r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390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Frekvence</a:t>
            </a:r>
            <a:r>
              <a:rPr lang="en-US" dirty="0"/>
              <a:t> v </a:t>
            </a:r>
            <a:r>
              <a:rPr lang="en-US" dirty="0" err="1"/>
              <a:t>nitru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741" r="-739"/>
          <a:stretch/>
        </p:blipFill>
        <p:spPr>
          <a:xfrm>
            <a:off x="1140068" y="1354019"/>
            <a:ext cx="7157899" cy="4922956"/>
          </a:xfrm>
        </p:spPr>
      </p:pic>
    </p:spTree>
    <p:extLst>
      <p:ext uri="{BB962C8B-B14F-4D97-AF65-F5344CB8AC3E}">
        <p14:creationId xmlns:p14="http://schemas.microsoft.com/office/powerpoint/2010/main" val="520830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Teoretické</a:t>
            </a:r>
            <a:r>
              <a:rPr lang="en-US" dirty="0"/>
              <a:t> </a:t>
            </a:r>
            <a:r>
              <a:rPr lang="en-US" dirty="0" err="1"/>
              <a:t>spektrum</a:t>
            </a:r>
            <a:r>
              <a:rPr lang="en-US" dirty="0"/>
              <a:t> </a:t>
            </a:r>
            <a:r>
              <a:rPr lang="en-US" dirty="0" err="1"/>
              <a:t>oscilací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739" r="2739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Vypočteno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standardního</a:t>
            </a:r>
            <a:r>
              <a:rPr lang="en-US" dirty="0"/>
              <a:t> </a:t>
            </a:r>
            <a:r>
              <a:rPr lang="en-US" dirty="0" err="1"/>
              <a:t>slunečního</a:t>
            </a:r>
            <a:r>
              <a:rPr lang="en-US" dirty="0"/>
              <a:t> </a:t>
            </a:r>
            <a:r>
              <a:rPr lang="en-US" dirty="0" err="1"/>
              <a:t>modelu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936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Oscilace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7572"/>
          <a:stretch/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Objeveny</a:t>
            </a:r>
            <a:r>
              <a:rPr lang="en-US" dirty="0"/>
              <a:t> v 60tých </a:t>
            </a:r>
            <a:r>
              <a:rPr lang="en-US" dirty="0" err="1"/>
              <a:t>letech</a:t>
            </a:r>
            <a:r>
              <a:rPr lang="en-US" dirty="0"/>
              <a:t> 20. </a:t>
            </a:r>
            <a:r>
              <a:rPr lang="en-US" dirty="0" err="1"/>
              <a:t>století</a:t>
            </a:r>
            <a:r>
              <a:rPr lang="en-US" dirty="0"/>
              <a:t> </a:t>
            </a:r>
            <a:r>
              <a:rPr lang="en-US" dirty="0" err="1"/>
              <a:t>Leightonem</a:t>
            </a:r>
            <a:r>
              <a:rPr lang="en-US" dirty="0"/>
              <a:t> – v </a:t>
            </a:r>
            <a:r>
              <a:rPr lang="en-US" dirty="0" err="1"/>
              <a:t>dopplergramech</a:t>
            </a:r>
            <a:endParaRPr lang="en-US" dirty="0"/>
          </a:p>
          <a:p>
            <a:r>
              <a:rPr lang="en-US" dirty="0" err="1"/>
              <a:t>Nejsilnější</a:t>
            </a:r>
            <a:r>
              <a:rPr lang="en-US" dirty="0"/>
              <a:t> </a:t>
            </a:r>
            <a:r>
              <a:rPr lang="en-US" i="1" dirty="0"/>
              <a:t>p</a:t>
            </a:r>
            <a:r>
              <a:rPr lang="en-US" dirty="0"/>
              <a:t>-</a:t>
            </a:r>
            <a:r>
              <a:rPr lang="en-US" dirty="0" err="1"/>
              <a:t>mody</a:t>
            </a:r>
            <a:r>
              <a:rPr lang="en-US" dirty="0"/>
              <a:t> s </a:t>
            </a:r>
            <a:r>
              <a:rPr lang="en-US" dirty="0" err="1"/>
              <a:t>periodou</a:t>
            </a:r>
            <a:r>
              <a:rPr lang="en-US" dirty="0"/>
              <a:t> 296 s (interference 10</a:t>
            </a:r>
            <a:r>
              <a:rPr lang="en-US" baseline="30000" dirty="0"/>
              <a:t>7</a:t>
            </a:r>
            <a:r>
              <a:rPr lang="en-US" dirty="0"/>
              <a:t> </a:t>
            </a:r>
            <a:r>
              <a:rPr lang="en-US" dirty="0" err="1"/>
              <a:t>různých</a:t>
            </a:r>
            <a:r>
              <a:rPr lang="en-US" dirty="0"/>
              <a:t> </a:t>
            </a:r>
            <a:r>
              <a:rPr lang="en-US" dirty="0" err="1"/>
              <a:t>modů</a:t>
            </a:r>
            <a:r>
              <a:rPr lang="en-US" dirty="0"/>
              <a:t>)</a:t>
            </a:r>
          </a:p>
          <a:p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vlny</a:t>
            </a:r>
            <a:r>
              <a:rPr lang="en-US" dirty="0"/>
              <a:t> </a:t>
            </a:r>
            <a:r>
              <a:rPr lang="en-US" dirty="0" err="1"/>
              <a:t>pronikají</a:t>
            </a:r>
            <a:r>
              <a:rPr lang="en-US" dirty="0"/>
              <a:t> do </a:t>
            </a:r>
            <a:r>
              <a:rPr lang="en-US" dirty="0" err="1"/>
              <a:t>různé</a:t>
            </a:r>
            <a:r>
              <a:rPr lang="en-US" dirty="0"/>
              <a:t> </a:t>
            </a:r>
            <a:r>
              <a:rPr lang="en-US" dirty="0" err="1"/>
              <a:t>hloubky</a:t>
            </a:r>
            <a:r>
              <a:rPr lang="en-US" dirty="0"/>
              <a:t>: </a:t>
            </a:r>
            <a:r>
              <a:rPr lang="en-US" dirty="0" err="1"/>
              <a:t>sondáž</a:t>
            </a:r>
            <a:r>
              <a:rPr lang="en-US" dirty="0"/>
              <a:t> </a:t>
            </a:r>
            <a:r>
              <a:rPr lang="en-US" dirty="0" err="1"/>
              <a:t>nitra</a:t>
            </a:r>
            <a:endParaRPr lang="en-US" dirty="0"/>
          </a:p>
          <a:p>
            <a:r>
              <a:rPr lang="en-US" dirty="0"/>
              <a:t>Helioseismologie</a:t>
            </a:r>
          </a:p>
        </p:txBody>
      </p:sp>
    </p:spTree>
    <p:extLst>
      <p:ext uri="{BB962C8B-B14F-4D97-AF65-F5344CB8AC3E}">
        <p14:creationId xmlns:p14="http://schemas.microsoft.com/office/powerpoint/2010/main" val="499504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Vcelku</a:t>
            </a:r>
            <a:r>
              <a:rPr lang="en-US" dirty="0"/>
              <a:t> </a:t>
            </a:r>
            <a:r>
              <a:rPr lang="en-US" dirty="0" err="1"/>
              <a:t>normální</a:t>
            </a:r>
            <a:r>
              <a:rPr lang="en-US" dirty="0"/>
              <a:t> video</a:t>
            </a:r>
          </a:p>
        </p:txBody>
      </p:sp>
      <p:pic>
        <p:nvPicPr>
          <p:cNvPr id="5" name="a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058" y="1203818"/>
            <a:ext cx="5373885" cy="537388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680231" y="1245780"/>
            <a:ext cx="0" cy="5331923"/>
          </a:xfrm>
          <a:prstGeom prst="straightConnector1">
            <a:avLst/>
          </a:prstGeom>
          <a:ln>
            <a:solidFill>
              <a:schemeClr val="accent5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913635" y="3703615"/>
            <a:ext cx="1060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180 Mm</a:t>
            </a:r>
          </a:p>
        </p:txBody>
      </p:sp>
      <p:sp>
        <p:nvSpPr>
          <p:cNvPr id="9" name="Rectangle 8"/>
          <p:cNvSpPr/>
          <p:nvPr/>
        </p:nvSpPr>
        <p:spPr>
          <a:xfrm rot="5400000">
            <a:off x="5220494" y="3588577"/>
            <a:ext cx="5331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SDO/HMI, 12 May 2010, 00:00-06:00 UT, disc </a:t>
            </a:r>
            <a:r>
              <a:rPr lang="en-US" dirty="0" err="1"/>
              <a:t>centre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65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Výkonové</a:t>
            </a:r>
            <a:r>
              <a:rPr lang="en-US" dirty="0"/>
              <a:t> </a:t>
            </a:r>
            <a:r>
              <a:rPr lang="en-US" dirty="0" err="1"/>
              <a:t>spektrum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10" y="1292891"/>
            <a:ext cx="6854714" cy="5141035"/>
          </a:xfrm>
        </p:spPr>
      </p:pic>
      <p:sp>
        <p:nvSpPr>
          <p:cNvPr id="6" name="Oval 5"/>
          <p:cNvSpPr/>
          <p:nvPr/>
        </p:nvSpPr>
        <p:spPr>
          <a:xfrm>
            <a:off x="2188857" y="4943762"/>
            <a:ext cx="5377871" cy="125692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158586" y="5280668"/>
            <a:ext cx="1285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konvekce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51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Spektrum</a:t>
            </a:r>
            <a:r>
              <a:rPr lang="en-US" dirty="0"/>
              <a:t> </a:t>
            </a:r>
            <a:r>
              <a:rPr lang="en-US" dirty="0" err="1"/>
              <a:t>oscilací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65" r="165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/>
              <a:t>l</a:t>
            </a:r>
            <a:r>
              <a:rPr lang="en-US" dirty="0"/>
              <a:t>-</a:t>
            </a:r>
            <a:r>
              <a:rPr lang="en-US" dirty="0" err="1"/>
              <a:t>υ</a:t>
            </a:r>
            <a:r>
              <a:rPr lang="en-US" dirty="0"/>
              <a:t> diagram</a:t>
            </a:r>
          </a:p>
          <a:p>
            <a:r>
              <a:rPr lang="en-US" dirty="0" err="1"/>
              <a:t>Hřbetová</a:t>
            </a:r>
            <a:r>
              <a:rPr lang="en-US" dirty="0"/>
              <a:t> </a:t>
            </a:r>
            <a:r>
              <a:rPr lang="en-US" dirty="0" err="1"/>
              <a:t>struktura</a:t>
            </a:r>
            <a:r>
              <a:rPr lang="en-US" dirty="0"/>
              <a:t> – interference – </a:t>
            </a:r>
            <a:r>
              <a:rPr lang="en-US" dirty="0" err="1"/>
              <a:t>stojaté</a:t>
            </a:r>
            <a:r>
              <a:rPr lang="en-US" dirty="0"/>
              <a:t> </a:t>
            </a:r>
            <a:r>
              <a:rPr lang="en-US" dirty="0" err="1"/>
              <a:t>vlnění</a:t>
            </a:r>
            <a:endParaRPr lang="en-US" dirty="0"/>
          </a:p>
          <a:p>
            <a:r>
              <a:rPr lang="en-US" dirty="0" err="1"/>
              <a:t>Převážně</a:t>
            </a:r>
            <a:r>
              <a:rPr lang="en-US" dirty="0"/>
              <a:t> </a:t>
            </a:r>
            <a:r>
              <a:rPr lang="en-US" dirty="0" err="1"/>
              <a:t>zvukové</a:t>
            </a:r>
            <a:r>
              <a:rPr lang="en-US" dirty="0"/>
              <a:t> </a:t>
            </a:r>
            <a:r>
              <a:rPr lang="en-US" dirty="0" err="1"/>
              <a:t>mody</a:t>
            </a:r>
            <a:r>
              <a:rPr lang="en-US" dirty="0"/>
              <a:t> (</a:t>
            </a:r>
            <a:r>
              <a:rPr lang="en-US" i="1" dirty="0"/>
              <a:t>p</a:t>
            </a:r>
            <a:r>
              <a:rPr lang="en-US" dirty="0"/>
              <a:t>) a </a:t>
            </a:r>
            <a:r>
              <a:rPr lang="en-US" i="1" dirty="0"/>
              <a:t>f</a:t>
            </a:r>
            <a:r>
              <a:rPr lang="en-US" dirty="0"/>
              <a:t> mod</a:t>
            </a:r>
          </a:p>
          <a:p>
            <a:r>
              <a:rPr lang="en-US" dirty="0" err="1"/>
              <a:t>Rozlišení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frekvenci</a:t>
            </a:r>
            <a:r>
              <a:rPr lang="en-US" dirty="0"/>
              <a:t> </a:t>
            </a:r>
            <a:r>
              <a:rPr lang="en-US" dirty="0" err="1"/>
              <a:t>souvisí</a:t>
            </a:r>
            <a:r>
              <a:rPr lang="en-US" dirty="0"/>
              <a:t> s </a:t>
            </a:r>
            <a:r>
              <a:rPr lang="en-US" dirty="0" err="1"/>
              <a:t>celkovou</a:t>
            </a:r>
            <a:r>
              <a:rPr lang="en-US" dirty="0"/>
              <a:t> </a:t>
            </a:r>
            <a:r>
              <a:rPr lang="en-US" dirty="0" err="1"/>
              <a:t>dobou</a:t>
            </a:r>
            <a:r>
              <a:rPr lang="en-US" dirty="0"/>
              <a:t> </a:t>
            </a:r>
            <a:r>
              <a:rPr lang="en-US" dirty="0" err="1"/>
              <a:t>pozorování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 err="1"/>
              <a:t>Matlab</a:t>
            </a:r>
            <a:r>
              <a:rPr lang="en-US" i="1" dirty="0"/>
              <a:t>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170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</a:t>
            </a:r>
            <a:r>
              <a:rPr lang="en-US" dirty="0" err="1"/>
              <a:t>ω</a:t>
            </a:r>
            <a:r>
              <a:rPr lang="en-US" dirty="0"/>
              <a:t> (l-</a:t>
            </a:r>
            <a:r>
              <a:rPr lang="en-US" dirty="0" err="1"/>
              <a:t>ν</a:t>
            </a:r>
            <a:r>
              <a:rPr lang="en-US" dirty="0"/>
              <a:t>) diagram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99" y="1271469"/>
            <a:ext cx="6461155" cy="5275247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48940" y="5680399"/>
            <a:ext cx="3670160" cy="390789"/>
          </a:xfrm>
          <a:prstGeom prst="ellipse">
            <a:avLst/>
          </a:prstGeom>
          <a:noFill/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81928" y="5041616"/>
            <a:ext cx="1535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Oblast g-</a:t>
            </a:r>
            <a:r>
              <a:rPr lang="en-US" dirty="0" err="1">
                <a:solidFill>
                  <a:srgbClr val="0000FF"/>
                </a:solidFill>
                <a:latin typeface="Arial"/>
                <a:cs typeface="Arial"/>
              </a:rPr>
              <a:t>vln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cxnSp>
        <p:nvCxnSpPr>
          <p:cNvPr id="10" name="Curved Connector 9"/>
          <p:cNvCxnSpPr/>
          <p:nvPr/>
        </p:nvCxnSpPr>
        <p:spPr>
          <a:xfrm flipH="1">
            <a:off x="4521414" y="5289613"/>
            <a:ext cx="474469" cy="432657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973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Sférické</a:t>
            </a:r>
            <a:r>
              <a:rPr lang="en-US" dirty="0"/>
              <a:t> </a:t>
            </a:r>
            <a:r>
              <a:rPr lang="en-US" dirty="0" err="1"/>
              <a:t>harmoniky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6904" r="6920"/>
          <a:stretch/>
        </p:blipFill>
        <p:spPr>
          <a:xfrm>
            <a:off x="663837" y="1354019"/>
            <a:ext cx="4242786" cy="492295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dirty="0"/>
              <a:t>l</a:t>
            </a:r>
            <a:r>
              <a:rPr lang="en-US" dirty="0"/>
              <a:t> – </a:t>
            </a:r>
            <a:r>
              <a:rPr lang="en-US" dirty="0" err="1"/>
              <a:t>počet</a:t>
            </a:r>
            <a:r>
              <a:rPr lang="en-US" dirty="0"/>
              <a:t> </a:t>
            </a:r>
            <a:r>
              <a:rPr lang="en-US" dirty="0" err="1"/>
              <a:t>uzlových</a:t>
            </a:r>
            <a:r>
              <a:rPr lang="en-US" dirty="0"/>
              <a:t> </a:t>
            </a:r>
            <a:r>
              <a:rPr lang="en-US" dirty="0" err="1"/>
              <a:t>křivek</a:t>
            </a:r>
            <a:r>
              <a:rPr lang="en-US" dirty="0"/>
              <a:t> v </a:t>
            </a:r>
            <a:r>
              <a:rPr lang="en-US" dirty="0" err="1"/>
              <a:t>úhlovém</a:t>
            </a:r>
            <a:r>
              <a:rPr lang="en-US" dirty="0"/>
              <a:t> </a:t>
            </a:r>
            <a:r>
              <a:rPr lang="en-US" dirty="0" err="1"/>
              <a:t>směru</a:t>
            </a:r>
            <a:endParaRPr lang="en-US" dirty="0"/>
          </a:p>
          <a:p>
            <a:r>
              <a:rPr lang="en-US" i="1" dirty="0"/>
              <a:t>m</a:t>
            </a:r>
            <a:r>
              <a:rPr lang="en-US" dirty="0"/>
              <a:t> – </a:t>
            </a:r>
            <a:r>
              <a:rPr lang="en-US" dirty="0" err="1"/>
              <a:t>kolik</a:t>
            </a:r>
            <a:r>
              <a:rPr lang="en-US" dirty="0"/>
              <a:t> z </a:t>
            </a:r>
            <a:r>
              <a:rPr lang="en-US" dirty="0" err="1"/>
              <a:t>nich</a:t>
            </a:r>
            <a:r>
              <a:rPr lang="en-US" dirty="0"/>
              <a:t> </a:t>
            </a:r>
            <a:r>
              <a:rPr lang="en-US" dirty="0" err="1"/>
              <a:t>prochází</a:t>
            </a:r>
            <a:r>
              <a:rPr lang="en-US" dirty="0"/>
              <a:t> </a:t>
            </a:r>
            <a:r>
              <a:rPr lang="en-US" dirty="0" err="1"/>
              <a:t>pólem</a:t>
            </a:r>
            <a:endParaRPr lang="en-US" dirty="0"/>
          </a:p>
          <a:p>
            <a:r>
              <a:rPr lang="en-US" i="1" dirty="0"/>
              <a:t>n</a:t>
            </a:r>
            <a:r>
              <a:rPr lang="en-US" dirty="0"/>
              <a:t> – </a:t>
            </a:r>
            <a:r>
              <a:rPr lang="en-US" dirty="0" err="1"/>
              <a:t>počet</a:t>
            </a:r>
            <a:r>
              <a:rPr lang="en-US" dirty="0"/>
              <a:t> </a:t>
            </a:r>
            <a:r>
              <a:rPr lang="en-US" dirty="0" err="1"/>
              <a:t>uzlových</a:t>
            </a:r>
            <a:r>
              <a:rPr lang="en-US" dirty="0"/>
              <a:t> </a:t>
            </a:r>
            <a:r>
              <a:rPr lang="en-US" dirty="0" err="1"/>
              <a:t>křivek</a:t>
            </a:r>
            <a:r>
              <a:rPr lang="en-US" dirty="0"/>
              <a:t> v </a:t>
            </a:r>
            <a:r>
              <a:rPr lang="en-US" dirty="0" err="1"/>
              <a:t>radiálním</a:t>
            </a:r>
            <a:r>
              <a:rPr lang="en-US" dirty="0"/>
              <a:t> </a:t>
            </a:r>
            <a:r>
              <a:rPr lang="en-US" dirty="0" err="1"/>
              <a:t>směru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64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Prostorové</a:t>
            </a:r>
            <a:r>
              <a:rPr lang="en-US" dirty="0"/>
              <a:t> </a:t>
            </a:r>
            <a:r>
              <a:rPr lang="en-US" dirty="0" err="1"/>
              <a:t>vlny</a:t>
            </a:r>
            <a:endParaRPr lang="en-US" dirty="0"/>
          </a:p>
        </p:txBody>
      </p:sp>
      <p:pic>
        <p:nvPicPr>
          <p:cNvPr id="5" name="Picture 4" descr="harm-1-0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2" y="1299393"/>
            <a:ext cx="2513204" cy="2513204"/>
          </a:xfrm>
          <a:prstGeom prst="rect">
            <a:avLst/>
          </a:prstGeom>
        </p:spPr>
      </p:pic>
      <p:pic>
        <p:nvPicPr>
          <p:cNvPr id="6" name="Picture 5" descr="harm-1-1.ep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7" y="1299393"/>
            <a:ext cx="2513204" cy="2513204"/>
          </a:xfrm>
          <a:prstGeom prst="rect">
            <a:avLst/>
          </a:prstGeom>
        </p:spPr>
      </p:pic>
      <p:pic>
        <p:nvPicPr>
          <p:cNvPr id="7" name="Picture 6" descr="harm-3-2.ep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02" y="1299393"/>
            <a:ext cx="2513204" cy="2513204"/>
          </a:xfrm>
          <a:prstGeom prst="rect">
            <a:avLst/>
          </a:prstGeom>
        </p:spPr>
      </p:pic>
      <p:pic>
        <p:nvPicPr>
          <p:cNvPr id="8" name="Picture 7" descr="harm-5-5.ep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72" y="3965139"/>
            <a:ext cx="2513204" cy="2513204"/>
          </a:xfrm>
          <a:prstGeom prst="rect">
            <a:avLst/>
          </a:prstGeom>
        </p:spPr>
      </p:pic>
      <p:pic>
        <p:nvPicPr>
          <p:cNvPr id="9" name="Picture 8" descr="harm-10-3.ep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7" y="3965139"/>
            <a:ext cx="2513204" cy="2513204"/>
          </a:xfrm>
          <a:prstGeom prst="rect">
            <a:avLst/>
          </a:prstGeom>
        </p:spPr>
      </p:pic>
      <p:pic>
        <p:nvPicPr>
          <p:cNvPr id="10" name="Picture 9" descr="harm-100-56.ep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02" y="3965139"/>
            <a:ext cx="2513204" cy="251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46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Low-</a:t>
            </a:r>
            <a:r>
              <a:rPr lang="en-US" b="0" i="1" dirty="0"/>
              <a:t>l</a:t>
            </a:r>
            <a:r>
              <a:rPr lang="en-US" b="0" dirty="0"/>
              <a:t> </a:t>
            </a:r>
            <a:r>
              <a:rPr lang="en-US" b="0" dirty="0" err="1"/>
              <a:t>mody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-228" r="-27"/>
          <a:stretch/>
        </p:blipFill>
        <p:spPr>
          <a:xfrm>
            <a:off x="268280" y="2126130"/>
            <a:ext cx="6520300" cy="447541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Zhruba</a:t>
            </a:r>
            <a:r>
              <a:rPr lang="en-US" dirty="0"/>
              <a:t> </a:t>
            </a:r>
            <a:r>
              <a:rPr lang="en-US" dirty="0" err="1"/>
              <a:t>ekvidistantní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frekvenci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65499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27531</TotalTime>
  <Words>233</Words>
  <Application>Microsoft Macintosh PowerPoint</Application>
  <PresentationFormat>On-screen Show (4:3)</PresentationFormat>
  <Paragraphs>47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Lucida Grande CE</vt:lpstr>
      <vt:lpstr>Wingdings 2</vt:lpstr>
      <vt:lpstr>Perception</vt:lpstr>
      <vt:lpstr>Oscilace</vt:lpstr>
      <vt:lpstr>Oscilace</vt:lpstr>
      <vt:lpstr>Vcelku normální video</vt:lpstr>
      <vt:lpstr>Výkonové spektrum</vt:lpstr>
      <vt:lpstr>Spektrum oscilací</vt:lpstr>
      <vt:lpstr>k-ω (l-ν) diagram</vt:lpstr>
      <vt:lpstr>Sférické harmoniky</vt:lpstr>
      <vt:lpstr>Prostorové vlny</vt:lpstr>
      <vt:lpstr>Low-l mody</vt:lpstr>
      <vt:lpstr>Velká a malá separace</vt:lpstr>
      <vt:lpstr>Asteroseismologie – HD52265</vt:lpstr>
      <vt:lpstr>Rotační rozštěpení</vt:lpstr>
      <vt:lpstr>Frekvence v nitru</vt:lpstr>
      <vt:lpstr>Teoretické spektrum oscilací</vt:lpstr>
    </vt:vector>
  </TitlesOfParts>
  <Company>Max Planck Institut fuer Sonnensystemforschung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Michal Svanda</dc:creator>
  <cp:lastModifiedBy>Michal Švanda</cp:lastModifiedBy>
  <cp:revision>236</cp:revision>
  <dcterms:created xsi:type="dcterms:W3CDTF">2012-01-05T14:21:50Z</dcterms:created>
  <dcterms:modified xsi:type="dcterms:W3CDTF">2020-03-25T10:47:51Z</dcterms:modified>
</cp:coreProperties>
</file>