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</p:sldMasterIdLst>
  <p:notesMasterIdLst>
    <p:notesMasterId r:id="rId24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63"/>
  </p:normalViewPr>
  <p:slideViewPr>
    <p:cSldViewPr>
      <p:cViewPr varScale="1">
        <p:scale>
          <a:sx n="106" d="100"/>
          <a:sy n="106" d="100"/>
        </p:scale>
        <p:origin x="1328" y="18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5873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27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373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475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577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680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88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089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192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451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294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397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553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656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758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168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971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5634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6510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19-2020/08_Magnetismus/vynorovani.mpg" TargetMode="External"/><Relationship Id="rId1" Type="http://schemas.microsoft.com/office/2007/relationships/media" Target="file:////Users/svanda/data/auuk/vyuka/slunecni%20fyzika/LS2019-2020/08_Magnetismus/vynorovani.mp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19-2020/08_Magnetismus/jemne_struktury.mpg" TargetMode="External"/><Relationship Id="rId1" Type="http://schemas.microsoft.com/office/2007/relationships/media" Target="file:////Users/svanda/data/auuk/vyuka/slunecni%20fyzika/LS2019-2020/08_Magnetismus/jemne_struktury.mp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/Users/svanda/data/auuk/vyuka/slunecni%20fyzika/LS2019-2020/08_Magnetismus/Intensity_1024.mpeg" TargetMode="External"/><Relationship Id="rId1" Type="http://schemas.microsoft.com/office/2007/relationships/media" Target="file:////Users/svanda/data/auuk/vyuka/slunecni%20fyzika/LS2019-2020/08_Magnetismus/Intensity_1024.mpe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localhost/Users/svanda/data/auuk/vyuka/slunecni%20fyzika/LS2018-2019/08_Magnetismus/Bz_B_1024.mpeg" TargetMode="External"/><Relationship Id="rId1" Type="http://schemas.microsoft.com/office/2007/relationships/media" Target="file://localhost/Users/svanda/data/auuk/vyuka/slunecni%20fyzika/LS2018-2019/08_Magnetismus/Bz_B_1024.mpeg" TargetMode="Externa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  <a:defRPr/>
            </a:pP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magnetismus</a:t>
            </a:r>
            <a:r>
              <a:rPr lang="en-US" dirty="0"/>
              <a:t> II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36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fyzika</a:t>
            </a:r>
            <a:r>
              <a:rPr lang="en-US" dirty="0"/>
              <a:t> </a:t>
            </a:r>
            <a:r>
              <a:rPr lang="en-US"/>
              <a:t>LS 2019/2020</a:t>
            </a:r>
            <a:endParaRPr lang="en-US" dirty="0"/>
          </a:p>
          <a:p>
            <a:pPr algn="r"/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McIntoshova klasifikace slunečních skvrn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62" y="1403573"/>
            <a:ext cx="5638512" cy="589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Morfologická klasifikace aktivních oblastí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α – unipolární skupina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 – skupina mající obě polarity, jež jsou oddělené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γ – skupina, kde jsou obě polarity rozděleny tak nepravidelně, že znemožňují klasifikaci jako β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β-γ – bipolární skupina, kde k oddělení polarit nestačí jedna nepřerušená linie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δ – dvě umbry v jedné penumbře vzdálené méně než 2º mají opačné polarity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β-δ – skupina klasifikovaná jako β obsahující jednu nebo více δ skvrn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β-γ-δ – skupina klasifikovaná jako β-γ obsahující jednu nebo více δ skvrn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>
                <a:cs typeface="Arial" charset="0"/>
              </a:rPr>
              <a:t>γ-δ – skupina klasifikovaná jako γ obsahující jednu nebo více δ skvrn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Velkorozměrová struktura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Umbra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Temná jádra, mezi nimi často světelné mosty, hlouběji ve fotosféře (až o 1000 km) – Wilsonova deprese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Silnější magnetické pole (až 6000 G), pole je víceméně vertikální k fotosféře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Penumbra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Vláknitá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Pole slabší (~1500 G), více skloněné k fotosféře (~70 stupňů vůči normále)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Moat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Tok od penumbry ven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Evershedův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Systematický tok (~4 km/s) v penumbře radiálně ze skvrny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Formace skvrn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63848" y="1331913"/>
            <a:ext cx="3240088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Fragmenty, z nichž skvrna vzniká – jsou k sobě tlačeny </a:t>
            </a:r>
            <a:r>
              <a:rPr lang="cs-CZ" dirty="0" err="1"/>
              <a:t>supergranulemi</a:t>
            </a:r>
            <a:endParaRPr lang="cs-CZ" dirty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Udržují si identitu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Rozpad opět po fragmentech</a:t>
            </a:r>
          </a:p>
          <a:p>
            <a:pPr marL="323816" indent="-322230">
              <a:buClrTx/>
              <a:buNone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endParaRPr lang="cs-CZ" dirty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/>
              <a:t>Samotné vynořování – </a:t>
            </a:r>
            <a:r>
              <a:rPr lang="cs-CZ" dirty="0" err="1">
                <a:cs typeface="Arial" charset="0"/>
              </a:rPr>
              <a:t>Ω</a:t>
            </a:r>
            <a:r>
              <a:rPr lang="cs-CZ" dirty="0">
                <a:cs typeface="Arial" charset="0"/>
              </a:rPr>
              <a:t> </a:t>
            </a:r>
            <a:r>
              <a:rPr lang="cs-CZ" dirty="0" err="1">
                <a:cs typeface="Arial" charset="0"/>
              </a:rPr>
              <a:t>loop</a:t>
            </a:r>
            <a:endParaRPr lang="cs-CZ" dirty="0">
              <a:cs typeface="Arial" charset="0"/>
            </a:endParaRP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  <a:defRPr/>
            </a:pPr>
            <a:r>
              <a:rPr lang="cs-CZ" dirty="0">
                <a:cs typeface="Arial" charset="0"/>
              </a:rPr>
              <a:t>Dynamická </a:t>
            </a:r>
            <a:r>
              <a:rPr lang="cs-CZ" dirty="0" err="1">
                <a:cs typeface="Arial" charset="0"/>
              </a:rPr>
              <a:t>diskonexe</a:t>
            </a:r>
            <a:r>
              <a:rPr lang="cs-CZ" dirty="0">
                <a:cs typeface="Arial" charset="0"/>
              </a:rPr>
              <a:t> od kořenů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271588"/>
            <a:ext cx="4060825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788" y="4319588"/>
            <a:ext cx="37147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Vynořování magnetického pole</a:t>
            </a:r>
          </a:p>
        </p:txBody>
      </p:sp>
      <p:pic>
        <p:nvPicPr>
          <p:cNvPr id="35842" name="vynorovani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60476"/>
            <a:ext cx="7308850" cy="5846763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584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Jemná struktura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Umbrální body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Většinou nerozlišené – v histogramu není typická velikost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Formují se na hranicích fragmentů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Zřejmě degenerované granule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Světelné mosty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Slabší pole, skloněnější než v umbře (jeskyně)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Často granulární struktura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Penumbrální filamenty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 podstatě stále neznámá tloušťka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Tmavé (více skloněné) a světlé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Penumbrální zrna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Tvoří jasné filamenty, radiální pohyby (uvnitř do umbry, vně do klidné fotosféry)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Jemná struktura v pohybu</a:t>
            </a:r>
          </a:p>
        </p:txBody>
      </p:sp>
      <p:pic>
        <p:nvPicPr>
          <p:cNvPr id="37890" name="jemne_struktury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223964"/>
            <a:ext cx="8777288" cy="5800724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7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789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Jemná struktura sluneční skvrny – obrázek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8" y="1384302"/>
            <a:ext cx="6491288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Polarimetrická pozorování slunečních skvrn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91840" y="1331913"/>
            <a:ext cx="2339975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err="1"/>
              <a:t>Stokes</a:t>
            </a:r>
            <a:endParaRPr lang="cs-CZ" dirty="0"/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/>
              <a:t>I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 err="1"/>
              <a:t>Q</a:t>
            </a:r>
            <a:endParaRPr lang="cs-CZ" dirty="0"/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/>
              <a:t>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  <a:defRPr/>
            </a:pPr>
            <a:r>
              <a:rPr lang="cs-CZ" dirty="0"/>
              <a:t>V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1150938"/>
            <a:ext cx="6153150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Modely slunečních skvrn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Jednolitá trubice (</a:t>
            </a:r>
            <a:r>
              <a:rPr lang="cs-CZ" dirty="0" err="1"/>
              <a:t>magnetokonvekce</a:t>
            </a:r>
            <a:r>
              <a:rPr lang="cs-CZ" dirty="0"/>
              <a:t>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Svazkový model (</a:t>
            </a:r>
            <a:r>
              <a:rPr lang="cs-CZ"/>
              <a:t>spagheti</a:t>
            </a:r>
            <a:r>
              <a:rPr lang="cs-CZ" dirty="0"/>
              <a:t>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 dirty="0"/>
              <a:t>Mezi nimi nelze rozhodnout na základě fotosférických pozorování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3527426"/>
            <a:ext cx="6480175" cy="342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Magnetická pole na Slunci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Pozorována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Ve fotosféře (skvrny, knoty, fakule, póry, jasné body)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 chromosféře (vláknitá struktura, plage, spikule, protuberance)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 koróně (protuberance, paprsková struktura)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Obecně 3-D struktura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Vývoj v čase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Vznik, vývoj a rozpad skvrn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Dynamika malorozměrových magnetických polí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Erupce, vývoj protuberancí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Pozorovací metody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Zeemanův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Hanleho jev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(Spektro)polarimetrie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Magnetokonvektivní model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1228575" y="1423135"/>
            <a:ext cx="4603825" cy="5484334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</a:tabLst>
              <a:defRPr/>
            </a:pPr>
            <a:r>
              <a:rPr lang="cs-CZ" dirty="0"/>
              <a:t>Jednoduchá trubice, důsledek řešení MHD rovnic v konvektivním prostředí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</a:tabLst>
              <a:defRPr/>
            </a:pPr>
            <a:r>
              <a:rPr lang="cs-CZ" dirty="0"/>
              <a:t>Též vysvětluje dění v umbře i penumbře jako důsledek degenerované granulace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29125"/>
            <a:ext cx="551497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1187451"/>
            <a:ext cx="3271838" cy="611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Rempel et al.</a:t>
            </a:r>
          </a:p>
        </p:txBody>
      </p:sp>
      <p:pic>
        <p:nvPicPr>
          <p:cNvPr id="43010" name="Intensity_1024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73250"/>
            <a:ext cx="8359775" cy="4179888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30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010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Rempel et al.</a:t>
            </a:r>
          </a:p>
        </p:txBody>
      </p:sp>
      <p:pic>
        <p:nvPicPr>
          <p:cNvPr id="44034" name="Bz_B_1024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11313"/>
            <a:ext cx="8359775" cy="4702175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0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403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Pozorovací důkazy magnetických trubic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Skvrny – velké tlusté trubice se silným polem &lt;6000 Gaussů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Póry – slabší trubice, </a:t>
            </a:r>
            <a:r>
              <a:rPr lang="cs-CZ" i="1"/>
              <a:t>B </a:t>
            </a:r>
            <a:r>
              <a:rPr lang="cs-CZ"/>
              <a:t>~ 1500 G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Magnetické knoty – neviditelné v bílém světle, viditelné ve spektrogramech kvůli rozšíření Zeemanem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Malé magnetické elementy – CH-pásy v G-bandu (430 nm)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Pohyby v intergranulárních prostorech 0,5–5 km/s, velikosti 150–600 km, v oblastech koncentrovaných magnetických polí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Fakule – v oblastech koncentrovaného magnetického pole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Důsledek deprese mg. pole – „evakuovaná“ oblast, pohled na „horké stěny“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Magnetické knoty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19832" y="1331913"/>
            <a:ext cx="4040188" cy="5759450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V okolí skvrn, neviditelné ve V, </a:t>
            </a:r>
            <a:r>
              <a:rPr lang="cs-CZ" dirty="0" err="1"/>
              <a:t>zeemanovské</a:t>
            </a:r>
            <a:r>
              <a:rPr lang="cs-CZ" dirty="0"/>
              <a:t> pole v IR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Opačná polarita než skvrna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Celkově srovnatelný tok jako skvrna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Pozorují se toky dolů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>
                <a:cs typeface="Arial" charset="0"/>
              </a:rPr>
              <a:t>? zpět se ponořující trubice ze svazku tvořící skvrnu?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1765301"/>
            <a:ext cx="4040188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Vracející se svazky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84325"/>
            <a:ext cx="7232650" cy="504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Sluneční skvrna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1541464"/>
            <a:ext cx="7315200" cy="5118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Malé magnetické elementy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341438"/>
            <a:ext cx="6667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Zjasnění magnetických elementů v G-bandu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684410" y="1331913"/>
            <a:ext cx="3779838" cy="576103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V magnetických oblastech dochází k rozpadu molekul CH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Vyšší teplota (vyšší rychlost disociace)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Je důsledkem podélného ohřevu téměř transparentního vnitřku trubice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Nižší hustota (méně asociativních kolizí)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  <a:defRPr/>
            </a:pPr>
            <a:r>
              <a:rPr lang="cs-CZ" dirty="0"/>
              <a:t>Nižší koncentrace CH </a:t>
            </a:r>
            <a:r>
              <a:rPr lang="cs-CZ" dirty="0">
                <a:cs typeface="Arial" charset="0"/>
              </a:rPr>
              <a:t>→</a:t>
            </a:r>
            <a:r>
              <a:rPr lang="cs-CZ" dirty="0"/>
              <a:t> nižší absorpce v pásu molekuly </a:t>
            </a:r>
            <a:r>
              <a:rPr lang="cs-CZ" dirty="0">
                <a:cs typeface="Arial" charset="0"/>
              </a:rPr>
              <a:t>→</a:t>
            </a:r>
            <a:r>
              <a:rPr lang="cs-CZ" dirty="0"/>
              <a:t> relativní zjasnění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1" y="1439864"/>
            <a:ext cx="4602163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892800" y="4411662"/>
            <a:ext cx="2916713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/>
              <a:t>Silné magnetické pole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 flipV="1">
            <a:off x="6621464" y="3670300"/>
            <a:ext cx="434975" cy="579438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4978400" y="1582738"/>
            <a:ext cx="2967809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/>
              <a:t>Slabé magnetické pole</a:t>
            </a:r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>
            <a:off x="6262688" y="2159000"/>
            <a:ext cx="433388" cy="792163"/>
          </a:xfrm>
          <a:prstGeom prst="line">
            <a:avLst/>
          </a:prstGeom>
          <a:noFill/>
          <a:ln w="9360" cap="flat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7704138" y="5794375"/>
            <a:ext cx="1588" cy="361949"/>
          </a:xfrm>
          <a:prstGeom prst="line">
            <a:avLst/>
          </a:prstGeom>
          <a:noFill/>
          <a:ln w="9360" cap="flat">
            <a:solidFill>
              <a:srgbClr val="FF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pPr>
              <a:defRPr/>
            </a:pPr>
            <a:endParaRPr lang="en-US">
              <a:cs typeface="方正明體" charset="0"/>
            </a:endParaRP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5499100" y="6300787"/>
            <a:ext cx="3541634" cy="46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71177" rIns="89991" bIns="46795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 hangingPunct="1">
              <a:defRPr/>
            </a:pPr>
            <a:r>
              <a:rPr lang="en-US">
                <a:solidFill>
                  <a:srgbClr val="FF3300"/>
                </a:solidFill>
              </a:rPr>
              <a:t>Hloubka formování pásu 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 tIns="23112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  <a:defRPr/>
            </a:pPr>
            <a:r>
              <a:rPr lang="cs-CZ"/>
              <a:t>Fakule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1565275"/>
            <a:ext cx="5400675" cy="54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040314"/>
            <a:ext cx="3600450" cy="21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1439863"/>
            <a:ext cx="2138363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muj_standard.potx</Template>
  <TotalTime>5851</TotalTime>
  <Words>621</Words>
  <Application>Microsoft Macintosh PowerPoint</Application>
  <PresentationFormat>Custom</PresentationFormat>
  <Paragraphs>107</Paragraphs>
  <Slides>22</Slides>
  <Notes>22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Century Gothic</vt:lpstr>
      <vt:lpstr>Lucida Grande CE</vt:lpstr>
      <vt:lpstr>Symbol</vt:lpstr>
      <vt:lpstr>Times New Roman</vt:lpstr>
      <vt:lpstr>Wingdings</vt:lpstr>
      <vt:lpstr>Wingdings 2</vt:lpstr>
      <vt:lpstr>Perception</vt:lpstr>
      <vt:lpstr>Sluneční magnetismus II</vt:lpstr>
      <vt:lpstr>Magnetická pole na Slunci</vt:lpstr>
      <vt:lpstr>Pozorovací důkazy magnetických trubic</vt:lpstr>
      <vt:lpstr>Magnetické knoty</vt:lpstr>
      <vt:lpstr>Vracející se svazky</vt:lpstr>
      <vt:lpstr>Sluneční skvrna</vt:lpstr>
      <vt:lpstr>Malé magnetické elementy</vt:lpstr>
      <vt:lpstr>Zjasnění magnetických elementů v G-bandu</vt:lpstr>
      <vt:lpstr>Fakule</vt:lpstr>
      <vt:lpstr>McIntoshova klasifikace slunečních skvrn</vt:lpstr>
      <vt:lpstr>Morfologická klasifikace aktivních oblastí</vt:lpstr>
      <vt:lpstr>Velkorozměrová struktura</vt:lpstr>
      <vt:lpstr>Formace skvrn</vt:lpstr>
      <vt:lpstr>Vynořování magnetického pole</vt:lpstr>
      <vt:lpstr>Jemná struktura</vt:lpstr>
      <vt:lpstr>Jemná struktura v pohybu</vt:lpstr>
      <vt:lpstr>Jemná struktura sluneční skvrny – obrázek</vt:lpstr>
      <vt:lpstr>Polarimetrická pozorování slunečních skvrn</vt:lpstr>
      <vt:lpstr>Modely slunečních skvrn</vt:lpstr>
      <vt:lpstr>Magnetokonvektivní model</vt:lpstr>
      <vt:lpstr>Rempel et al.</vt:lpstr>
      <vt:lpstr>Rempel et al.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Sluneční magnetismus</dc:title>
  <dc:subject/>
  <dc:creator/>
  <cp:keywords/>
  <dc:description/>
  <cp:lastModifiedBy>Michal Švanda</cp:lastModifiedBy>
  <cp:revision>110</cp:revision>
  <cp:lastPrinted>1601-01-01T00:00:00Z</cp:lastPrinted>
  <dcterms:created xsi:type="dcterms:W3CDTF">2008-02-03T23:36:30Z</dcterms:created>
  <dcterms:modified xsi:type="dcterms:W3CDTF">2020-04-17T08:17:44Z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