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96" r:id="rId18"/>
    <p:sldId id="297" r:id="rId19"/>
    <p:sldId id="273" r:id="rId20"/>
    <p:sldId id="274" r:id="rId21"/>
    <p:sldId id="298" r:id="rId22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3"/>
  </p:normalViewPr>
  <p:slideViewPr>
    <p:cSldViewPr>
      <p:cViewPr varScale="1">
        <p:scale>
          <a:sx n="106" d="100"/>
          <a:sy n="106" d="100"/>
        </p:scale>
        <p:origin x="1328" y="18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5873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97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634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1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svanda/data/auuk/vyuka/slunecni%20fyzika/LS2018-2019/08_Magnetismus/cyklus_magnetogram.avi" TargetMode="External"/><Relationship Id="rId1" Type="http://schemas.microsoft.com/office/2007/relationships/media" Target="file://localhost/Users/svanda/data/auuk/vyuka/slunecni%20fyzika/LS2018-2019/08_Magnetismus/cyklus_magnetogram.avi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  <a:defRPr/>
            </a:pP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magnetismus</a:t>
            </a:r>
            <a:r>
              <a:rPr lang="en-US" dirty="0"/>
              <a:t> I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LS 2019/2020</a:t>
            </a:r>
          </a:p>
          <a:p>
            <a:pPr algn="r"/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(1)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808164"/>
            <a:ext cx="803910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(2)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331914"/>
            <a:ext cx="306070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/>
              <a:t>Akce diferenciální rotace (</a:t>
            </a:r>
            <a:r>
              <a:rPr lang="cs-CZ" sz="2600">
                <a:cs typeface="Arial" charset="0"/>
              </a:rPr>
              <a:t>Ω</a:t>
            </a:r>
            <a:r>
              <a:rPr lang="cs-CZ" sz="2600"/>
              <a:t> efekt) mění poloidální pole na toroidální – pole je v plazmatu zmrzlé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1968500"/>
            <a:ext cx="5040313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(3)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791790" y="1331914"/>
            <a:ext cx="360045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sz="2600" dirty="0"/>
              <a:t>Magnetické trubice </a:t>
            </a:r>
            <a:r>
              <a:rPr lang="cs-CZ" sz="2600" dirty="0" err="1"/>
              <a:t>vzplývají</a:t>
            </a:r>
            <a:r>
              <a:rPr lang="cs-CZ" sz="2600" dirty="0"/>
              <a:t> a formují aktivní oblasti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err="1"/>
              <a:t>Joyův</a:t>
            </a:r>
            <a:r>
              <a:rPr lang="cs-CZ" dirty="0"/>
              <a:t> zákon – pole nejsou čistě </a:t>
            </a:r>
            <a:r>
              <a:rPr lang="cs-CZ" dirty="0" err="1"/>
              <a:t>toriodální</a:t>
            </a:r>
            <a:r>
              <a:rPr lang="cs-CZ" dirty="0"/>
              <a:t>, ale mají svoji </a:t>
            </a:r>
            <a:r>
              <a:rPr lang="cs-CZ" dirty="0" err="1"/>
              <a:t>poloidální</a:t>
            </a:r>
            <a:r>
              <a:rPr lang="cs-CZ" dirty="0"/>
              <a:t> složku, která je opačná proti původnímu globálnímu </a:t>
            </a:r>
            <a:r>
              <a:rPr lang="cs-CZ" dirty="0" err="1"/>
              <a:t>poloidálnímu</a:t>
            </a:r>
            <a:r>
              <a:rPr lang="cs-CZ" dirty="0"/>
              <a:t> poli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63714"/>
            <a:ext cx="4319588" cy="45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(4)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936452" y="1331914"/>
            <a:ext cx="2879725" cy="5761037"/>
          </a:xfrm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 dirty="0"/>
              <a:t>Pole v aktivních oblastech interaguje s globálním polem a přepojuje se v koróně. Značná část pole anihiluje, formuje se globálně opačná polarita, která je převážně </a:t>
            </a:r>
            <a:r>
              <a:rPr lang="cs-CZ" sz="2600" dirty="0" err="1"/>
              <a:t>poloidální</a:t>
            </a:r>
            <a:endParaRPr lang="cs-CZ" sz="2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9" y="1331914"/>
            <a:ext cx="5400675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>
                <a:cs typeface="Arial" charset="0"/>
              </a:rPr>
              <a:t>α a Ω efekt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0" y="1619250"/>
            <a:ext cx="720725" cy="4140200"/>
          </a:xfrm>
        </p:spPr>
        <p:txBody>
          <a:bodyPr>
            <a:normAutofit fontScale="62500" lnSpcReduction="20000"/>
          </a:bodyPr>
          <a:lstStyle/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Ω</a:t>
            </a: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α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20826"/>
            <a:ext cx="74168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4005264"/>
            <a:ext cx="639921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Babcockovo-Leightonovo dynamo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331913"/>
            <a:ext cx="8280400" cy="647700"/>
          </a:xfrm>
        </p:spPr>
        <p:txBody>
          <a:bodyPr tIns="24382" anchor="ctr"/>
          <a:lstStyle/>
          <a:p>
            <a:pPr marL="0" indent="0">
              <a:lnSpc>
                <a:spcPct val="92000"/>
              </a:lnSpc>
              <a:spcAft>
                <a:spcPct val="0"/>
              </a:spcAft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Operuje v přípovrchových vrstvách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1863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7" y="2274888"/>
            <a:ext cx="3040063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0725" y="5364164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/>
              <a:t>Klasické dynamo</a:t>
            </a:r>
            <a:r>
              <a:rPr lang="en-US"/>
              <a:t>: oba efekty operují v hloubce, zřejmě na dně konvektivní zóny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148263" y="5543551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 dirty="0"/>
              <a:t>B-L dynamo</a:t>
            </a:r>
            <a:r>
              <a:rPr lang="en-US" dirty="0"/>
              <a:t>: </a:t>
            </a:r>
            <a:r>
              <a:rPr lang="en-US" dirty="0">
                <a:latin typeface="Arial" charset="0"/>
                <a:cs typeface="Arial" charset="0"/>
              </a:rPr>
              <a:t>α</a:t>
            </a:r>
            <a:r>
              <a:rPr lang="en-US" dirty="0"/>
              <a:t>-</a:t>
            </a:r>
            <a:r>
              <a:rPr lang="en-US" dirty="0" err="1"/>
              <a:t>efekt</a:t>
            </a:r>
            <a:r>
              <a:rPr lang="en-US" dirty="0"/>
              <a:t> se </a:t>
            </a:r>
            <a:r>
              <a:rPr lang="en-US" dirty="0" err="1"/>
              <a:t>vyskytuje</a:t>
            </a:r>
            <a:r>
              <a:rPr lang="en-US" dirty="0"/>
              <a:t> v </a:t>
            </a:r>
            <a:r>
              <a:rPr lang="en-US" dirty="0" err="1"/>
              <a:t>přípovrchových</a:t>
            </a:r>
            <a:r>
              <a:rPr lang="en-US" dirty="0"/>
              <a:t> </a:t>
            </a:r>
            <a:r>
              <a:rPr lang="en-US" dirty="0" err="1"/>
              <a:t>vrstvách</a:t>
            </a:r>
            <a:r>
              <a:rPr lang="en-US" dirty="0"/>
              <a:t>,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efekty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prostorově</a:t>
            </a:r>
            <a:r>
              <a:rPr lang="en-US" dirty="0"/>
              <a:t> </a:t>
            </a:r>
            <a:r>
              <a:rPr lang="en-US" dirty="0" err="1"/>
              <a:t>odděleny</a:t>
            </a:r>
            <a:endParaRPr lang="en-US" dirty="0"/>
          </a:p>
          <a:p>
            <a:pPr>
              <a:defRPr/>
            </a:pPr>
            <a:r>
              <a:rPr lang="en-US" dirty="0" err="1"/>
              <a:t>Potřebuje</a:t>
            </a:r>
            <a:r>
              <a:rPr lang="en-US" dirty="0"/>
              <a:t> (!) </a:t>
            </a:r>
            <a:r>
              <a:rPr lang="en-US" dirty="0" err="1"/>
              <a:t>bipolární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oblasti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Role meridionálního toku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40438" y="1331913"/>
            <a:ext cx="4040187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/>
              <a:t>Důležitý při odnosu následné (trailing)  polarity k pólu, podepisuje se na změně celkové polarity</a:t>
            </a: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84214" y="1260475"/>
            <a:ext cx="2879725" cy="2700338"/>
          </a:xfrm>
          <a:prstGeom prst="roundRect">
            <a:avLst>
              <a:gd name="adj" fmla="val 56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>
              <a:defRPr/>
            </a:pPr>
            <a:endParaRPr lang="en-US">
              <a:cs typeface="方正明體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98600"/>
            <a:ext cx="2286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6" y="3276601"/>
            <a:ext cx="6119813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073525"/>
            <a:ext cx="28194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αa 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6"/>
          <a:stretch/>
        </p:blipFill>
        <p:spPr>
          <a:xfrm>
            <a:off x="2024124" y="1491419"/>
            <a:ext cx="6764928" cy="58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7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αa 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7"/>
          <a:stretch/>
        </p:blipFill>
        <p:spPr>
          <a:xfrm>
            <a:off x="1991161" y="1432228"/>
            <a:ext cx="6790149" cy="58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80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Babcockovo-Leightonovo dynamo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Délku cyklu 22 let (viz dále)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Fázový posun mezi k rovníku migrujícím </a:t>
            </a:r>
            <a:r>
              <a:rPr lang="cs-CZ" dirty="0" err="1"/>
              <a:t>toroidálním</a:t>
            </a:r>
            <a:r>
              <a:rPr lang="cs-CZ" dirty="0"/>
              <a:t> polem a k pólu migrujícím </a:t>
            </a:r>
            <a:r>
              <a:rPr lang="cs-CZ" dirty="0" err="1"/>
              <a:t>poloidálním</a:t>
            </a:r>
            <a:r>
              <a:rPr lang="cs-CZ" dirty="0"/>
              <a:t> polem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10-100 </a:t>
            </a:r>
            <a:r>
              <a:rPr lang="cs-CZ" dirty="0" err="1"/>
              <a:t>kG</a:t>
            </a:r>
            <a:r>
              <a:rPr lang="cs-CZ" dirty="0"/>
              <a:t> </a:t>
            </a:r>
            <a:r>
              <a:rPr lang="cs-CZ" dirty="0" err="1"/>
              <a:t>toroidální</a:t>
            </a:r>
            <a:r>
              <a:rPr lang="cs-CZ" dirty="0"/>
              <a:t> pole na dně konvektivní zóny (nutné pro formaci skvrn ve správných šířkách)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Polární pole ~ 10 G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Slabá </a:t>
            </a:r>
            <a:r>
              <a:rPr lang="cs-CZ" dirty="0" err="1"/>
              <a:t>antikorelace</a:t>
            </a:r>
            <a:r>
              <a:rPr lang="cs-CZ" dirty="0"/>
              <a:t> mezi amplitudou a délkou cyklu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Asymetrie jako interakce dipólu a kvadrupólu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Neprodukuje: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Není </a:t>
            </a:r>
            <a:r>
              <a:rPr lang="cs-CZ" dirty="0" err="1"/>
              <a:t>samovybuzené</a:t>
            </a:r>
            <a:r>
              <a:rPr lang="cs-CZ" dirty="0"/>
              <a:t>, čili po velkých minimech by se už nenastartovalo (možná existence dalších efektů), vyžaduje </a:t>
            </a:r>
            <a:r>
              <a:rPr lang="cs-CZ" dirty="0" err="1"/>
              <a:t>primordinální</a:t>
            </a:r>
            <a:r>
              <a:rPr lang="cs-CZ" dirty="0"/>
              <a:t> pole, které jen přerozděluje a zesiluje v cyklu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cyklus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 tIns="21334"/>
          <a:lstStyle/>
          <a:p>
            <a:pPr marL="323816" indent="-323816">
              <a:buSzPct val="77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z="2400" dirty="0"/>
              <a:t>Hlavní cyklus – 11 let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Objev – Heinrich </a:t>
            </a:r>
            <a:r>
              <a:rPr lang="cs-CZ" dirty="0" err="1"/>
              <a:t>Schwabe</a:t>
            </a:r>
            <a:r>
              <a:rPr lang="cs-CZ" dirty="0"/>
              <a:t> (1834)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Hale – 22 let, složený ze dvou 11letých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7,5 – 16 let (11,2 je střední délka trvání)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V počtu slunečních skvrn, jejich ploše, mohutnosti erupcí, ...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Od ~1760 číslovány, v současnosti jsme v minimu mezi 24. a 25. cyklem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0BF48-E6F3-0C45-952B-6F87F49B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2" y="4133229"/>
            <a:ext cx="9525000" cy="317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Moderní dynamo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20352" y="1331913"/>
            <a:ext cx="8280400" cy="5688012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Numerické simulace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Flux-transport (</a:t>
            </a:r>
            <a:r>
              <a:rPr lang="cs-CZ" dirty="0" err="1"/>
              <a:t>meridional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dominated</a:t>
            </a:r>
            <a:r>
              <a:rPr lang="cs-CZ" dirty="0"/>
              <a:t>) </a:t>
            </a:r>
            <a:r>
              <a:rPr lang="cs-CZ" dirty="0">
                <a:cs typeface="Arial" charset="0"/>
              </a:rPr>
              <a:t>× </a:t>
            </a:r>
            <a:r>
              <a:rPr lang="cs-CZ" dirty="0" err="1">
                <a:cs typeface="Arial" charset="0"/>
              </a:rPr>
              <a:t>difussion-dominated</a:t>
            </a:r>
            <a:endParaRPr lang="cs-CZ" dirty="0">
              <a:cs typeface="Arial" charset="0"/>
            </a:endParaRP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Předpovědi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Nedůležité pro fyziku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Důležité pro aplikace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NASA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Elektronika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Rozvody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Kosmické počasí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851151"/>
            <a:ext cx="438943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Proč</a:t>
            </a:r>
            <a:r>
              <a:rPr lang="en-US" dirty="0"/>
              <a:t> 11 let?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: </a:t>
            </a:r>
            <a:r>
              <a:rPr lang="en-US" dirty="0" err="1"/>
              <a:t>zesílení</a:t>
            </a:r>
            <a:r>
              <a:rPr lang="en-US" dirty="0"/>
              <a:t> pole,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vynoření</a:t>
            </a:r>
            <a:r>
              <a:rPr lang="en-US" dirty="0"/>
              <a:t> a transport k </a:t>
            </a:r>
            <a:r>
              <a:rPr lang="en-US" dirty="0" err="1"/>
              <a:t>pólům</a:t>
            </a:r>
            <a:endParaRPr lang="en-US" dirty="0"/>
          </a:p>
          <a:p>
            <a:pPr lvl="1"/>
            <a:r>
              <a:rPr lang="en-US" dirty="0" err="1"/>
              <a:t>Zesílení</a:t>
            </a:r>
            <a:r>
              <a:rPr lang="en-US" dirty="0"/>
              <a:t> pole (</a:t>
            </a:r>
            <a:r>
              <a:rPr lang="en-US" dirty="0" err="1"/>
              <a:t>Ω-efekt</a:t>
            </a:r>
            <a:r>
              <a:rPr lang="en-US" dirty="0"/>
              <a:t>):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5-8 let</a:t>
            </a:r>
          </a:p>
          <a:p>
            <a:pPr lvl="1"/>
            <a:r>
              <a:rPr lang="en-US" dirty="0" err="1"/>
              <a:t>Vynořování</a:t>
            </a:r>
            <a:r>
              <a:rPr lang="en-US" dirty="0"/>
              <a:t> pole: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1 </a:t>
            </a:r>
            <a:r>
              <a:rPr lang="en-US" dirty="0" err="1"/>
              <a:t>rok</a:t>
            </a:r>
            <a:endParaRPr lang="en-US" dirty="0"/>
          </a:p>
          <a:p>
            <a:pPr lvl="1"/>
            <a:r>
              <a:rPr lang="en-US" dirty="0" err="1"/>
              <a:t>Rozptyl</a:t>
            </a:r>
            <a:r>
              <a:rPr lang="en-US" dirty="0"/>
              <a:t> pole </a:t>
            </a:r>
            <a:r>
              <a:rPr lang="en-US" dirty="0" err="1"/>
              <a:t>difúzí</a:t>
            </a:r>
            <a:r>
              <a:rPr lang="en-US" dirty="0"/>
              <a:t> a </a:t>
            </a:r>
            <a:r>
              <a:rPr lang="en-US" dirty="0" err="1"/>
              <a:t>odnos</a:t>
            </a:r>
            <a:r>
              <a:rPr lang="en-US" dirty="0"/>
              <a:t> </a:t>
            </a:r>
            <a:r>
              <a:rPr lang="en-US" dirty="0" err="1"/>
              <a:t>meridionálním</a:t>
            </a:r>
            <a:r>
              <a:rPr lang="en-US" dirty="0"/>
              <a:t> </a:t>
            </a:r>
            <a:r>
              <a:rPr lang="en-US" dirty="0" err="1"/>
              <a:t>proudem</a:t>
            </a:r>
            <a:r>
              <a:rPr lang="en-US" dirty="0"/>
              <a:t> k </a:t>
            </a:r>
            <a:r>
              <a:rPr lang="en-US" dirty="0" err="1"/>
              <a:t>pólům</a:t>
            </a:r>
            <a:r>
              <a:rPr lang="en-US" dirty="0"/>
              <a:t>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3 </a:t>
            </a:r>
            <a:r>
              <a:rPr lang="en-US" dirty="0" err="1"/>
              <a:t>roky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Celkem</a:t>
            </a:r>
            <a:r>
              <a:rPr lang="en-US" dirty="0"/>
              <a:t> (5-8) + 1 + 3 = (9-12) let</a:t>
            </a:r>
          </a:p>
          <a:p>
            <a:pPr lvl="1"/>
            <a:r>
              <a:rPr lang="en-US" dirty="0" err="1"/>
              <a:t>Čili</a:t>
            </a:r>
            <a:r>
              <a:rPr lang="en-US" dirty="0"/>
              <a:t> </a:t>
            </a:r>
            <a:r>
              <a:rPr lang="en-US" dirty="0" err="1"/>
              <a:t>nastaveno</a:t>
            </a:r>
            <a:r>
              <a:rPr lang="en-US" dirty="0"/>
              <a:t>: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diferenciální</a:t>
            </a:r>
            <a:r>
              <a:rPr lang="en-US" dirty="0"/>
              <a:t> </a:t>
            </a:r>
            <a:r>
              <a:rPr lang="en-US" dirty="0" err="1"/>
              <a:t>rotací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, </a:t>
            </a:r>
            <a:r>
              <a:rPr lang="en-US" dirty="0" err="1"/>
              <a:t>gravitací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, </a:t>
            </a:r>
            <a:r>
              <a:rPr lang="en-US" dirty="0" err="1"/>
              <a:t>povrchovou</a:t>
            </a:r>
            <a:r>
              <a:rPr lang="en-US" dirty="0"/>
              <a:t> </a:t>
            </a:r>
            <a:r>
              <a:rPr lang="en-US" dirty="0" err="1"/>
              <a:t>difuzivitou</a:t>
            </a:r>
            <a:r>
              <a:rPr lang="en-US" dirty="0"/>
              <a:t> a </a:t>
            </a:r>
            <a:r>
              <a:rPr lang="en-US" dirty="0" err="1"/>
              <a:t>velikostí</a:t>
            </a:r>
            <a:r>
              <a:rPr lang="en-US" dirty="0"/>
              <a:t> </a:t>
            </a:r>
            <a:r>
              <a:rPr lang="en-US" dirty="0" err="1"/>
              <a:t>povrchu</a:t>
            </a:r>
            <a:r>
              <a:rPr lang="en-US" dirty="0"/>
              <a:t> </a:t>
            </a:r>
          </a:p>
          <a:p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půlcyklus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celkový</a:t>
            </a:r>
            <a:r>
              <a:rPr lang="en-US" dirty="0"/>
              <a:t> </a:t>
            </a:r>
            <a:r>
              <a:rPr lang="en-US" dirty="0" err="1"/>
              <a:t>cyklus</a:t>
            </a:r>
            <a:r>
              <a:rPr lang="en-US" dirty="0"/>
              <a:t> </a:t>
            </a:r>
            <a:r>
              <a:rPr lang="en-US" dirty="0" err="1"/>
              <a:t>dvojnásobný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6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Hlavní projevy 11- (22-) letého cyklu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Mění se počet a mohutnost aktivních jevů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Lokalizované aktivní jevy migrují k rovníku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Polarita vedoucích skupin skvrn a globálního magnetického pole se cyklus od cyklu mění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Magnetické pole se zesiluje a zase „rozpouští“ periodicky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Operuje jakýsi typ dynama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0EA5A-5BFE-264F-B43C-4913FF7BB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1258"/>
            <a:ext cx="10080625" cy="61669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(2)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2133600"/>
            <a:ext cx="751522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(3)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547813"/>
            <a:ext cx="8280400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(5)</a:t>
            </a:r>
          </a:p>
        </p:txBody>
      </p:sp>
      <p:pic>
        <p:nvPicPr>
          <p:cNvPr id="10242" name="cyklus_magnetogram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35088"/>
            <a:ext cx="7340600" cy="550545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7100"/>
            <a:ext cx="10080625" cy="31438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Joyův zákon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164834" y="1331914"/>
            <a:ext cx="2339975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/>
              <a:t>Rozvinuté bipolární skupiny jsou skloněné (otočené) vůči rovnoběžkám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1377950"/>
            <a:ext cx="6119813" cy="428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4611</TotalTime>
  <Words>535</Words>
  <Application>Microsoft Macintosh PowerPoint</Application>
  <PresentationFormat>Custom</PresentationFormat>
  <Paragraphs>83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Century Gothic</vt:lpstr>
      <vt:lpstr>Lucida Grande CE</vt:lpstr>
      <vt:lpstr>Symbol</vt:lpstr>
      <vt:lpstr>Times New Roman</vt:lpstr>
      <vt:lpstr>Wingdings</vt:lpstr>
      <vt:lpstr>Wingdings 2</vt:lpstr>
      <vt:lpstr>Perception</vt:lpstr>
      <vt:lpstr>Sluneční magnetismus I</vt:lpstr>
      <vt:lpstr>Sluneční cyklus</vt:lpstr>
      <vt:lpstr>Hlavní projevy 11- (22-) letého cyklu </vt:lpstr>
      <vt:lpstr>Sluneční dynamo: projevy (1)</vt:lpstr>
      <vt:lpstr>Sluneční dynamo: projevy (2)</vt:lpstr>
      <vt:lpstr>Sluneční dynamo: projevy (3)</vt:lpstr>
      <vt:lpstr>Sluneční dynamo: projevy (5)</vt:lpstr>
      <vt:lpstr>Sluneční dynamo: projevy (5)</vt:lpstr>
      <vt:lpstr>Joyův zákon</vt:lpstr>
      <vt:lpstr>Babcockovo dynamo (1)</vt:lpstr>
      <vt:lpstr>Babcockovo dynamo (2)</vt:lpstr>
      <vt:lpstr>Babcockovo dynamo (3)</vt:lpstr>
      <vt:lpstr>Babcockovo dynamo (4)</vt:lpstr>
      <vt:lpstr>α a Ω efekt</vt:lpstr>
      <vt:lpstr>Babcockovo-Leightonovo dynamo</vt:lpstr>
      <vt:lpstr>Role meridionálního toku</vt:lpstr>
      <vt:lpstr>αa ω slunečního cyklu</vt:lpstr>
      <vt:lpstr>αa ω slunečního cyklu</vt:lpstr>
      <vt:lpstr>Babcockovo-Leightonovo dynamo</vt:lpstr>
      <vt:lpstr>Moderní dynamo</vt:lpstr>
      <vt:lpstr>Proč 11 let?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Sluneční magnetismus</dc:title>
  <dc:subject/>
  <dc:creator/>
  <cp:keywords/>
  <dc:description/>
  <cp:lastModifiedBy>Michal Švanda</cp:lastModifiedBy>
  <cp:revision>111</cp:revision>
  <cp:lastPrinted>1601-01-01T00:00:00Z</cp:lastPrinted>
  <dcterms:created xsi:type="dcterms:W3CDTF">2008-02-03T23:36:30Z</dcterms:created>
  <dcterms:modified xsi:type="dcterms:W3CDTF">2020-04-08T09:12:57Z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