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96" r:id="rId18"/>
    <p:sldId id="297" r:id="rId19"/>
    <p:sldId id="273" r:id="rId20"/>
    <p:sldId id="274" r:id="rId21"/>
    <p:sldId id="298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742873" indent="-285721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1142881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600034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2057187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5763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2916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068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221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24" y="-104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25873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4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656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758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861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963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065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68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27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373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47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68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885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98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089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2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29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397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49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6" y="1388424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marL="0" lv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8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675" y="539751"/>
            <a:ext cx="4846638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71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34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76510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00783" rIns="302352" bIns="100783" rtlCol="0" anchor="t" anchorCtr="0"/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190" tIns="50392" rIns="302352" bIns="50392" rtlCol="0" anchor="b" anchorCtr="0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5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ctr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8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5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200"/>
            </a:lvl6pPr>
            <a:lvl7pPr marL="2265888" indent="-379689">
              <a:defRPr sz="2200"/>
            </a:lvl7pPr>
            <a:lvl8pPr marL="2265888" indent="-379689">
              <a:defRPr sz="2200"/>
            </a:lvl8pPr>
            <a:lvl9pPr marL="2265888" indent="-379689"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5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9" y="7241190"/>
            <a:ext cx="504031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4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4" y="7358085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4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xStyles>
    <p:titleStyle>
      <a:lvl1pPr marL="0" indent="0" algn="l" defTabSz="1007838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40" indent="-377940" algn="l" defTabSz="1007838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879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818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758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697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5888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3827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515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205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6.png"/><Relationship Id="rId1" Type="http://schemas.microsoft.com/office/2007/relationships/media" Target="file://localhost/Users/svanda/data/auuk/vyuka/slunecni%20fyzika/LS2014-2015/L09-L10/vynorovani.mpg" TargetMode="External"/><Relationship Id="rId2" Type="http://schemas.openxmlformats.org/officeDocument/2006/relationships/video" Target="file://localhost/Users/svanda/data/auuk/vyuka/slunecni%20fyzika/LS2014-2015/L09-L10/vynorovani.m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6.png"/><Relationship Id="rId1" Type="http://schemas.microsoft.com/office/2007/relationships/media" Target="file://localhost/Users/svanda/data/auuk/vyuka/slunecni%20fyzika/LS2014-2015/L09-L10/jemne_struktury.mpg" TargetMode="External"/><Relationship Id="rId2" Type="http://schemas.openxmlformats.org/officeDocument/2006/relationships/video" Target="file://localhost/Users/svanda/data/auuk/vyuka/slunecni%20fyzika/LS2014-2015/L09-L10/jemne_struktury.m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6.emf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8.xml"/><Relationship Id="rId5" Type="http://schemas.openxmlformats.org/officeDocument/2006/relationships/image" Target="../media/image6.png"/><Relationship Id="rId1" Type="http://schemas.microsoft.com/office/2007/relationships/media" Target="file://localhost/Users/svanda/data/auuk/vyuka/slunecni%20fyzika/LS2014-2015/L09-L10/Intensity_1024.mpeg" TargetMode="External"/><Relationship Id="rId2" Type="http://schemas.openxmlformats.org/officeDocument/2006/relationships/video" Target="file://localhost/Users/svanda/data/auuk/vyuka/slunecni%20fyzika/LS2014-2015/L09-L10/Intensity_1024.mpe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6.png"/><Relationship Id="rId1" Type="http://schemas.microsoft.com/office/2007/relationships/media" Target="file://localhost/Users/svanda/data/auuk/vyuka/slunecni%20fyzika/LS2018-2019/08_Magnetismus/Bz_B_1024.mpeg" TargetMode="External"/><Relationship Id="rId2" Type="http://schemas.openxmlformats.org/officeDocument/2006/relationships/video" Target="file://localhost/Users/svanda/data/auuk/vyuka/slunecni%20fyzika/LS2018-2019/08_Magnetismus/Bz_B_1024.mpe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6.png"/><Relationship Id="rId1" Type="http://schemas.microsoft.com/office/2007/relationships/media" Target="file://localhost/Users/svanda/data/auuk/vyuka/slunecni%20fyzika/LS2018-2019/08_Magnetismus/cyklus_magnetogram.avi" TargetMode="External"/><Relationship Id="rId2" Type="http://schemas.openxmlformats.org/officeDocument/2006/relationships/video" Target="file://localhost/Users/svanda/data/auuk/vyuka/slunecni%20fyzika/LS2018-2019/08_Magnetismus/cyklus_magnetogram.avi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</a:tabLst>
              <a:defRPr/>
            </a:pPr>
            <a:r>
              <a:rPr lang="en-US" smtClean="0"/>
              <a:t>Sluneční magnetismus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6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6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 err="1" smtClean="0"/>
              <a:t>Sluneční</a:t>
            </a:r>
            <a:r>
              <a:rPr lang="en-US" dirty="0" smtClean="0"/>
              <a:t> </a:t>
            </a:r>
            <a:r>
              <a:rPr lang="en-US" dirty="0" err="1"/>
              <a:t>fyzika</a:t>
            </a:r>
            <a:r>
              <a:rPr lang="en-US" dirty="0"/>
              <a:t> LS </a:t>
            </a:r>
            <a:r>
              <a:rPr lang="en-US" dirty="0" smtClean="0"/>
              <a:t>2018/2019</a:t>
            </a:r>
            <a:endParaRPr lang="en-US" dirty="0"/>
          </a:p>
          <a:p>
            <a:pPr algn="r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Babcockovo dynamo (1)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808164"/>
            <a:ext cx="8039100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Babcockovo dynamo (2)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331914"/>
            <a:ext cx="3060700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  <a:defRPr/>
            </a:pPr>
            <a:r>
              <a:rPr lang="cs-CZ" sz="2600"/>
              <a:t>Akce diferenciální rotace (</a:t>
            </a:r>
            <a:r>
              <a:rPr lang="cs-CZ" sz="2600">
                <a:cs typeface="Arial" charset="0"/>
              </a:rPr>
              <a:t>Ω</a:t>
            </a:r>
            <a:r>
              <a:rPr lang="cs-CZ" sz="2600"/>
              <a:t> efekt) mění poloidální pole na toroidální – pole je v plazmatu zmrzlé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6" y="1968500"/>
            <a:ext cx="5040313" cy="412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Babcockovo dynamo (3)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791790" y="1331914"/>
            <a:ext cx="3600450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sz="2600" dirty="0"/>
              <a:t>Magnetické trubice </a:t>
            </a:r>
            <a:r>
              <a:rPr lang="cs-CZ" sz="2600" dirty="0" err="1"/>
              <a:t>vzplývají</a:t>
            </a:r>
            <a:r>
              <a:rPr lang="cs-CZ" sz="2600" dirty="0"/>
              <a:t> a formují aktivní oblasti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dirty="0" err="1" smtClean="0"/>
              <a:t>Joyův</a:t>
            </a:r>
            <a:r>
              <a:rPr lang="cs-CZ" dirty="0" smtClean="0"/>
              <a:t> zákon – pole nejsou čistě </a:t>
            </a:r>
            <a:r>
              <a:rPr lang="cs-CZ" dirty="0" err="1" smtClean="0"/>
              <a:t>toriodální</a:t>
            </a:r>
            <a:r>
              <a:rPr lang="cs-CZ" dirty="0" smtClean="0"/>
              <a:t>, ale mají svoji </a:t>
            </a:r>
            <a:r>
              <a:rPr lang="cs-CZ" dirty="0" err="1" smtClean="0"/>
              <a:t>poloidální</a:t>
            </a:r>
            <a:r>
              <a:rPr lang="cs-CZ" dirty="0" smtClean="0"/>
              <a:t> složku, která je opačná proti původnímu globálnímu </a:t>
            </a:r>
            <a:r>
              <a:rPr lang="cs-CZ" dirty="0" err="1" smtClean="0"/>
              <a:t>poloidálnímu</a:t>
            </a:r>
            <a:r>
              <a:rPr lang="cs-CZ" dirty="0" smtClean="0"/>
              <a:t> poli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63714"/>
            <a:ext cx="4319588" cy="450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Babcockovo dynamo (4)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936452" y="1331914"/>
            <a:ext cx="2879725" cy="5761037"/>
          </a:xfrm>
        </p:spPr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  <a:defRPr/>
            </a:pPr>
            <a:r>
              <a:rPr lang="cs-CZ" sz="2600" dirty="0"/>
              <a:t>Pole v aktivních oblastech interaguje s globálním polem a přepojuje se v koróně. Značná část pole anihiluje, formuje se globálně opačná polarita, která je převážně </a:t>
            </a:r>
            <a:r>
              <a:rPr lang="cs-CZ" sz="2600" dirty="0" err="1"/>
              <a:t>poloidální</a:t>
            </a:r>
            <a:endParaRPr lang="cs-CZ" sz="26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9" y="1331914"/>
            <a:ext cx="5400675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>
                <a:cs typeface="Arial" charset="0"/>
              </a:rPr>
              <a:t>α a Ω efekt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0" y="1619250"/>
            <a:ext cx="720725" cy="4140200"/>
          </a:xfrm>
        </p:spPr>
        <p:txBody>
          <a:bodyPr>
            <a:normAutofit fontScale="62500" lnSpcReduction="20000"/>
          </a:bodyPr>
          <a:lstStyle/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r>
              <a:rPr lang="cs-CZ" sz="2600">
                <a:cs typeface="Arial" charset="0"/>
              </a:rPr>
              <a:t>Ω</a:t>
            </a: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r>
              <a:rPr lang="cs-CZ" sz="2600">
                <a:cs typeface="Arial" charset="0"/>
              </a:rPr>
              <a:t>α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520826"/>
            <a:ext cx="741680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2" y="4005264"/>
            <a:ext cx="6399213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Babcockovo-Leightonovo dynamo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331913"/>
            <a:ext cx="8280400" cy="647700"/>
          </a:xfrm>
        </p:spPr>
        <p:txBody>
          <a:bodyPr tIns="24382" anchor="ctr"/>
          <a:lstStyle/>
          <a:p>
            <a:pPr marL="0" indent="0">
              <a:lnSpc>
                <a:spcPct val="92000"/>
              </a:lnSpc>
              <a:spcAft>
                <a:spcPct val="0"/>
              </a:spcAft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en-US" sz="2400">
                <a:solidFill>
                  <a:srgbClr val="000000"/>
                </a:solidFill>
                <a:latin typeface="Times New Roman" charset="0"/>
              </a:rPr>
              <a:t>Operuje v přípovrchových vrstvách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1863"/>
            <a:ext cx="3124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7" y="2274888"/>
            <a:ext cx="3040063" cy="304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20725" y="5364164"/>
            <a:ext cx="41402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382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defRPr/>
            </a:pPr>
            <a:r>
              <a:rPr lang="en-US" b="1" smtClean="0"/>
              <a:t>Klasické dynamo</a:t>
            </a:r>
            <a:r>
              <a:rPr lang="en-US" smtClean="0"/>
              <a:t>: oba efekty operují v hloubce, zřejmě na dně konvektivní zóny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148263" y="5543551"/>
            <a:ext cx="41402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382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defRPr/>
            </a:pPr>
            <a:r>
              <a:rPr lang="en-US" b="1" dirty="0" smtClean="0"/>
              <a:t>B-L dynamo</a:t>
            </a:r>
            <a:r>
              <a:rPr lang="en-US" dirty="0" smtClean="0"/>
              <a:t>: </a:t>
            </a:r>
            <a:r>
              <a:rPr lang="en-US" dirty="0" smtClean="0">
                <a:latin typeface="Arial" charset="0"/>
                <a:cs typeface="Arial" charset="0"/>
              </a:rPr>
              <a:t>α</a:t>
            </a:r>
            <a:r>
              <a:rPr lang="en-US" dirty="0" smtClean="0"/>
              <a:t>-</a:t>
            </a:r>
            <a:r>
              <a:rPr lang="en-US" dirty="0" err="1" smtClean="0"/>
              <a:t>efekt</a:t>
            </a:r>
            <a:r>
              <a:rPr lang="en-US" dirty="0" smtClean="0"/>
              <a:t> se </a:t>
            </a:r>
            <a:r>
              <a:rPr lang="en-US" dirty="0" err="1" smtClean="0"/>
              <a:t>vyskytuje</a:t>
            </a:r>
            <a:r>
              <a:rPr lang="en-US" dirty="0" smtClean="0"/>
              <a:t> v </a:t>
            </a:r>
            <a:r>
              <a:rPr lang="en-US" dirty="0" err="1" smtClean="0"/>
              <a:t>přípovrchových</a:t>
            </a:r>
            <a:r>
              <a:rPr lang="en-US" dirty="0" smtClean="0"/>
              <a:t> </a:t>
            </a:r>
            <a:r>
              <a:rPr lang="en-US" dirty="0" err="1" smtClean="0"/>
              <a:t>vrstvách</a:t>
            </a:r>
            <a:r>
              <a:rPr lang="en-US" dirty="0" smtClean="0"/>
              <a:t>, </a:t>
            </a:r>
            <a:r>
              <a:rPr lang="en-US" dirty="0" err="1" smtClean="0"/>
              <a:t>oba</a:t>
            </a:r>
            <a:r>
              <a:rPr lang="en-US" dirty="0" smtClean="0"/>
              <a:t> </a:t>
            </a:r>
            <a:r>
              <a:rPr lang="en-US" dirty="0" err="1" smtClean="0"/>
              <a:t>efekty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prostorově</a:t>
            </a:r>
            <a:r>
              <a:rPr lang="en-US" dirty="0" smtClean="0"/>
              <a:t> </a:t>
            </a:r>
            <a:r>
              <a:rPr lang="en-US" dirty="0" err="1" smtClean="0"/>
              <a:t>odděleny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Potřebuje</a:t>
            </a:r>
            <a:r>
              <a:rPr lang="en-US" dirty="0" smtClean="0"/>
              <a:t> (!) </a:t>
            </a:r>
            <a:r>
              <a:rPr lang="en-US" dirty="0" err="1" smtClean="0"/>
              <a:t>bipolární</a:t>
            </a:r>
            <a:r>
              <a:rPr lang="en-US" dirty="0" smtClean="0"/>
              <a:t> </a:t>
            </a:r>
            <a:r>
              <a:rPr lang="en-US" dirty="0" err="1" smtClean="0"/>
              <a:t>magnetické</a:t>
            </a:r>
            <a:r>
              <a:rPr lang="en-US" dirty="0" smtClean="0"/>
              <a:t> </a:t>
            </a:r>
            <a:r>
              <a:rPr lang="en-US" dirty="0" err="1" smtClean="0"/>
              <a:t>oblasti</a:t>
            </a:r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Role meridionálního toku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40438" y="1331913"/>
            <a:ext cx="4040187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smtClean="0"/>
              <a:t>Důležitý při odnosu následné (trailing)  polarity k pólu, podepisuje se na změně celkové polarity</a:t>
            </a:r>
          </a:p>
        </p:txBody>
      </p:sp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684214" y="1260475"/>
            <a:ext cx="2879725" cy="2700338"/>
          </a:xfrm>
          <a:prstGeom prst="roundRect">
            <a:avLst>
              <a:gd name="adj" fmla="val 56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>
              <a:defRPr/>
            </a:pPr>
            <a:endParaRPr lang="en-US">
              <a:cs typeface="方正明體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498600"/>
            <a:ext cx="22860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6" y="3276601"/>
            <a:ext cx="6119813" cy="35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4073525"/>
            <a:ext cx="2819400" cy="280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αa </a:t>
            </a:r>
            <a:r>
              <a:rPr lang="en-US" dirty="0" err="1" smtClean="0"/>
              <a:t>ω</a:t>
            </a:r>
            <a:r>
              <a:rPr lang="en-US" dirty="0" smtClean="0"/>
              <a:t> </a:t>
            </a:r>
            <a:r>
              <a:rPr lang="en-US" dirty="0" err="1" smtClean="0"/>
              <a:t>slunečního</a:t>
            </a:r>
            <a:r>
              <a:rPr lang="en-US" dirty="0" smtClean="0"/>
              <a:t> </a:t>
            </a:r>
            <a:r>
              <a:rPr lang="en-US" dirty="0" err="1" smtClean="0"/>
              <a:t>cyklu</a:t>
            </a:r>
            <a:endParaRPr lang="en-US" dirty="0"/>
          </a:p>
        </p:txBody>
      </p:sp>
      <p:pic>
        <p:nvPicPr>
          <p:cNvPr id="5" name="Picture 4" descr="obr8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66"/>
          <a:stretch/>
        </p:blipFill>
        <p:spPr>
          <a:xfrm>
            <a:off x="2024124" y="1491419"/>
            <a:ext cx="6764928" cy="58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7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αa </a:t>
            </a:r>
            <a:r>
              <a:rPr lang="en-US" dirty="0" err="1"/>
              <a:t>ω</a:t>
            </a:r>
            <a:r>
              <a:rPr lang="en-US" dirty="0"/>
              <a:t> </a:t>
            </a:r>
            <a:r>
              <a:rPr lang="en-US" dirty="0" err="1"/>
              <a:t>slunečního</a:t>
            </a:r>
            <a:r>
              <a:rPr lang="en-US" dirty="0"/>
              <a:t> </a:t>
            </a:r>
            <a:r>
              <a:rPr lang="en-US" dirty="0" err="1"/>
              <a:t>cyklu</a:t>
            </a:r>
            <a:endParaRPr lang="en-US" dirty="0"/>
          </a:p>
        </p:txBody>
      </p:sp>
      <p:pic>
        <p:nvPicPr>
          <p:cNvPr id="5" name="Picture 4" descr="obr8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7"/>
          <a:stretch/>
        </p:blipFill>
        <p:spPr>
          <a:xfrm>
            <a:off x="1991161" y="1432228"/>
            <a:ext cx="6790149" cy="588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8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Babcockovo-Leightonovo dynamo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/>
              <a:t>Produkuje: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/>
              <a:t>Délku cyklu 22 let (viz dále)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/>
              <a:t>Fázový posun mezi k rovníku migrujícím </a:t>
            </a:r>
            <a:r>
              <a:rPr lang="cs-CZ" dirty="0" err="1" smtClean="0"/>
              <a:t>toroidálním</a:t>
            </a:r>
            <a:r>
              <a:rPr lang="cs-CZ" dirty="0" smtClean="0"/>
              <a:t> polem a k pólu migrujícím </a:t>
            </a:r>
            <a:r>
              <a:rPr lang="cs-CZ" dirty="0" err="1" smtClean="0"/>
              <a:t>poloidálním</a:t>
            </a:r>
            <a:r>
              <a:rPr lang="cs-CZ" dirty="0" smtClean="0"/>
              <a:t> polem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/>
              <a:t>10-100 </a:t>
            </a:r>
            <a:r>
              <a:rPr lang="cs-CZ" dirty="0" err="1" smtClean="0"/>
              <a:t>kG</a:t>
            </a:r>
            <a:r>
              <a:rPr lang="cs-CZ" dirty="0" smtClean="0"/>
              <a:t> </a:t>
            </a:r>
            <a:r>
              <a:rPr lang="cs-CZ" dirty="0" err="1" smtClean="0"/>
              <a:t>toroidální</a:t>
            </a:r>
            <a:r>
              <a:rPr lang="cs-CZ" dirty="0" smtClean="0"/>
              <a:t> pole na dně konvektivní zóny (nutné pro formaci skvrn ve správných šířkách)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/>
              <a:t>Polární pole ~ 10 G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/>
              <a:t>Slabá </a:t>
            </a:r>
            <a:r>
              <a:rPr lang="cs-CZ" dirty="0" err="1" smtClean="0"/>
              <a:t>antikorelace</a:t>
            </a:r>
            <a:r>
              <a:rPr lang="cs-CZ" dirty="0" smtClean="0"/>
              <a:t> mezi amplitudou a délkou cyklu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/>
              <a:t>Asymetrie jako interakce dipólu a kvadrupólu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/>
              <a:t>Neprodukuje: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/>
              <a:t>Není </a:t>
            </a:r>
            <a:r>
              <a:rPr lang="cs-CZ" dirty="0" err="1" smtClean="0"/>
              <a:t>samovybuzené</a:t>
            </a:r>
            <a:r>
              <a:rPr lang="cs-CZ" dirty="0" smtClean="0"/>
              <a:t>, čili po velkých minimech by se už nenastartovalo (možná existence dalších efektů), vyžaduje </a:t>
            </a:r>
            <a:r>
              <a:rPr lang="cs-CZ" dirty="0" err="1" smtClean="0"/>
              <a:t>primordinální</a:t>
            </a:r>
            <a:r>
              <a:rPr lang="cs-CZ" dirty="0" smtClean="0"/>
              <a:t> pole, které jen přerozděluje a zesiluje v cyklu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Sluneční cyklus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/>
        <p:txBody>
          <a:bodyPr tIns="21334"/>
          <a:lstStyle/>
          <a:p>
            <a:pPr marL="323816" indent="-323816">
              <a:buSzPct val="77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z="2400"/>
              <a:t>Hlavní cyklus – 11 let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Objev – Heinrich Schwabe (1834)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Hale – 22 let, složený ze dvou 11letých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7,5 – 16 let (11,2 je střední délka trvání)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V počtu slunečních skvrn, jejich ploše, mohutnosti erupcí, ...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Od ~1760 číslovány, v současnosti je cyklus 24 ve vzestupné fázi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302251"/>
            <a:ext cx="10079038" cy="184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Moderní dynamo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720352" y="1331913"/>
            <a:ext cx="8280400" cy="5688012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/>
              <a:t>Numerické simulace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/>
              <a:t>Flux-transport (</a:t>
            </a:r>
            <a:r>
              <a:rPr lang="cs-CZ" dirty="0" err="1" smtClean="0"/>
              <a:t>meridional</a:t>
            </a:r>
            <a:r>
              <a:rPr lang="cs-CZ" dirty="0" smtClean="0"/>
              <a:t> </a:t>
            </a:r>
            <a:r>
              <a:rPr lang="cs-CZ" dirty="0" err="1" smtClean="0"/>
              <a:t>flow</a:t>
            </a:r>
            <a:r>
              <a:rPr lang="cs-CZ" dirty="0" smtClean="0"/>
              <a:t> </a:t>
            </a:r>
            <a:r>
              <a:rPr lang="cs-CZ" dirty="0" err="1" smtClean="0"/>
              <a:t>dominated</a:t>
            </a:r>
            <a:r>
              <a:rPr lang="cs-CZ" dirty="0" smtClean="0"/>
              <a:t>) </a:t>
            </a:r>
            <a:r>
              <a:rPr lang="cs-CZ" dirty="0" smtClean="0">
                <a:cs typeface="Arial" charset="0"/>
              </a:rPr>
              <a:t>× </a:t>
            </a:r>
            <a:r>
              <a:rPr lang="cs-CZ" dirty="0" err="1" smtClean="0">
                <a:cs typeface="Arial" charset="0"/>
              </a:rPr>
              <a:t>difussion-dominated</a:t>
            </a:r>
            <a:endParaRPr lang="cs-CZ" dirty="0" smtClean="0">
              <a:cs typeface="Arial" charset="0"/>
            </a:endParaRP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>
                <a:cs typeface="Arial" charset="0"/>
              </a:rPr>
              <a:t>Předpovědi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>
                <a:cs typeface="Arial" charset="0"/>
              </a:rPr>
              <a:t>Nedůležité pro fyziku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>
                <a:cs typeface="Arial" charset="0"/>
              </a:rPr>
              <a:t>Důležité pro aplikace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>
                <a:cs typeface="Arial" charset="0"/>
              </a:rPr>
              <a:t>NASA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>
                <a:cs typeface="Arial" charset="0"/>
              </a:rPr>
              <a:t>Elektronika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>
                <a:cs typeface="Arial" charset="0"/>
              </a:rPr>
              <a:t>Rozvody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>
                <a:cs typeface="Arial" charset="0"/>
              </a:rPr>
              <a:t>Kosmické počasí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2851151"/>
            <a:ext cx="4389438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Proč</a:t>
            </a:r>
            <a:r>
              <a:rPr lang="en-US" dirty="0" smtClean="0"/>
              <a:t> 11 let?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Tři</a:t>
            </a:r>
            <a:r>
              <a:rPr lang="en-US" dirty="0" smtClean="0"/>
              <a:t> </a:t>
            </a:r>
            <a:r>
              <a:rPr lang="en-US" dirty="0" err="1" smtClean="0"/>
              <a:t>procesy</a:t>
            </a:r>
            <a:r>
              <a:rPr lang="en-US" dirty="0" smtClean="0"/>
              <a:t>: </a:t>
            </a:r>
            <a:r>
              <a:rPr lang="en-US" dirty="0" err="1" smtClean="0"/>
              <a:t>zesílení</a:t>
            </a:r>
            <a:r>
              <a:rPr lang="en-US" dirty="0" smtClean="0"/>
              <a:t> pole,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vynoření</a:t>
            </a:r>
            <a:r>
              <a:rPr lang="en-US" dirty="0"/>
              <a:t> </a:t>
            </a:r>
            <a:r>
              <a:rPr lang="en-US" dirty="0" smtClean="0"/>
              <a:t>a transport k </a:t>
            </a:r>
            <a:r>
              <a:rPr lang="en-US" dirty="0" err="1" smtClean="0"/>
              <a:t>pólům</a:t>
            </a:r>
            <a:endParaRPr lang="en-US" dirty="0" smtClean="0"/>
          </a:p>
          <a:p>
            <a:pPr lvl="1"/>
            <a:r>
              <a:rPr lang="en-US" dirty="0" err="1" smtClean="0"/>
              <a:t>Zesílení</a:t>
            </a:r>
            <a:r>
              <a:rPr lang="en-US" dirty="0" smtClean="0"/>
              <a:t> pole (</a:t>
            </a:r>
            <a:r>
              <a:rPr lang="en-US" dirty="0" err="1" smtClean="0"/>
              <a:t>Ω-efekt</a:t>
            </a:r>
            <a:r>
              <a:rPr lang="en-US" dirty="0" smtClean="0"/>
              <a:t>): </a:t>
            </a:r>
            <a:r>
              <a:rPr lang="en-US" dirty="0" err="1" smtClean="0"/>
              <a:t>charakteristická</a:t>
            </a:r>
            <a:r>
              <a:rPr lang="en-US" dirty="0" smtClean="0"/>
              <a:t> </a:t>
            </a:r>
            <a:r>
              <a:rPr lang="en-US" dirty="0" err="1" smtClean="0"/>
              <a:t>škála</a:t>
            </a:r>
            <a:r>
              <a:rPr lang="en-US" dirty="0" smtClean="0"/>
              <a:t> 5-8 let</a:t>
            </a:r>
          </a:p>
          <a:p>
            <a:pPr lvl="1"/>
            <a:r>
              <a:rPr lang="en-US" dirty="0" err="1" smtClean="0"/>
              <a:t>Vynořování</a:t>
            </a:r>
            <a:r>
              <a:rPr lang="en-US" dirty="0" smtClean="0"/>
              <a:t> pole: </a:t>
            </a:r>
            <a:r>
              <a:rPr lang="en-US" dirty="0" err="1" smtClean="0"/>
              <a:t>charakteristická</a:t>
            </a:r>
            <a:r>
              <a:rPr lang="en-US" dirty="0" smtClean="0"/>
              <a:t> </a:t>
            </a:r>
            <a:r>
              <a:rPr lang="en-US" dirty="0" err="1" smtClean="0"/>
              <a:t>škála</a:t>
            </a:r>
            <a:r>
              <a:rPr lang="en-US" dirty="0" smtClean="0"/>
              <a:t> 1 </a:t>
            </a:r>
            <a:r>
              <a:rPr lang="en-US" dirty="0" err="1" smtClean="0"/>
              <a:t>rok</a:t>
            </a:r>
            <a:endParaRPr lang="en-US" dirty="0" smtClean="0"/>
          </a:p>
          <a:p>
            <a:pPr lvl="1"/>
            <a:r>
              <a:rPr lang="en-US" dirty="0" err="1" smtClean="0"/>
              <a:t>Rozptyl</a:t>
            </a:r>
            <a:r>
              <a:rPr lang="en-US" dirty="0" smtClean="0"/>
              <a:t> pole </a:t>
            </a:r>
            <a:r>
              <a:rPr lang="en-US" dirty="0" err="1" smtClean="0"/>
              <a:t>difúzí</a:t>
            </a:r>
            <a:r>
              <a:rPr lang="en-US" dirty="0" smtClean="0"/>
              <a:t> a </a:t>
            </a:r>
            <a:r>
              <a:rPr lang="en-US" dirty="0" err="1" smtClean="0"/>
              <a:t>odnos</a:t>
            </a:r>
            <a:r>
              <a:rPr lang="en-US" dirty="0" smtClean="0"/>
              <a:t> </a:t>
            </a:r>
            <a:r>
              <a:rPr lang="en-US" dirty="0" err="1" smtClean="0"/>
              <a:t>meridionálním</a:t>
            </a:r>
            <a:r>
              <a:rPr lang="en-US" dirty="0" smtClean="0"/>
              <a:t> </a:t>
            </a:r>
            <a:r>
              <a:rPr lang="en-US" dirty="0" err="1" smtClean="0"/>
              <a:t>proudem</a:t>
            </a:r>
            <a:r>
              <a:rPr lang="en-US" dirty="0" smtClean="0"/>
              <a:t> k </a:t>
            </a:r>
            <a:r>
              <a:rPr lang="en-US" dirty="0" err="1" smtClean="0"/>
              <a:t>pólům</a:t>
            </a:r>
            <a:r>
              <a:rPr lang="en-US" dirty="0" smtClean="0"/>
              <a:t>: </a:t>
            </a:r>
            <a:r>
              <a:rPr lang="en-US" dirty="0" err="1" smtClean="0"/>
              <a:t>charakteristická</a:t>
            </a:r>
            <a:r>
              <a:rPr lang="en-US" dirty="0" smtClean="0"/>
              <a:t> </a:t>
            </a:r>
            <a:r>
              <a:rPr lang="en-US" dirty="0" err="1" smtClean="0"/>
              <a:t>škála</a:t>
            </a:r>
            <a:r>
              <a:rPr lang="en-US" dirty="0" smtClean="0"/>
              <a:t> 3 </a:t>
            </a:r>
            <a:r>
              <a:rPr lang="en-US" dirty="0" err="1" smtClean="0"/>
              <a:t>roky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err="1" smtClean="0"/>
              <a:t>Celkem</a:t>
            </a:r>
            <a:r>
              <a:rPr lang="en-US" dirty="0" smtClean="0"/>
              <a:t> (5-8) + 1 + 3 = (9-12) let</a:t>
            </a:r>
          </a:p>
          <a:p>
            <a:pPr lvl="1"/>
            <a:r>
              <a:rPr lang="en-US" dirty="0" err="1" smtClean="0"/>
              <a:t>Čili</a:t>
            </a:r>
            <a:r>
              <a:rPr lang="en-US" dirty="0" smtClean="0"/>
              <a:t> </a:t>
            </a:r>
            <a:r>
              <a:rPr lang="en-US" dirty="0" err="1" smtClean="0"/>
              <a:t>nastaveno</a:t>
            </a:r>
            <a:r>
              <a:rPr lang="en-US" dirty="0" smtClean="0"/>
              <a:t>: </a:t>
            </a:r>
            <a:r>
              <a:rPr lang="en-US" dirty="0" err="1" smtClean="0"/>
              <a:t>vlastní</a:t>
            </a:r>
            <a:r>
              <a:rPr lang="en-US" dirty="0" smtClean="0"/>
              <a:t> </a:t>
            </a:r>
            <a:r>
              <a:rPr lang="en-US" dirty="0" err="1" smtClean="0"/>
              <a:t>diferenciální</a:t>
            </a:r>
            <a:r>
              <a:rPr lang="en-US" dirty="0" smtClean="0"/>
              <a:t> </a:t>
            </a:r>
            <a:r>
              <a:rPr lang="en-US" dirty="0" err="1" smtClean="0"/>
              <a:t>rotací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r>
              <a:rPr lang="en-US" dirty="0" smtClean="0"/>
              <a:t>, </a:t>
            </a:r>
            <a:r>
              <a:rPr lang="en-US" dirty="0" err="1" smtClean="0"/>
              <a:t>gravitací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r>
              <a:rPr lang="en-US" dirty="0" smtClean="0"/>
              <a:t>, </a:t>
            </a:r>
            <a:r>
              <a:rPr lang="en-US" dirty="0" err="1" smtClean="0"/>
              <a:t>povrchovou</a:t>
            </a:r>
            <a:r>
              <a:rPr lang="en-US" dirty="0" smtClean="0"/>
              <a:t> </a:t>
            </a:r>
            <a:r>
              <a:rPr lang="en-US" dirty="0" err="1" smtClean="0"/>
              <a:t>difuzivitou</a:t>
            </a:r>
            <a:r>
              <a:rPr lang="en-US" dirty="0" smtClean="0"/>
              <a:t> a </a:t>
            </a:r>
            <a:r>
              <a:rPr lang="en-US" dirty="0" err="1" smtClean="0"/>
              <a:t>velikostí</a:t>
            </a:r>
            <a:r>
              <a:rPr lang="en-US" dirty="0" smtClean="0"/>
              <a:t> </a:t>
            </a:r>
            <a:r>
              <a:rPr lang="en-US" dirty="0" err="1" smtClean="0"/>
              <a:t>povrchu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Jde</a:t>
            </a:r>
            <a:r>
              <a:rPr lang="en-US" dirty="0" smtClean="0"/>
              <a:t> o </a:t>
            </a:r>
            <a:r>
              <a:rPr lang="en-US" dirty="0" err="1" smtClean="0"/>
              <a:t>půlcyklus</a:t>
            </a:r>
            <a:r>
              <a:rPr lang="en-US" dirty="0" smtClean="0"/>
              <a:t>, </a:t>
            </a:r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celkový</a:t>
            </a:r>
            <a:r>
              <a:rPr lang="en-US" dirty="0" smtClean="0"/>
              <a:t> </a:t>
            </a:r>
            <a:r>
              <a:rPr lang="en-US" dirty="0" err="1" smtClean="0"/>
              <a:t>cyklus</a:t>
            </a:r>
            <a:r>
              <a:rPr lang="en-US" dirty="0" smtClean="0"/>
              <a:t> </a:t>
            </a:r>
            <a:r>
              <a:rPr lang="en-US" dirty="0" err="1" smtClean="0"/>
              <a:t>dvojnásobný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64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Magnetická pole na Slunci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Pozorována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Ve fotosféře (skvrny, knoty, fakule, póry, jasné body)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V chromosféře (vláknitá struktura, plage, spikule, protuberance)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V koróně (protuberance, paprsková struktura)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Obecně 3-D struktura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Vývoj v čase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Vznik, vývoj a rozpad skvrn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Dynamika malorozměrových magnetických polí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Erupce, vývoj protuberancí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Pozorovací metody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Zeemanův jev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Hanleho jev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(Spektro)polarimetrie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Pozorovací důkazy magnetických trubic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Skvrny – velké tlusté trubice se silným polem &lt;6000 Gaussů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Póry – slabší trubice, </a:t>
            </a:r>
            <a:r>
              <a:rPr lang="cs-CZ" i="1" smtClean="0"/>
              <a:t>B </a:t>
            </a:r>
            <a:r>
              <a:rPr lang="cs-CZ" smtClean="0"/>
              <a:t>~ 1500 G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Magnetické knoty – neviditelné v bílém světle, viditelné ve spektrogramech kvůli rozšíření Zeemanem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Malé magnetické elementy – CH-pásy v G-bandu (430 nm)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Pohyby v intergranulárních prostorech 0,5–5 km/s, velikosti 150–600 km, v oblastech koncentrovaných magnetických polí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Fakule – v oblastech koncentrovaného magnetického pole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Důsledek deprese mg. pole – „evakuovaná“ oblast, pohled na „horké stěny“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Magnetické knoty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19832" y="1331913"/>
            <a:ext cx="4040188" cy="5759450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dirty="0" smtClean="0"/>
              <a:t>V okolí skvrn, neviditelné ve V, </a:t>
            </a:r>
            <a:r>
              <a:rPr lang="cs-CZ" dirty="0" err="1" smtClean="0"/>
              <a:t>zeemanovské</a:t>
            </a:r>
            <a:r>
              <a:rPr lang="cs-CZ" dirty="0" smtClean="0"/>
              <a:t> pole v IR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dirty="0" smtClean="0"/>
              <a:t>Opačná polarita než skvrna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dirty="0" smtClean="0"/>
              <a:t>Celkově srovnatelný tok jako skvrna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dirty="0" smtClean="0"/>
              <a:t>Pozorují se toky dolů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dirty="0" smtClean="0">
                <a:cs typeface="Arial" charset="0"/>
              </a:rPr>
              <a:t>? zpět se ponořující trubice ze svazku tvořící skvrnu?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1765301"/>
            <a:ext cx="4040188" cy="48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Vracející se svazky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84325"/>
            <a:ext cx="7232650" cy="504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Sluneční skvrna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1541464"/>
            <a:ext cx="7315200" cy="511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Malé magnetické elementy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341438"/>
            <a:ext cx="6667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Zjasnění magnetických elementů v G-bandu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684410" y="1331913"/>
            <a:ext cx="3779838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dirty="0" smtClean="0"/>
              <a:t>V magnetických oblastech dochází k rozpadu molekul CH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dirty="0" smtClean="0"/>
              <a:t>Vyšší teplota (vyšší rychlost disociace)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dirty="0" smtClean="0"/>
              <a:t>Je důsledkem podélného ohřevu téměř transparentního vnitřku trubice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dirty="0" smtClean="0"/>
              <a:t>Nižší hustota (méně asociativních kolizí)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dirty="0" smtClean="0"/>
              <a:t>Nižší koncentrace CH </a:t>
            </a:r>
            <a:r>
              <a:rPr lang="cs-CZ" dirty="0" smtClean="0">
                <a:cs typeface="Arial" charset="0"/>
              </a:rPr>
              <a:t>→</a:t>
            </a:r>
            <a:r>
              <a:rPr lang="cs-CZ" dirty="0" smtClean="0"/>
              <a:t> nižší absorpce v pásu molekuly </a:t>
            </a:r>
            <a:r>
              <a:rPr lang="cs-CZ" dirty="0" smtClean="0">
                <a:cs typeface="Arial" charset="0"/>
              </a:rPr>
              <a:t>→</a:t>
            </a:r>
            <a:r>
              <a:rPr lang="cs-CZ" dirty="0" smtClean="0"/>
              <a:t> relativní zjasnění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1" y="1439864"/>
            <a:ext cx="4602163" cy="430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892800" y="4411662"/>
            <a:ext cx="2916713" cy="46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1" tIns="71177" rIns="89991" bIns="46795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 hangingPunct="1">
              <a:defRPr/>
            </a:pPr>
            <a:r>
              <a:rPr lang="en-US" smtClean="0"/>
              <a:t>Silné magnetické pole</a:t>
            </a: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flipH="1" flipV="1">
            <a:off x="6621464" y="3670300"/>
            <a:ext cx="434975" cy="579438"/>
          </a:xfrm>
          <a:prstGeom prst="line">
            <a:avLst/>
          </a:prstGeom>
          <a:noFill/>
          <a:ln w="936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pPr>
              <a:defRPr/>
            </a:pPr>
            <a:endParaRPr lang="en-US">
              <a:cs typeface="方正明體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978400" y="1582738"/>
            <a:ext cx="2967809" cy="46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1" tIns="71177" rIns="89991" bIns="46795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 hangingPunct="1">
              <a:defRPr/>
            </a:pPr>
            <a:r>
              <a:rPr lang="en-US" smtClean="0"/>
              <a:t>Slabé magnetické pole</a:t>
            </a: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6262688" y="2159000"/>
            <a:ext cx="433388" cy="792163"/>
          </a:xfrm>
          <a:prstGeom prst="line">
            <a:avLst/>
          </a:prstGeom>
          <a:noFill/>
          <a:ln w="936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pPr>
              <a:defRPr/>
            </a:pPr>
            <a:endParaRPr lang="en-US">
              <a:cs typeface="方正明體" charset="0"/>
            </a:endParaRP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V="1">
            <a:off x="7704138" y="5794375"/>
            <a:ext cx="1588" cy="361949"/>
          </a:xfrm>
          <a:prstGeom prst="line">
            <a:avLst/>
          </a:prstGeom>
          <a:noFill/>
          <a:ln w="9360" cap="flat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pPr>
              <a:defRPr/>
            </a:pPr>
            <a:endParaRPr lang="en-US">
              <a:cs typeface="方正明體" charset="0"/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5499100" y="6300787"/>
            <a:ext cx="3541634" cy="46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1" tIns="71177" rIns="89991" bIns="46795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 hangingPunct="1">
              <a:defRPr/>
            </a:pPr>
            <a:r>
              <a:rPr lang="en-US" smtClean="0">
                <a:solidFill>
                  <a:srgbClr val="FF3300"/>
                </a:solidFill>
              </a:rPr>
              <a:t>Hloubka formování pásu 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Fakule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1565275"/>
            <a:ext cx="5400675" cy="545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5040314"/>
            <a:ext cx="3600450" cy="21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7" y="1439863"/>
            <a:ext cx="2138363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Hlavní projevy 11- (22-) letého cyklu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Mění se počet a mohutnost aktivních jevů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Lokalizované aktivní jevy migrují k rovníku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Polarita vedoucích skupin skvrn a globálního magnetického pole se cyklus od cyklu mění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Magnetické pole se zesiluje a zase „rozpouští“ periodicky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Operuje jakýsi typ dynama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McIntoshova klasifikace slunečních skvrn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962" y="1403573"/>
            <a:ext cx="5638512" cy="589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Morfologická klasifikace aktivních oblastí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>
                <a:cs typeface="Arial" charset="0"/>
              </a:rPr>
              <a:t>α – unipolární skupina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>
                <a:cs typeface="Arial" charset="0"/>
              </a:rPr>
              <a:t>β – skupina mající obě polarity, jež jsou oddělené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>
                <a:cs typeface="Arial" charset="0"/>
              </a:rPr>
              <a:t>γ – skupina, kde jsou obě polarity rozděleny tak nepravidelně, že znemožňují klasifikaci jako β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>
                <a:cs typeface="Arial" charset="0"/>
              </a:rPr>
              <a:t>β-γ – bipolární skupina, kde k oddělení polarit nestačí jedna nepřerušená linie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>
                <a:cs typeface="Arial" charset="0"/>
              </a:rPr>
              <a:t>δ – dvě umbry v jedné penumbře vzdálené méně než 2º mají opačné polarity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>
                <a:cs typeface="Arial" charset="0"/>
              </a:rPr>
              <a:t>β-δ – skupina klasifikovaná jako β obsahující jednu nebo více δ skvrn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>
                <a:cs typeface="Arial" charset="0"/>
              </a:rPr>
              <a:t>β-γ-δ – skupina klasifikovaná jako β-γ obsahující jednu nebo více δ skvrn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>
                <a:cs typeface="Arial" charset="0"/>
              </a:rPr>
              <a:t>γ-δ – skupina klasifikovaná jako γ obsahující jednu nebo více δ skvrn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Velkorozměrová struktura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Umbra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Temná jádra, mezi nimi často světelné mosty, hlouběji ve fotosféře (až o 1000 km) – Wilsonova deprese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Silnější magnetické pole (až 6000 G), pole je víceméně vertikální k fotosféře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Penumbra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Vláknitá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Pole slabší (~1500 G), více skloněné k fotosféře (~70 stupňů vůči normále)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Moat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Tok od penumbry ven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Evershedův jev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Systematický tok (~4 km/s) v penumbře radiálně ze skvrny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Formace skvrn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863848" y="1331913"/>
            <a:ext cx="3240088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  <a:defRPr/>
            </a:pPr>
            <a:r>
              <a:rPr lang="cs-CZ" dirty="0" smtClean="0"/>
              <a:t>Fragmenty, z nichž skvrna vzniká – jsou k sobě tlačeny </a:t>
            </a:r>
            <a:r>
              <a:rPr lang="cs-CZ" dirty="0" err="1" smtClean="0"/>
              <a:t>supergranulemi</a:t>
            </a:r>
            <a:endParaRPr lang="cs-CZ" dirty="0" smtClean="0"/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  <a:defRPr/>
            </a:pPr>
            <a:r>
              <a:rPr lang="cs-CZ" dirty="0" smtClean="0"/>
              <a:t>Udržují si identitu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  <a:defRPr/>
            </a:pPr>
            <a:r>
              <a:rPr lang="cs-CZ" dirty="0" smtClean="0"/>
              <a:t>Rozpad opět po fragmentech</a:t>
            </a:r>
          </a:p>
          <a:p>
            <a:pPr marL="323816" indent="-322230">
              <a:buClrTx/>
              <a:buNone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  <a:defRPr/>
            </a:pPr>
            <a:endParaRPr lang="cs-CZ" dirty="0" smtClean="0"/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  <a:defRPr/>
            </a:pPr>
            <a:r>
              <a:rPr lang="cs-CZ" dirty="0" smtClean="0"/>
              <a:t>Samotné vynořování – </a:t>
            </a:r>
            <a:r>
              <a:rPr lang="cs-CZ" dirty="0" err="1" smtClean="0">
                <a:cs typeface="Arial" charset="0"/>
              </a:rPr>
              <a:t>Ω</a:t>
            </a:r>
            <a:r>
              <a:rPr lang="cs-CZ" dirty="0" smtClean="0">
                <a:cs typeface="Arial" charset="0"/>
              </a:rPr>
              <a:t> </a:t>
            </a:r>
            <a:r>
              <a:rPr lang="cs-CZ" dirty="0" err="1" smtClean="0">
                <a:cs typeface="Arial" charset="0"/>
              </a:rPr>
              <a:t>loop</a:t>
            </a:r>
            <a:endParaRPr lang="cs-CZ" dirty="0" smtClean="0">
              <a:cs typeface="Arial" charset="0"/>
            </a:endParaRP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  <a:defRPr/>
            </a:pPr>
            <a:r>
              <a:rPr lang="cs-CZ" dirty="0" smtClean="0">
                <a:cs typeface="Arial" charset="0"/>
              </a:rPr>
              <a:t>Dynamická </a:t>
            </a:r>
            <a:r>
              <a:rPr lang="cs-CZ" dirty="0" err="1" smtClean="0">
                <a:cs typeface="Arial" charset="0"/>
              </a:rPr>
              <a:t>diskonexe</a:t>
            </a:r>
            <a:r>
              <a:rPr lang="cs-CZ" dirty="0" smtClean="0">
                <a:cs typeface="Arial" charset="0"/>
              </a:rPr>
              <a:t> od kořenů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1271588"/>
            <a:ext cx="4060825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4319588"/>
            <a:ext cx="371475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Vynořování magnetického pole</a:t>
            </a:r>
          </a:p>
        </p:txBody>
      </p:sp>
      <p:pic>
        <p:nvPicPr>
          <p:cNvPr id="35842" name="vynorovani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260476"/>
            <a:ext cx="7308850" cy="58467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8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58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584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Jemná struktura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Umbrální body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Většinou nerozlišené – v histogramu není typická velikost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Formují se na hranicích fragmentů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Zřejmě degenerované granule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Světelné mosty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Slabší pole, skloněnější než v umbře (jeskyně)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Často granulární struktura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Penumbrální filamenty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V podstatě stále neznámá tloušťka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Tmavé (více skloněné) a světlé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Penumbrální zrna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Tvoří jasné filamenty, radiální pohyby (uvnitř do umbry, vně do klidné fotosféry)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Jemná struktura v pohybu</a:t>
            </a:r>
          </a:p>
        </p:txBody>
      </p:sp>
      <p:pic>
        <p:nvPicPr>
          <p:cNvPr id="37890" name="jemne_struktury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223964"/>
            <a:ext cx="8777288" cy="58007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8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78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890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Jemná struktura sluneční skvrny – obrázek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1384302"/>
            <a:ext cx="6491288" cy="549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Polarimetrická pozorování slunečních skvrn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91840" y="1331913"/>
            <a:ext cx="2339975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</a:tabLst>
              <a:defRPr/>
            </a:pPr>
            <a:r>
              <a:rPr lang="cs-CZ" dirty="0" err="1" smtClean="0"/>
              <a:t>Stokes</a:t>
            </a:r>
            <a:endParaRPr lang="cs-CZ" dirty="0" smtClean="0"/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</a:tabLst>
              <a:defRPr/>
            </a:pPr>
            <a:r>
              <a:rPr lang="cs-CZ" dirty="0" smtClean="0"/>
              <a:t>I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</a:tabLst>
              <a:defRPr/>
            </a:pPr>
            <a:r>
              <a:rPr lang="cs-CZ" dirty="0" err="1" smtClean="0"/>
              <a:t>Q</a:t>
            </a:r>
            <a:endParaRPr lang="cs-CZ" dirty="0" smtClean="0"/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</a:tabLst>
              <a:defRPr/>
            </a:pPr>
            <a:r>
              <a:rPr lang="cs-CZ" dirty="0" smtClean="0"/>
              <a:t>U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</a:tabLst>
              <a:defRPr/>
            </a:pPr>
            <a:r>
              <a:rPr lang="cs-CZ" dirty="0" smtClean="0"/>
              <a:t>V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1150938"/>
            <a:ext cx="6153150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Modely slunečních skvrn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/>
              <a:t>Jednolitá trubice (</a:t>
            </a:r>
            <a:r>
              <a:rPr lang="cs-CZ" dirty="0" err="1" smtClean="0"/>
              <a:t>magnetokonvekce</a:t>
            </a:r>
            <a:r>
              <a:rPr lang="cs-CZ" dirty="0" smtClean="0"/>
              <a:t>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/>
              <a:t>Svazkový model (</a:t>
            </a:r>
            <a:r>
              <a:rPr lang="cs-CZ" dirty="0" err="1" smtClean="0"/>
              <a:t>spegheti</a:t>
            </a:r>
            <a:r>
              <a:rPr lang="cs-CZ" dirty="0" smtClean="0"/>
              <a:t>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 smtClean="0"/>
              <a:t>Mezi nimi nelze rozhodnout na základě fotosférických pozorování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3527426"/>
            <a:ext cx="6480175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Sluneční dynamo: projevy (1)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4032" y="1099553"/>
            <a:ext cx="11088688" cy="592064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Magnetokonvektivní model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4603825" cy="5484334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</a:tabLst>
              <a:defRPr/>
            </a:pPr>
            <a:r>
              <a:rPr lang="cs-CZ" dirty="0" smtClean="0"/>
              <a:t>Jednoduchá trubice, důsledek řešení MHD rovnic v konvektivním prostředí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</a:tabLst>
              <a:defRPr/>
            </a:pPr>
            <a:r>
              <a:rPr lang="cs-CZ" dirty="0" smtClean="0"/>
              <a:t>Též vysvětluje dění v umbře i penumbře jako důsledek degenerované granulace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429125"/>
            <a:ext cx="5514975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1187451"/>
            <a:ext cx="3271838" cy="61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Rempel et al.</a:t>
            </a:r>
          </a:p>
        </p:txBody>
      </p:sp>
      <p:pic>
        <p:nvPicPr>
          <p:cNvPr id="43010" name="Intensity_1024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873250"/>
            <a:ext cx="8359775" cy="41798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0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0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3010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Rempel et al.</a:t>
            </a:r>
          </a:p>
        </p:txBody>
      </p:sp>
      <p:pic>
        <p:nvPicPr>
          <p:cNvPr id="44034" name="Bz_B_1024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611313"/>
            <a:ext cx="8359775" cy="47021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403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Sluneční dynamo: projevy (2)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9" y="2133600"/>
            <a:ext cx="751522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Sluneční dynamo: projevy (3)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547813"/>
            <a:ext cx="8280400" cy="548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Sluneční dynamo: projevy (5)</a:t>
            </a:r>
          </a:p>
        </p:txBody>
      </p:sp>
      <p:pic>
        <p:nvPicPr>
          <p:cNvPr id="10242" name="cyklus_magnetogram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35088"/>
            <a:ext cx="7340600" cy="5505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24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Sluneční dynamo: projevy (5)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7100"/>
            <a:ext cx="10080625" cy="31438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mtClean="0"/>
              <a:t>Joyův zákon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7164834" y="1331914"/>
            <a:ext cx="2339975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</a:tabLst>
              <a:defRPr/>
            </a:pPr>
            <a:r>
              <a:rPr lang="cs-CZ" dirty="0" smtClean="0"/>
              <a:t>Rozvinuté bipolární skupiny jsou skloněné (otočené) vůči rovnoběžkám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1377950"/>
            <a:ext cx="6119813" cy="428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muj_standard.potx</Template>
  <TotalTime>4454</TotalTime>
  <Words>1031</Words>
  <Application>Microsoft Macintosh PowerPoint</Application>
  <PresentationFormat>Custom</PresentationFormat>
  <Paragraphs>183</Paragraphs>
  <Slides>42</Slides>
  <Notes>39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Perception</vt:lpstr>
      <vt:lpstr>Sluneční magnetismus</vt:lpstr>
      <vt:lpstr>Sluneční cyklus</vt:lpstr>
      <vt:lpstr>Hlavní projevy 11- (22-) letého cyklu </vt:lpstr>
      <vt:lpstr>Sluneční dynamo: projevy (1)</vt:lpstr>
      <vt:lpstr>Sluneční dynamo: projevy (2)</vt:lpstr>
      <vt:lpstr>Sluneční dynamo: projevy (3)</vt:lpstr>
      <vt:lpstr>Sluneční dynamo: projevy (5)</vt:lpstr>
      <vt:lpstr>Sluneční dynamo: projevy (5)</vt:lpstr>
      <vt:lpstr>Joyův zákon</vt:lpstr>
      <vt:lpstr>Babcockovo dynamo (1)</vt:lpstr>
      <vt:lpstr>Babcockovo dynamo (2)</vt:lpstr>
      <vt:lpstr>Babcockovo dynamo (3)</vt:lpstr>
      <vt:lpstr>Babcockovo dynamo (4)</vt:lpstr>
      <vt:lpstr>α a Ω efekt</vt:lpstr>
      <vt:lpstr>Babcockovo-Leightonovo dynamo</vt:lpstr>
      <vt:lpstr>Role meridionálního toku</vt:lpstr>
      <vt:lpstr>αa ω slunečního cyklu</vt:lpstr>
      <vt:lpstr>αa ω slunečního cyklu</vt:lpstr>
      <vt:lpstr>Babcockovo-Leightonovo dynamo</vt:lpstr>
      <vt:lpstr>Moderní dynamo</vt:lpstr>
      <vt:lpstr>Proč 11 let?</vt:lpstr>
      <vt:lpstr>Magnetická pole na Slunci</vt:lpstr>
      <vt:lpstr>Pozorovací důkazy magnetických trubic</vt:lpstr>
      <vt:lpstr>Magnetické knoty</vt:lpstr>
      <vt:lpstr>Vracející se svazky</vt:lpstr>
      <vt:lpstr>Sluneční skvrna</vt:lpstr>
      <vt:lpstr>Malé magnetické elementy</vt:lpstr>
      <vt:lpstr>Zjasnění magnetických elementů v G-bandu</vt:lpstr>
      <vt:lpstr>Fakule</vt:lpstr>
      <vt:lpstr>McIntoshova klasifikace slunečních skvrn</vt:lpstr>
      <vt:lpstr>Morfologická klasifikace aktivních oblastí</vt:lpstr>
      <vt:lpstr>Velkorozměrová struktura</vt:lpstr>
      <vt:lpstr>Formace skvrn</vt:lpstr>
      <vt:lpstr>Vynořování magnetického pole</vt:lpstr>
      <vt:lpstr>Jemná struktura</vt:lpstr>
      <vt:lpstr>Jemná struktura v pohybu</vt:lpstr>
      <vt:lpstr>Jemná struktura sluneční skvrny – obrázek</vt:lpstr>
      <vt:lpstr>Polarimetrická pozorování slunečních skvrn</vt:lpstr>
      <vt:lpstr>Modely slunečních skvrn</vt:lpstr>
      <vt:lpstr>Magnetokonvektivní model</vt:lpstr>
      <vt:lpstr>Rempel et al.</vt:lpstr>
      <vt:lpstr>Rempel et al.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Sluneční magnetismus</dc:title>
  <dc:subject/>
  <dc:creator/>
  <cp:keywords/>
  <dc:description/>
  <cp:lastModifiedBy>Michal Svanda</cp:lastModifiedBy>
  <cp:revision>107</cp:revision>
  <cp:lastPrinted>1601-01-01T00:00:00Z</cp:lastPrinted>
  <dcterms:created xsi:type="dcterms:W3CDTF">2008-02-03T23:36:30Z</dcterms:created>
  <dcterms:modified xsi:type="dcterms:W3CDTF">2019-03-21T08:25:12Z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