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419" r:id="rId2"/>
    <p:sldId id="256" r:id="rId3"/>
    <p:sldId id="386" r:id="rId4"/>
    <p:sldId id="387" r:id="rId5"/>
    <p:sldId id="418" r:id="rId6"/>
    <p:sldId id="388" r:id="rId7"/>
    <p:sldId id="389" r:id="rId8"/>
    <p:sldId id="411" r:id="rId9"/>
    <p:sldId id="391" r:id="rId10"/>
    <p:sldId id="392" r:id="rId11"/>
    <p:sldId id="393" r:id="rId12"/>
    <p:sldId id="394" r:id="rId13"/>
    <p:sldId id="395" r:id="rId14"/>
    <p:sldId id="412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13" r:id="rId23"/>
    <p:sldId id="414" r:id="rId24"/>
    <p:sldId id="415" r:id="rId25"/>
    <p:sldId id="416" r:id="rId26"/>
    <p:sldId id="417" r:id="rId27"/>
    <p:sldId id="406" r:id="rId28"/>
    <p:sldId id="407" r:id="rId29"/>
    <p:sldId id="408" r:id="rId30"/>
    <p:sldId id="40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8" autoAdjust="0"/>
    <p:restoredTop sz="88136" autoAdjust="0"/>
  </p:normalViewPr>
  <p:slideViewPr>
    <p:cSldViewPr snapToGrid="0" snapToObjects="1">
      <p:cViewPr varScale="1">
        <p:scale>
          <a:sx n="81" d="100"/>
          <a:sy n="81" d="100"/>
        </p:scale>
        <p:origin x="-87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20/02/19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1"/>
            <a:ext cx="5486400" cy="4024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4611"/>
            <a:ext cx="1602" cy="2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1"/>
            <a:ext cx="5486400" cy="4024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60" y="326915"/>
            <a:ext cx="7672320" cy="488211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3761" y="1208287"/>
            <a:ext cx="3684960" cy="5223428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76960" y="1208287"/>
            <a:ext cx="3686400" cy="522342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19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60" y="326915"/>
            <a:ext cx="7672320" cy="488211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3761" y="1208288"/>
            <a:ext cx="7509600" cy="2541866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761" y="3888409"/>
            <a:ext cx="7509600" cy="2543307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44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60" y="326915"/>
            <a:ext cx="7672320" cy="488211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3761" y="1208288"/>
            <a:ext cx="7509600" cy="2541866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3761" y="3888409"/>
            <a:ext cx="7509600" cy="2543307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2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  <p:sldLayoutId id="2147483677" r:id="rId16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8.xml"/><Relationship Id="rId7" Type="http://schemas.openxmlformats.org/officeDocument/2006/relationships/image" Target="../media/image25.png"/><Relationship Id="rId1" Type="http://schemas.microsoft.com/office/2007/relationships/media" Target="file://localhost/Volumes/Data/michal/prednasky/Slunce_vladce-Planetarium/sotflare.avi" TargetMode="External"/><Relationship Id="rId2" Type="http://schemas.openxmlformats.org/officeDocument/2006/relationships/video" Target="file://localhost/Volumes/Data/michal/prednasky/Slunce_vladce-Planetarium/sotflare.av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" Type="http://schemas.microsoft.com/office/2007/relationships/media" Target="file://localhost/Volumes/Data/michal/prednasky/Slunce_vladce-Planetarium/traceflare.avi" TargetMode="External"/><Relationship Id="rId2" Type="http://schemas.openxmlformats.org/officeDocument/2006/relationships/video" Target="file://localhost/Volumes/Data/michal/prednasky/Slunce_vladce-Planetarium/traceflare.avi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Seznam</a:t>
            </a:r>
            <a:r>
              <a:rPr lang="en-US" dirty="0" smtClean="0"/>
              <a:t> </a:t>
            </a:r>
            <a:r>
              <a:rPr lang="en-US" dirty="0" err="1" smtClean="0"/>
              <a:t>témat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Slunce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struktura</a:t>
            </a:r>
            <a:r>
              <a:rPr lang="en-US" dirty="0" smtClean="0"/>
              <a:t> a </a:t>
            </a:r>
            <a:r>
              <a:rPr lang="en-US" dirty="0" err="1" smtClean="0"/>
              <a:t>vývoj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Konvekce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Atmosféra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Rotace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Oscilace</a:t>
            </a:r>
            <a:r>
              <a:rPr lang="en-US" dirty="0" smtClean="0"/>
              <a:t>, helioseismologie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Magnetismus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Erupce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Koróna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Kosmické</a:t>
            </a:r>
            <a:r>
              <a:rPr lang="en-US" dirty="0" smtClean="0"/>
              <a:t> </a:t>
            </a:r>
            <a:r>
              <a:rPr lang="en-US" dirty="0" err="1" smtClean="0"/>
              <a:t>počasí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Sluneční aktivita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Slunce = proměnná hvězda!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Jasové změny celkově cca 0,1 %, mnohem větší v UV a X nebo rádiu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Aktivita = soubor v čase proměnlivých jevů souvisejících s magnetickým polem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Sluneční skvrny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Protuberance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Erupce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CME a plazmové oblaky</a:t>
            </a: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4897653" y="1354019"/>
            <a:ext cx="4016160" cy="3607579"/>
          </a:xfrm>
          <a:prstGeom prst="roundRect">
            <a:avLst>
              <a:gd name="adj" fmla="val 37"/>
            </a:avLst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93" y="1354019"/>
            <a:ext cx="4014720" cy="357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267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Hvězdná aktivita?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 fontScale="92500" lnSpcReduction="2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Jak by vypadala aktivita Slunce, kdybychom ho nedokázali rozlišit?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Vápníková emise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Magnetická pole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 smtClean="0"/>
              <a:t>Hα </a:t>
            </a:r>
            <a:r>
              <a:rPr lang="cs-CZ" dirty="0"/>
              <a:t>emise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Chromosféra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UV a rentgenová emise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Koróna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Rentgenové záblesky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Erupce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 err="1"/>
              <a:t>www.mtwilson.edu</a:t>
            </a:r>
            <a:r>
              <a:rPr lang="cs-CZ" dirty="0"/>
              <a:t>/</a:t>
            </a:r>
            <a:r>
              <a:rPr lang="cs-CZ" dirty="0" err="1"/>
              <a:t>hk</a:t>
            </a:r>
            <a:endParaRPr lang="cs-CZ" dirty="0"/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300 000 pozorování od 60tých let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40" y="4082829"/>
            <a:ext cx="3525120" cy="22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1" y="1339341"/>
            <a:ext cx="2714400" cy="26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1848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Sluneční skvrny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" y="979303"/>
            <a:ext cx="8000640" cy="571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2089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Sluneční skvrna, odkud se bere?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117600" y="1354019"/>
            <a:ext cx="3290240" cy="4922956"/>
          </a:xfrm>
          <a:ln/>
        </p:spPr>
        <p:txBody>
          <a:bodyPr>
            <a:normAutofit lnSpcReduction="1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Magnetické pole se vynoří do fotosféry (ale sakra odkud se to bere?)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Pokud se pole skloní o více než cca </a:t>
            </a:r>
            <a:r>
              <a:rPr lang="cs-CZ" dirty="0" smtClean="0"/>
              <a:t>45 stupňů</a:t>
            </a:r>
            <a:r>
              <a:rPr lang="cs-CZ" dirty="0"/>
              <a:t>, formuje penumbru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Omezený tok tepla orientací pole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Lorentzova síla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Oblast vychládá rychleji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Až o 1500 stupňů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Komplikované pole formuje komplikovanou skupinu skvrn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40" y="1306218"/>
            <a:ext cx="4014720" cy="279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6784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Dynamické</a:t>
            </a:r>
            <a:r>
              <a:rPr lang="en-US" dirty="0" smtClean="0"/>
              <a:t> </a:t>
            </a:r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skvrny</a:t>
            </a:r>
            <a:endParaRPr lang="en-US" dirty="0"/>
          </a:p>
        </p:txBody>
      </p:sp>
      <p:pic>
        <p:nvPicPr>
          <p:cNvPr id="6" name="MDIrotateFDslow4_l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2640" y="1125535"/>
            <a:ext cx="5358141" cy="53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1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Hvězdné skvrny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Skvrna na povrchu → změna profilu spektrální čáry – </a:t>
            </a:r>
            <a:r>
              <a:rPr lang="cs-CZ" b="1"/>
              <a:t>dopplerovská tomografie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Inverzní metoda – z měřených profilů lze odvodit tvar a teplotu skvrn, které by tyto profily vyvolaly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Je potřeba rychlá vysokodisperzní spektroskopie po dlouhou dobu, na rychle rotující hvězdy</a:t>
            </a:r>
          </a:p>
          <a:p>
            <a:pPr marL="1175057" lvl="2" indent="-195843">
              <a:buSzPct val="45000"/>
              <a:buFont typeface="Wingdings" charset="0"/>
              <a:buChar char="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Lze to vůbec???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40" y="3882648"/>
            <a:ext cx="6825600" cy="258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8328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Dopplerovské obrázky jiných hvězd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40" y="1468955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40" y="3918653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81" y="4735218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81" y="2449698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81" y="1633132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641" y="4408304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520" y="1306218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5764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Budoucnost dopplerovské tomografie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Prozatím mapy s nízkým rozlišením, až na výjimky – </a:t>
            </a:r>
            <a:r>
              <a:rPr lang="cs-CZ" i="1" dirty="0"/>
              <a:t>AE </a:t>
            </a:r>
            <a:r>
              <a:rPr lang="cs-CZ" i="1" dirty="0" err="1"/>
              <a:t>Phe</a:t>
            </a:r>
            <a:endParaRPr lang="cs-CZ" i="1" dirty="0"/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Rozvoj do budoucna – automatické přístroje a automatické redukční rutiny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Studium povrchových pohybů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Důležité pro proces dynama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Pozorování hvězdných skvrn pomůže pochopení těch slunečních</a:t>
            </a:r>
          </a:p>
        </p:txBody>
      </p:sp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4898880" y="1143480"/>
            <a:ext cx="3428640" cy="5389046"/>
          </a:xfrm>
          <a:prstGeom prst="roundRect">
            <a:avLst>
              <a:gd name="adj" fmla="val 42"/>
            </a:avLst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960" y="1343662"/>
            <a:ext cx="2966400" cy="508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3498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Koróna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" y="1012427"/>
            <a:ext cx="8000640" cy="604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4566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Ohřev koróny?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Fotosféra </a:t>
            </a:r>
            <a:r>
              <a:rPr lang="cs-CZ" dirty="0" smtClean="0"/>
              <a:t>~6000 </a:t>
            </a:r>
            <a:r>
              <a:rPr lang="cs-CZ" dirty="0"/>
              <a:t>K </a:t>
            </a:r>
            <a:r>
              <a:rPr lang="cs-CZ" dirty="0">
                <a:latin typeface="DejaVu LGC Sans" charset="0"/>
                <a:cs typeface="DejaVu LGC Sans" charset="0"/>
              </a:rPr>
              <a:t>→</a:t>
            </a:r>
            <a:r>
              <a:rPr lang="cs-CZ" dirty="0"/>
              <a:t> koróna ~2 MK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Možnosti ohřevu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Rozptyl zvukových vln způsobených konvekcí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Disipace MHD vln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Mikro-, </a:t>
            </a:r>
            <a:r>
              <a:rPr lang="cs-CZ" dirty="0" err="1"/>
              <a:t>nano</a:t>
            </a:r>
            <a:r>
              <a:rPr lang="cs-CZ" dirty="0"/>
              <a:t>-, piko-erupce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Joulovo teplo z proudů podél magnetických smyček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Stále poněkud záhada, ale důležité pro energetiku hvězdy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Pochopení vyžaduje MHD simulace a pozorování s velmi velkým rozlišením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Ukazuje se, že na malých škálách je hodně magnetických polí (</a:t>
            </a:r>
            <a:r>
              <a:rPr lang="cs-CZ" dirty="0" err="1"/>
              <a:t>mezigranulární</a:t>
            </a:r>
            <a:r>
              <a:rPr lang="cs-CZ" dirty="0"/>
              <a:t> prostory)</a:t>
            </a:r>
          </a:p>
        </p:txBody>
      </p:sp>
    </p:spTree>
    <p:extLst>
      <p:ext uri="{BB962C8B-B14F-4D97-AF65-F5344CB8AC3E}">
        <p14:creationId xmlns:p14="http://schemas.microsoft.com/office/powerpoint/2010/main" val="32198467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 smtClean="0"/>
              <a:t>Slunce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dirty="0" smtClean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 smtClean="0"/>
              <a:t>NAST001 </a:t>
            </a:r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fyzika</a:t>
            </a:r>
            <a:endParaRPr lang="en-US" dirty="0" smtClean="0"/>
          </a:p>
          <a:p>
            <a:pPr algn="r"/>
            <a:r>
              <a:rPr lang="en-US" sz="1400" i="1" dirty="0" smtClean="0"/>
              <a:t>LS </a:t>
            </a:r>
            <a:r>
              <a:rPr lang="en-US" sz="1400" i="1" dirty="0" smtClean="0"/>
              <a:t>2018/2019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 smtClean="0"/>
          </a:p>
          <a:p>
            <a:pPr algn="r"/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Hvězdné koróny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Koróna – řídká, horká, ionizovaná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U horkých hvězd vzniká tlakem záření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U chladných hvězd je za vznikem silné magnetické pole vypínající se nad fotosféru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Vyzařuje v UV a X 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Zatmění Slunce?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Měření mimo zemskou atmosféru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XMM Newton, Chandra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10" y="1242851"/>
            <a:ext cx="4014720" cy="43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6793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YY Gem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Dvojhvězda M-hvězd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Součást 6-systému Castor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37 l.y. od Země 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0,60 M</a:t>
            </a:r>
            <a:r>
              <a:rPr lang="cs-CZ" baseline="-33000"/>
              <a:t>S</a:t>
            </a:r>
            <a:r>
              <a:rPr lang="cs-CZ"/>
              <a:t>, 0,60 R</a:t>
            </a:r>
            <a:r>
              <a:rPr lang="cs-CZ" baseline="-33000"/>
              <a:t>S</a:t>
            </a:r>
            <a:r>
              <a:rPr lang="cs-CZ"/>
              <a:t>, 3800 K, P=19 h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Trpaslíci významnější X-zdroje než „hlavní“ hvězdy (A a K)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92" y="1175164"/>
            <a:ext cx="4014720" cy="268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92" y="3871127"/>
            <a:ext cx="3844800" cy="220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4344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3754255"/>
          </a:xfrm>
        </p:spPr>
        <p:txBody>
          <a:bodyPr>
            <a:normAutofit/>
          </a:bodyPr>
          <a:lstStyle/>
          <a:p>
            <a:r>
              <a:rPr lang="en-US" dirty="0" err="1" smtClean="0"/>
              <a:t>Důsledek</a:t>
            </a:r>
            <a:r>
              <a:rPr lang="en-US" dirty="0" smtClean="0"/>
              <a:t> </a:t>
            </a:r>
            <a:r>
              <a:rPr lang="en-US" dirty="0" err="1" smtClean="0"/>
              <a:t>rekonexe</a:t>
            </a:r>
            <a:r>
              <a:rPr lang="en-US" dirty="0" smtClean="0"/>
              <a:t> </a:t>
            </a:r>
            <a:r>
              <a:rPr lang="en-US" dirty="0" err="1" smtClean="0"/>
              <a:t>magnetického</a:t>
            </a:r>
            <a:r>
              <a:rPr lang="en-US" dirty="0" smtClean="0"/>
              <a:t> pole</a:t>
            </a:r>
          </a:p>
          <a:p>
            <a:r>
              <a:rPr lang="en-US" dirty="0" err="1" smtClean="0"/>
              <a:t>Erupce</a:t>
            </a:r>
            <a:r>
              <a:rPr lang="en-US" dirty="0" smtClean="0"/>
              <a:t> </a:t>
            </a:r>
            <a:r>
              <a:rPr lang="en-US" dirty="0" err="1" smtClean="0"/>
              <a:t>začíná</a:t>
            </a:r>
            <a:r>
              <a:rPr lang="en-US" dirty="0" smtClean="0"/>
              <a:t> v </a:t>
            </a:r>
            <a:r>
              <a:rPr lang="en-US" dirty="0" err="1" smtClean="0"/>
              <a:t>koróně</a:t>
            </a:r>
            <a:r>
              <a:rPr lang="en-US" dirty="0" smtClean="0"/>
              <a:t>, </a:t>
            </a:r>
            <a:r>
              <a:rPr lang="en-US" dirty="0" err="1" smtClean="0"/>
              <a:t>částicové</a:t>
            </a:r>
            <a:r>
              <a:rPr lang="en-US" dirty="0" smtClean="0"/>
              <a:t> </a:t>
            </a:r>
            <a:r>
              <a:rPr lang="en-US" dirty="0" err="1" smtClean="0"/>
              <a:t>svazky</a:t>
            </a:r>
            <a:r>
              <a:rPr lang="en-US" dirty="0" smtClean="0"/>
              <a:t> se </a:t>
            </a:r>
            <a:r>
              <a:rPr lang="en-US" dirty="0" err="1" smtClean="0"/>
              <a:t>šíří</a:t>
            </a:r>
            <a:r>
              <a:rPr lang="en-US" dirty="0" smtClean="0"/>
              <a:t> </a:t>
            </a:r>
            <a:r>
              <a:rPr lang="en-US" dirty="0" err="1" smtClean="0"/>
              <a:t>dolů</a:t>
            </a:r>
            <a:r>
              <a:rPr lang="en-US" dirty="0" smtClean="0"/>
              <a:t> (</a:t>
            </a:r>
            <a:r>
              <a:rPr lang="en-US" dirty="0" err="1" smtClean="0"/>
              <a:t>chromosférická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r>
              <a:rPr lang="en-US" dirty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 </a:t>
            </a:r>
            <a:r>
              <a:rPr lang="en-US" dirty="0" err="1" smtClean="0"/>
              <a:t>bílá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r>
              <a:rPr lang="en-US" dirty="0" smtClean="0"/>
              <a:t>) a od </a:t>
            </a:r>
            <a:r>
              <a:rPr lang="en-US" dirty="0" err="1" smtClean="0"/>
              <a:t>Slunce</a:t>
            </a:r>
            <a:r>
              <a:rPr lang="en-US" dirty="0" smtClean="0"/>
              <a:t> (CME, </a:t>
            </a:r>
            <a:r>
              <a:rPr lang="en-US" dirty="0" err="1" smtClean="0"/>
              <a:t>plazmový</a:t>
            </a:r>
            <a:r>
              <a:rPr lang="en-US" dirty="0" smtClean="0"/>
              <a:t> </a:t>
            </a:r>
            <a:r>
              <a:rPr lang="en-US" dirty="0" err="1" smtClean="0"/>
              <a:t>oblak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Klasifikace</a:t>
            </a:r>
            <a:r>
              <a:rPr lang="en-US" dirty="0" smtClean="0"/>
              <a:t> </a:t>
            </a:r>
            <a:r>
              <a:rPr lang="en-US" dirty="0" err="1" smtClean="0"/>
              <a:t>dle</a:t>
            </a:r>
            <a:r>
              <a:rPr lang="en-US" dirty="0" smtClean="0"/>
              <a:t> </a:t>
            </a:r>
            <a:r>
              <a:rPr lang="en-US" dirty="0" err="1" smtClean="0"/>
              <a:t>toku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v </a:t>
            </a:r>
            <a:r>
              <a:rPr lang="en-US" dirty="0" err="1" smtClean="0"/>
              <a:t>úzkém</a:t>
            </a:r>
            <a:r>
              <a:rPr lang="en-US" dirty="0" smtClean="0"/>
              <a:t> </a:t>
            </a:r>
            <a:r>
              <a:rPr lang="en-US" dirty="0" err="1" smtClean="0"/>
              <a:t>rentgenovém</a:t>
            </a:r>
            <a:r>
              <a:rPr lang="en-US" dirty="0" smtClean="0"/>
              <a:t> </a:t>
            </a:r>
            <a:r>
              <a:rPr lang="en-US" dirty="0" err="1" smtClean="0"/>
              <a:t>pásu</a:t>
            </a:r>
            <a:endParaRPr lang="en-US" dirty="0" smtClean="0"/>
          </a:p>
          <a:p>
            <a:pPr lvl="1"/>
            <a:r>
              <a:rPr lang="en-US" dirty="0" smtClean="0"/>
              <a:t>A, B, C, M, X </a:t>
            </a:r>
            <a:r>
              <a:rPr lang="en-US" dirty="0" err="1" smtClean="0"/>
              <a:t>logaritmicky</a:t>
            </a:r>
            <a:r>
              <a:rPr lang="en-US" dirty="0"/>
              <a:t> </a:t>
            </a:r>
            <a:r>
              <a:rPr lang="en-US" dirty="0" smtClean="0"/>
              <a:t>(X je </a:t>
            </a:r>
            <a:r>
              <a:rPr lang="en-US" dirty="0" err="1" smtClean="0"/>
              <a:t>tok</a:t>
            </a:r>
            <a:r>
              <a:rPr lang="en-US" dirty="0" smtClean="0"/>
              <a:t> &gt;10</a:t>
            </a:r>
            <a:r>
              <a:rPr lang="en-US" baseline="30000" dirty="0" smtClean="0"/>
              <a:t>-4</a:t>
            </a:r>
            <a:r>
              <a:rPr lang="en-US" dirty="0" smtClean="0"/>
              <a:t> W/m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</p:txBody>
      </p:sp>
      <p:pic>
        <p:nvPicPr>
          <p:cNvPr id="7" name="Content Placeholder 6" descr="str_26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76" b="-22776"/>
          <a:stretch>
            <a:fillRect/>
          </a:stretch>
        </p:blipFill>
        <p:spPr>
          <a:xfrm>
            <a:off x="5147534" y="642212"/>
            <a:ext cx="3566160" cy="4922956"/>
          </a:xfrm>
        </p:spPr>
      </p:pic>
    </p:spTree>
    <p:extLst>
      <p:ext uri="{BB962C8B-B14F-4D97-AF65-F5344CB8AC3E}">
        <p14:creationId xmlns:p14="http://schemas.microsoft.com/office/powerpoint/2010/main" val="365809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31752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Erupce, observatoř HINODE</a:t>
            </a:r>
          </a:p>
        </p:txBody>
      </p:sp>
      <p:sp>
        <p:nvSpPr>
          <p:cNvPr id="20482" name="AutoShape 2"/>
          <p:cNvSpPr>
            <a:spLocks noChangeAspect="1" noChangeArrowheads="1"/>
          </p:cNvSp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SpPr>
        <p:spPr bwMode="auto">
          <a:xfrm>
            <a:off x="112716" y="2073277"/>
            <a:ext cx="8999537" cy="45005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sotflar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070" y="1640727"/>
            <a:ext cx="8067220" cy="40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286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4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48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31752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Erupce, observatoř TRACE</a:t>
            </a:r>
          </a:p>
        </p:txBody>
      </p:sp>
      <p:sp>
        <p:nvSpPr>
          <p:cNvPr id="21506" name="AutoShape 2"/>
          <p:cNvSpPr>
            <a:spLocks noChangeAspect="1" noChangeArrowheads="1"/>
          </p:cNvSp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SpPr>
        <p:spPr bwMode="auto">
          <a:xfrm>
            <a:off x="1544638" y="1793876"/>
            <a:ext cx="6096000" cy="4572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traceflar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080" y="1322767"/>
            <a:ext cx="6872312" cy="515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248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50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Supererupce</a:t>
            </a:r>
            <a:r>
              <a:rPr lang="en-US" dirty="0" smtClean="0"/>
              <a:t> </a:t>
            </a:r>
            <a:r>
              <a:rPr lang="en-US" dirty="0" err="1" smtClean="0"/>
              <a:t>jiných</a:t>
            </a:r>
            <a:r>
              <a:rPr lang="en-US" dirty="0" smtClean="0"/>
              <a:t> </a:t>
            </a:r>
            <a:r>
              <a:rPr lang="en-US" dirty="0" err="1" smtClean="0"/>
              <a:t>hvězd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384950" cy="492295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 </a:t>
            </a:r>
            <a:r>
              <a:rPr lang="en-US" dirty="0" err="1" smtClean="0"/>
              <a:t>hvězd</a:t>
            </a:r>
            <a:r>
              <a:rPr lang="en-US" dirty="0" smtClean="0"/>
              <a:t> </a:t>
            </a:r>
            <a:r>
              <a:rPr lang="en-US" dirty="0" err="1" smtClean="0"/>
              <a:t>chladných</a:t>
            </a:r>
            <a:r>
              <a:rPr lang="en-US" dirty="0" smtClean="0"/>
              <a:t> </a:t>
            </a:r>
            <a:r>
              <a:rPr lang="en-US" dirty="0" err="1" smtClean="0"/>
              <a:t>spektrálních</a:t>
            </a:r>
            <a:r>
              <a:rPr lang="en-US" dirty="0" smtClean="0"/>
              <a:t> </a:t>
            </a:r>
            <a:r>
              <a:rPr lang="en-US" dirty="0" err="1" smtClean="0"/>
              <a:t>typů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r>
              <a:rPr lang="en-US" dirty="0" smtClean="0"/>
              <a:t> </a:t>
            </a:r>
            <a:r>
              <a:rPr lang="en-US" dirty="0" err="1" smtClean="0"/>
              <a:t>relativně</a:t>
            </a:r>
            <a:r>
              <a:rPr lang="en-US" dirty="0" smtClean="0"/>
              <a:t> </a:t>
            </a:r>
            <a:r>
              <a:rPr lang="en-US" dirty="0" err="1" smtClean="0"/>
              <a:t>běžné</a:t>
            </a:r>
            <a:r>
              <a:rPr lang="en-US" dirty="0" smtClean="0"/>
              <a:t>,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mnohem</a:t>
            </a:r>
            <a:r>
              <a:rPr lang="en-US" dirty="0" smtClean="0"/>
              <a:t> </a:t>
            </a:r>
            <a:r>
              <a:rPr lang="en-US" dirty="0" err="1" smtClean="0"/>
              <a:t>silnější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běžné</a:t>
            </a:r>
            <a:r>
              <a:rPr lang="en-US" dirty="0" smtClean="0"/>
              <a:t> </a:t>
            </a:r>
            <a:r>
              <a:rPr lang="en-US" dirty="0" err="1" smtClean="0"/>
              <a:t>sluneční</a:t>
            </a:r>
            <a:endParaRPr lang="en-US" dirty="0" smtClean="0"/>
          </a:p>
          <a:p>
            <a:pPr lvl="1"/>
            <a:r>
              <a:rPr lang="en-US" dirty="0" err="1" smtClean="0"/>
              <a:t>Hvězdy</a:t>
            </a:r>
            <a:r>
              <a:rPr lang="en-US" dirty="0" smtClean="0"/>
              <a:t> T </a:t>
            </a:r>
            <a:r>
              <a:rPr lang="en-US" dirty="0" err="1" smtClean="0"/>
              <a:t>Tauri</a:t>
            </a:r>
            <a:r>
              <a:rPr lang="en-US" dirty="0" smtClean="0"/>
              <a:t> – </a:t>
            </a:r>
            <a:r>
              <a:rPr lang="en-US" dirty="0" err="1" smtClean="0"/>
              <a:t>energetické</a:t>
            </a:r>
            <a:r>
              <a:rPr lang="en-US" dirty="0" smtClean="0"/>
              <a:t> </a:t>
            </a:r>
            <a:r>
              <a:rPr lang="en-US" dirty="0" err="1" smtClean="0"/>
              <a:t>výrony</a:t>
            </a:r>
            <a:r>
              <a:rPr lang="en-US" dirty="0" smtClean="0"/>
              <a:t> 10</a:t>
            </a:r>
            <a:r>
              <a:rPr lang="en-US" baseline="30000" dirty="0" smtClean="0"/>
              <a:t>28-29</a:t>
            </a:r>
            <a:r>
              <a:rPr lang="en-US" dirty="0"/>
              <a:t> </a:t>
            </a:r>
            <a:r>
              <a:rPr lang="en-US" dirty="0" smtClean="0"/>
              <a:t>J</a:t>
            </a:r>
          </a:p>
          <a:p>
            <a:pPr lvl="1"/>
            <a:r>
              <a:rPr lang="en-US" dirty="0" smtClean="0"/>
              <a:t>RS </a:t>
            </a:r>
            <a:r>
              <a:rPr lang="en-US" dirty="0" err="1" smtClean="0"/>
              <a:t>CVn</a:t>
            </a:r>
            <a:r>
              <a:rPr lang="en-US" dirty="0" smtClean="0"/>
              <a:t> </a:t>
            </a:r>
            <a:r>
              <a:rPr lang="en-US" dirty="0" err="1"/>
              <a:t>a</a:t>
            </a:r>
            <a:r>
              <a:rPr lang="en-US" dirty="0" err="1" smtClean="0"/>
              <a:t>ž</a:t>
            </a:r>
            <a:r>
              <a:rPr lang="en-US" dirty="0" smtClean="0"/>
              <a:t> 10</a:t>
            </a:r>
            <a:r>
              <a:rPr lang="en-US" baseline="30000" dirty="0" smtClean="0"/>
              <a:t>31</a:t>
            </a:r>
            <a:r>
              <a:rPr lang="en-US" dirty="0" smtClean="0"/>
              <a:t> J</a:t>
            </a:r>
            <a:endParaRPr lang="en-US" dirty="0"/>
          </a:p>
          <a:p>
            <a:r>
              <a:rPr lang="en-US" dirty="0" err="1" smtClean="0"/>
              <a:t>Nejasná</a:t>
            </a:r>
            <a:r>
              <a:rPr lang="en-US" dirty="0" smtClean="0"/>
              <a:t> </a:t>
            </a:r>
            <a:r>
              <a:rPr lang="en-US" dirty="0" err="1" smtClean="0"/>
              <a:t>souvislost</a:t>
            </a:r>
            <a:r>
              <a:rPr lang="en-US" dirty="0" smtClean="0"/>
              <a:t> se </a:t>
            </a:r>
            <a:r>
              <a:rPr lang="en-US" dirty="0" err="1" smtClean="0"/>
              <a:t>spektrálním</a:t>
            </a:r>
            <a:r>
              <a:rPr lang="en-US" dirty="0" smtClean="0"/>
              <a:t> </a:t>
            </a:r>
            <a:r>
              <a:rPr lang="en-US" dirty="0" err="1" smtClean="0"/>
              <a:t>typem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rychlostí</a:t>
            </a:r>
            <a:r>
              <a:rPr lang="en-US" dirty="0" smtClean="0"/>
              <a:t> </a:t>
            </a:r>
            <a:r>
              <a:rPr lang="en-US" dirty="0" err="1" smtClean="0"/>
              <a:t>její</a:t>
            </a:r>
            <a:r>
              <a:rPr lang="en-US" dirty="0" smtClean="0"/>
              <a:t> </a:t>
            </a:r>
            <a:r>
              <a:rPr lang="en-US" dirty="0" err="1" smtClean="0"/>
              <a:t>rotace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hloubkou</a:t>
            </a:r>
            <a:r>
              <a:rPr lang="en-US" dirty="0" smtClean="0"/>
              <a:t> </a:t>
            </a:r>
            <a:r>
              <a:rPr lang="en-US" dirty="0" err="1" smtClean="0"/>
              <a:t>konvektivní</a:t>
            </a:r>
            <a:r>
              <a:rPr lang="en-US" dirty="0" smtClean="0"/>
              <a:t> </a:t>
            </a:r>
            <a:r>
              <a:rPr lang="en-US" dirty="0" err="1" smtClean="0"/>
              <a:t>zóny</a:t>
            </a:r>
            <a:endParaRPr lang="en-US" dirty="0" smtClean="0"/>
          </a:p>
          <a:p>
            <a:pPr marL="342900" lvl="1" indent="-342900">
              <a:spcBef>
                <a:spcPts val="2000"/>
              </a:spcBef>
              <a:buClr>
                <a:schemeClr val="accent1"/>
              </a:buClr>
            </a:pPr>
            <a:r>
              <a:rPr lang="en-US" dirty="0" smtClean="0"/>
              <a:t>1999: </a:t>
            </a:r>
            <a:r>
              <a:rPr lang="en-US" dirty="0" err="1" smtClean="0"/>
              <a:t>Slunci-podobné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(</a:t>
            </a:r>
            <a:r>
              <a:rPr lang="en-US" dirty="0" err="1" smtClean="0"/>
              <a:t>osamocené</a:t>
            </a:r>
            <a:r>
              <a:rPr lang="en-US" dirty="0" smtClean="0"/>
              <a:t>, </a:t>
            </a:r>
            <a:r>
              <a:rPr lang="en-US" dirty="0" err="1" smtClean="0"/>
              <a:t>chladné</a:t>
            </a:r>
            <a:r>
              <a:rPr lang="en-US" dirty="0" smtClean="0"/>
              <a:t>, </a:t>
            </a:r>
            <a:r>
              <a:rPr lang="en-US" dirty="0" err="1" smtClean="0"/>
              <a:t>pomalu</a:t>
            </a:r>
            <a:r>
              <a:rPr lang="en-US" dirty="0" smtClean="0"/>
              <a:t> </a:t>
            </a:r>
            <a:r>
              <a:rPr lang="en-US" dirty="0" err="1" smtClean="0"/>
              <a:t>rotující</a:t>
            </a:r>
            <a:r>
              <a:rPr lang="en-US" dirty="0" smtClean="0"/>
              <a:t>)</a:t>
            </a:r>
          </a:p>
          <a:p>
            <a:pPr marL="692150" lvl="2" indent="-342900">
              <a:spcBef>
                <a:spcPts val="2000"/>
              </a:spcBef>
            </a:pPr>
            <a:r>
              <a:rPr lang="en-US" dirty="0" err="1" smtClean="0"/>
              <a:t>Přesto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r>
              <a:rPr lang="en-US" dirty="0" smtClean="0"/>
              <a:t>  10</a:t>
            </a:r>
            <a:r>
              <a:rPr lang="en-US" baseline="30000" dirty="0" smtClean="0"/>
              <a:t>27-31</a:t>
            </a:r>
            <a:r>
              <a:rPr lang="en-US" dirty="0" smtClean="0"/>
              <a:t> J</a:t>
            </a:r>
          </a:p>
          <a:p>
            <a:pPr marL="692150" lvl="2" indent="-342900">
              <a:spcBef>
                <a:spcPts val="2000"/>
              </a:spcBef>
            </a:pPr>
            <a:r>
              <a:rPr lang="en-US" dirty="0" err="1" smtClean="0"/>
              <a:t>Horcí</a:t>
            </a:r>
            <a:r>
              <a:rPr lang="en-US" dirty="0" smtClean="0"/>
              <a:t> </a:t>
            </a:r>
            <a:r>
              <a:rPr lang="en-US" dirty="0" err="1" smtClean="0"/>
              <a:t>jupiteři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172" t="7378" r="15979"/>
          <a:stretch/>
        </p:blipFill>
        <p:spPr>
          <a:xfrm>
            <a:off x="4782054" y="1354019"/>
            <a:ext cx="4131759" cy="4559769"/>
          </a:xfrm>
        </p:spPr>
      </p:pic>
    </p:spTree>
    <p:extLst>
      <p:ext uri="{BB962C8B-B14F-4D97-AF65-F5344CB8AC3E}">
        <p14:creationId xmlns:p14="http://schemas.microsoft.com/office/powerpoint/2010/main" val="323756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Supererupce</a:t>
            </a:r>
            <a:r>
              <a:rPr lang="en-US" dirty="0" smtClean="0"/>
              <a:t> </a:t>
            </a:r>
            <a:r>
              <a:rPr lang="en-US" dirty="0" err="1" smtClean="0"/>
              <a:t>slunečních</a:t>
            </a:r>
            <a:r>
              <a:rPr lang="en-US" dirty="0" smtClean="0"/>
              <a:t> </a:t>
            </a:r>
            <a:r>
              <a:rPr lang="en-US" dirty="0" err="1" smtClean="0"/>
              <a:t>hvězd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Kepler</a:t>
            </a:r>
            <a:endParaRPr lang="en-US" dirty="0" smtClean="0"/>
          </a:p>
          <a:p>
            <a:pPr lvl="1"/>
            <a:r>
              <a:rPr lang="en-US" dirty="0" smtClean="0"/>
              <a:t>~90 000 G </a:t>
            </a:r>
            <a:r>
              <a:rPr lang="en-US" dirty="0" err="1" smtClean="0"/>
              <a:t>hvězd</a:t>
            </a:r>
            <a:r>
              <a:rPr lang="en-US" dirty="0" smtClean="0"/>
              <a:t>, u 279 </a:t>
            </a:r>
            <a:r>
              <a:rPr lang="en-US" dirty="0" err="1" smtClean="0"/>
              <a:t>zachyceno</a:t>
            </a:r>
            <a:r>
              <a:rPr lang="en-US" dirty="0" smtClean="0"/>
              <a:t> 1 547 </a:t>
            </a:r>
            <a:r>
              <a:rPr lang="en-US" dirty="0" err="1" smtClean="0"/>
              <a:t>supererupcí</a:t>
            </a:r>
            <a:endParaRPr lang="en-US" dirty="0" smtClean="0"/>
          </a:p>
          <a:p>
            <a:pPr lvl="2"/>
            <a:r>
              <a:rPr lang="en-US" dirty="0" err="1" smtClean="0"/>
              <a:t>Amplitudy</a:t>
            </a:r>
            <a:r>
              <a:rPr lang="en-US" dirty="0" smtClean="0"/>
              <a:t> 0,1-10 %</a:t>
            </a:r>
          </a:p>
          <a:p>
            <a:pPr lvl="2"/>
            <a:r>
              <a:rPr lang="en-US" dirty="0" err="1" smtClean="0"/>
              <a:t>Trvání</a:t>
            </a:r>
            <a:r>
              <a:rPr lang="en-US" dirty="0" smtClean="0"/>
              <a:t> 0,1 </a:t>
            </a:r>
            <a:r>
              <a:rPr lang="en-US" dirty="0" err="1" smtClean="0"/>
              <a:t>dne</a:t>
            </a:r>
            <a:endParaRPr lang="en-US" dirty="0" smtClean="0"/>
          </a:p>
          <a:p>
            <a:pPr lvl="2"/>
            <a:r>
              <a:rPr lang="en-US" dirty="0" smtClean="0"/>
              <a:t>10</a:t>
            </a:r>
            <a:r>
              <a:rPr lang="en-US" baseline="30000" dirty="0" smtClean="0"/>
              <a:t>26-29 </a:t>
            </a:r>
            <a:r>
              <a:rPr lang="en-US" dirty="0" smtClean="0"/>
              <a:t>J</a:t>
            </a:r>
          </a:p>
          <a:p>
            <a:pPr lvl="1"/>
            <a:r>
              <a:rPr lang="en-US" dirty="0" err="1" smtClean="0"/>
              <a:t>Slabá</a:t>
            </a:r>
            <a:r>
              <a:rPr lang="en-US" dirty="0" smtClean="0"/>
              <a:t> </a:t>
            </a:r>
            <a:r>
              <a:rPr lang="en-US" dirty="0" err="1" smtClean="0"/>
              <a:t>souvislost</a:t>
            </a:r>
            <a:r>
              <a:rPr lang="en-US" dirty="0" smtClean="0"/>
              <a:t> s </a:t>
            </a:r>
            <a:r>
              <a:rPr lang="en-US" dirty="0" err="1" smtClean="0"/>
              <a:t>rotační</a:t>
            </a:r>
            <a:r>
              <a:rPr lang="en-US" dirty="0" smtClean="0"/>
              <a:t> </a:t>
            </a:r>
            <a:r>
              <a:rPr lang="en-US" dirty="0" err="1" smtClean="0"/>
              <a:t>rychlostí</a:t>
            </a:r>
            <a:r>
              <a:rPr lang="en-US" dirty="0" smtClean="0"/>
              <a:t> (</a:t>
            </a:r>
            <a:r>
              <a:rPr lang="en-US" dirty="0" err="1" smtClean="0"/>
              <a:t>rychlejší</a:t>
            </a:r>
            <a:r>
              <a:rPr lang="en-US" dirty="0" smtClean="0"/>
              <a:t> </a:t>
            </a:r>
            <a:r>
              <a:rPr lang="en-US" dirty="0" err="1" smtClean="0"/>
              <a:t>rotace</a:t>
            </a:r>
            <a:r>
              <a:rPr lang="en-US" dirty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více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supererupcí</a:t>
            </a:r>
            <a:r>
              <a:rPr lang="en-US" dirty="0" smtClean="0">
                <a:sym typeface="Wingdings"/>
              </a:rPr>
              <a:t>), </a:t>
            </a:r>
            <a:r>
              <a:rPr lang="en-US" dirty="0" err="1" smtClean="0">
                <a:sym typeface="Wingdings"/>
              </a:rPr>
              <a:t>avšak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energie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rotační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periodě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nezávisí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Statistika</a:t>
            </a:r>
            <a:r>
              <a:rPr lang="en-US" dirty="0" smtClean="0"/>
              <a:t> </a:t>
            </a:r>
            <a:r>
              <a:rPr lang="en-US" dirty="0" err="1" smtClean="0"/>
              <a:t>podobné</a:t>
            </a:r>
            <a:r>
              <a:rPr lang="en-US" dirty="0" smtClean="0"/>
              <a:t> </a:t>
            </a:r>
            <a:r>
              <a:rPr lang="en-US" dirty="0" err="1" smtClean="0"/>
              <a:t>statistice</a:t>
            </a:r>
            <a:r>
              <a:rPr lang="en-US" dirty="0" smtClean="0"/>
              <a:t> </a:t>
            </a:r>
            <a:r>
              <a:rPr lang="en-US" dirty="0" err="1" smtClean="0"/>
              <a:t>slunečních</a:t>
            </a:r>
            <a:r>
              <a:rPr lang="en-US" dirty="0" smtClean="0"/>
              <a:t> </a:t>
            </a:r>
            <a:r>
              <a:rPr lang="en-US" dirty="0" err="1" smtClean="0"/>
              <a:t>erupcí</a:t>
            </a:r>
            <a:r>
              <a:rPr lang="en-US" dirty="0" smtClean="0"/>
              <a:t> – </a:t>
            </a:r>
            <a:r>
              <a:rPr lang="en-US" dirty="0" err="1" smtClean="0"/>
              <a:t>mechanismus</a:t>
            </a:r>
            <a:r>
              <a:rPr lang="en-US" dirty="0" smtClean="0"/>
              <a:t> </a:t>
            </a:r>
            <a:r>
              <a:rPr lang="en-US" dirty="0" err="1" smtClean="0"/>
              <a:t>stejný</a:t>
            </a:r>
            <a:r>
              <a:rPr lang="en-US" dirty="0" smtClean="0"/>
              <a:t>?</a:t>
            </a:r>
            <a:endParaRPr lang="en-US" dirty="0"/>
          </a:p>
          <a:p>
            <a:pPr lvl="2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06" t="4800" r="1191"/>
          <a:stretch/>
        </p:blipFill>
        <p:spPr>
          <a:xfrm>
            <a:off x="4782945" y="1067846"/>
            <a:ext cx="4130868" cy="290996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828" y="4044046"/>
            <a:ext cx="4010985" cy="266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8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Pulsující hvězdy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Hvězdy nejsou statické, ale dynamické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Různé mechanismy pulsací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Záklopkové 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Vnitřní nestability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Radiální × neradiální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Informace o vnitřní struktuře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80" y="1180925"/>
            <a:ext cx="3440160" cy="508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264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Helioseismologie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Perspektivní metoda sluneční výzkumu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Stále ve vývoji od cca 60tých let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Sledování odezvy hydrodynamických vln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Inverzí pozorování informace o poruchách, které ovlivňují šíření těchto vln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Struktura nitra, podpovrchové toky, dění na odvrácené straně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Globální × lokální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18" y="1451673"/>
            <a:ext cx="4014720" cy="402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4287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Asteroseismologie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idx="1"/>
          </p:nvPr>
        </p:nvSpPr>
        <p:spPr>
          <a:xfrm>
            <a:off x="1114424" y="1291042"/>
            <a:ext cx="4694908" cy="4975288"/>
          </a:xfrm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Obdoba helioseismologie, pouze globální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Struktura hvězd slunečního typu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Mnohé jiné typy hvězd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Málo exemplářů (data)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32" y="1212608"/>
            <a:ext cx="2856960" cy="508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8674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>
                <a:solidFill>
                  <a:srgbClr val="FFFF99"/>
                </a:solidFill>
              </a:rPr>
              <a:t>Slunce v minulosti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lnSpcReduction="1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Starověk: Slunce = bůh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err="1"/>
              <a:t>Ra</a:t>
            </a:r>
            <a:r>
              <a:rPr lang="cs-CZ" dirty="0"/>
              <a:t>/Re, </a:t>
            </a:r>
            <a:r>
              <a:rPr lang="cs-CZ" dirty="0" err="1"/>
              <a:t>Apolón</a:t>
            </a:r>
            <a:r>
              <a:rPr lang="cs-CZ" dirty="0"/>
              <a:t>, </a:t>
            </a:r>
            <a:r>
              <a:rPr lang="cs-CZ" dirty="0" err="1"/>
              <a:t>Khors</a:t>
            </a:r>
            <a:r>
              <a:rPr lang="cs-CZ" dirty="0"/>
              <a:t>, Radegast, Sunna, </a:t>
            </a:r>
            <a:r>
              <a:rPr lang="cs-CZ" dirty="0" err="1"/>
              <a:t>Dadźbóg</a:t>
            </a:r>
            <a:r>
              <a:rPr lang="cs-CZ" dirty="0"/>
              <a:t>, </a:t>
            </a:r>
            <a:r>
              <a:rPr lang="cs-CZ" dirty="0" err="1"/>
              <a:t>Surya</a:t>
            </a:r>
            <a:r>
              <a:rPr lang="cs-CZ" dirty="0"/>
              <a:t> </a:t>
            </a:r>
            <a:r>
              <a:rPr lang="cs-CZ" dirty="0" err="1"/>
              <a:t>Deva</a:t>
            </a:r>
            <a:endParaRPr lang="cs-CZ" dirty="0"/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Inkové, Aztékové – celá mytologie zasvěcena Slunci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2134 BC – </a:t>
            </a:r>
            <a:r>
              <a:rPr lang="cs-CZ" dirty="0" err="1"/>
              <a:t>číňané</a:t>
            </a:r>
            <a:r>
              <a:rPr lang="cs-CZ" dirty="0"/>
              <a:t> nezahnali draka požírajícího Slunce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1111 BC – Číňané zřejmě vidí bílou erupci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800 BC – čínská pozorování slunečních skvrn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err="1"/>
              <a:t>Anaxagoras</a:t>
            </a:r>
            <a:r>
              <a:rPr lang="cs-CZ" dirty="0"/>
              <a:t> (500-428 BC) – hořící kovová koule větší než Peloponés – uvězněn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err="1"/>
              <a:t>Eratosténés</a:t>
            </a:r>
            <a:r>
              <a:rPr lang="cs-CZ" dirty="0"/>
              <a:t> (276-194 BC) – správně změřil vzdálenost Země-Slunce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err="1"/>
              <a:t>Aristarchus</a:t>
            </a:r>
            <a:r>
              <a:rPr lang="cs-CZ" dirty="0"/>
              <a:t> (310-230 BC) – zakladatel heliocentrické soustavy</a:t>
            </a:r>
          </a:p>
        </p:txBody>
      </p:sp>
    </p:spTree>
    <p:extLst>
      <p:ext uri="{BB962C8B-B14F-4D97-AF65-F5344CB8AC3E}">
        <p14:creationId xmlns:p14="http://schemas.microsoft.com/office/powerpoint/2010/main" val="31004934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Slunce vs. </a:t>
            </a:r>
            <a:r>
              <a:rPr lang="cs-CZ" dirty="0" smtClean="0"/>
              <a:t>α </a:t>
            </a:r>
            <a:r>
              <a:rPr lang="cs-CZ" dirty="0"/>
              <a:t>Centauri A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86200"/>
            <a:ext cx="7510463" cy="2492375"/>
          </a:xfrm>
          <a:ln/>
        </p:spPr>
        <p:txBody>
          <a:bodyPr tIns="16001">
            <a:normAutofit/>
          </a:bodyPr>
          <a:lstStyle/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/>
              <a:t>Hmotnost:			</a:t>
            </a:r>
            <a:r>
              <a:rPr lang="cs-CZ" sz="1800" dirty="0" smtClean="0"/>
              <a:t>	1,98</a:t>
            </a:r>
            <a:r>
              <a:rPr lang="cs-CZ" sz="1800" dirty="0">
                <a:cs typeface="Arial" charset="0"/>
              </a:rPr>
              <a:t>×10</a:t>
            </a:r>
            <a:r>
              <a:rPr lang="cs-CZ" sz="1800" baseline="33000" dirty="0">
                <a:cs typeface="Arial" charset="0"/>
              </a:rPr>
              <a:t>30</a:t>
            </a:r>
            <a:r>
              <a:rPr lang="cs-CZ" sz="1800" dirty="0">
                <a:cs typeface="Arial" charset="0"/>
              </a:rPr>
              <a:t> kg						2,19×10</a:t>
            </a:r>
            <a:r>
              <a:rPr lang="cs-CZ" sz="1800" baseline="33000" dirty="0">
                <a:cs typeface="Arial" charset="0"/>
              </a:rPr>
              <a:t>30</a:t>
            </a:r>
            <a:r>
              <a:rPr lang="cs-CZ" sz="1800" dirty="0">
                <a:cs typeface="Arial" charset="0"/>
              </a:rPr>
              <a:t> kg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>
                <a:cs typeface="Arial" charset="0"/>
              </a:rPr>
              <a:t>Svítivost:			</a:t>
            </a:r>
            <a:r>
              <a:rPr lang="cs-CZ" sz="1800" dirty="0" smtClean="0">
                <a:cs typeface="Arial" charset="0"/>
              </a:rPr>
              <a:t>	3,84</a:t>
            </a:r>
            <a:r>
              <a:rPr lang="cs-CZ" sz="1800" dirty="0">
                <a:cs typeface="Arial" charset="0"/>
              </a:rPr>
              <a:t>×10</a:t>
            </a:r>
            <a:r>
              <a:rPr lang="cs-CZ" sz="1800" baseline="33000" dirty="0">
                <a:cs typeface="Arial" charset="0"/>
              </a:rPr>
              <a:t>26</a:t>
            </a:r>
            <a:r>
              <a:rPr lang="cs-CZ" sz="1800" dirty="0">
                <a:cs typeface="Arial" charset="0"/>
              </a:rPr>
              <a:t> W						5,83×10</a:t>
            </a:r>
            <a:r>
              <a:rPr lang="cs-CZ" sz="1800" baseline="33000" dirty="0">
                <a:cs typeface="Arial" charset="0"/>
              </a:rPr>
              <a:t>26</a:t>
            </a:r>
            <a:r>
              <a:rPr lang="cs-CZ" sz="1800" dirty="0">
                <a:cs typeface="Arial" charset="0"/>
              </a:rPr>
              <a:t> W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>
                <a:cs typeface="Arial" charset="0"/>
              </a:rPr>
              <a:t>Efektivní teplota:	</a:t>
            </a:r>
            <a:r>
              <a:rPr lang="cs-CZ" sz="1800" dirty="0" smtClean="0">
                <a:cs typeface="Arial" charset="0"/>
              </a:rPr>
              <a:t>	5770 </a:t>
            </a:r>
            <a:r>
              <a:rPr lang="cs-CZ" sz="1800" dirty="0">
                <a:cs typeface="Arial" charset="0"/>
              </a:rPr>
              <a:t>K								5790 K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/>
              <a:t>Teplota jádra: 		</a:t>
            </a:r>
            <a:r>
              <a:rPr lang="cs-CZ" sz="1800" dirty="0" smtClean="0"/>
              <a:t>	15,7 </a:t>
            </a:r>
            <a:r>
              <a:rPr lang="cs-CZ" sz="1800" dirty="0"/>
              <a:t>MK							19 MK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/>
              <a:t>Hustota jádra:		</a:t>
            </a:r>
            <a:r>
              <a:rPr lang="cs-CZ" sz="1800" dirty="0" smtClean="0"/>
              <a:t>	152,7 </a:t>
            </a:r>
            <a:r>
              <a:rPr lang="cs-CZ" sz="1800" dirty="0"/>
              <a:t>g/cm</a:t>
            </a:r>
            <a:r>
              <a:rPr lang="cs-CZ" sz="1800" baseline="33000" dirty="0"/>
              <a:t>3</a:t>
            </a:r>
            <a:r>
              <a:rPr lang="cs-CZ" sz="1800" dirty="0"/>
              <a:t>							177,1 g/cm</a:t>
            </a:r>
            <a:r>
              <a:rPr lang="cs-CZ" sz="1800" baseline="33000" dirty="0"/>
              <a:t>3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/>
              <a:t>Teplota KZ:		</a:t>
            </a:r>
            <a:r>
              <a:rPr lang="cs-CZ" sz="1800" dirty="0" smtClean="0"/>
              <a:t>	2,18 </a:t>
            </a:r>
            <a:r>
              <a:rPr lang="cs-CZ" sz="1800" dirty="0"/>
              <a:t>MK							1,89 MK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 err="1"/>
              <a:t>Metalicita</a:t>
            </a:r>
            <a:r>
              <a:rPr lang="cs-CZ" sz="1800" dirty="0"/>
              <a:t>:			</a:t>
            </a:r>
            <a:r>
              <a:rPr lang="cs-CZ" sz="1800" dirty="0" smtClean="0"/>
              <a:t>	0,01694</a:t>
            </a:r>
            <a:r>
              <a:rPr lang="cs-CZ" sz="1800" dirty="0"/>
              <a:t>							0,0384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00" y="1110358"/>
            <a:ext cx="5551200" cy="262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021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Slunce v minulosti – modernější éra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1128 – kresba slunečních skvrn v Anglii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1185 – v Rusku spatřeny protuberance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1600 – Bruno, „hvězdy jsou různě vzdálená Slunce“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1609/1610 – první teleskopická pozorování slunečních skvrn (Galileo, </a:t>
            </a:r>
            <a:r>
              <a:rPr lang="cs-CZ" dirty="0" err="1"/>
              <a:t>Scheiner</a:t>
            </a:r>
            <a:r>
              <a:rPr lang="cs-CZ" dirty="0"/>
              <a:t>, Fabricius)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1715 – první kresba sluneční koróny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1800 – W. </a:t>
            </a:r>
            <a:r>
              <a:rPr lang="cs-CZ" dirty="0" err="1"/>
              <a:t>Herschel</a:t>
            </a:r>
            <a:r>
              <a:rPr lang="cs-CZ" dirty="0"/>
              <a:t>, infračervené záření od </a:t>
            </a:r>
            <a:r>
              <a:rPr lang="cs-CZ" dirty="0" smtClean="0"/>
              <a:t>Slunce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smtClean="0"/>
              <a:t>...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11534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Slunce v minulosti – modernější éra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smtClean="0"/>
              <a:t>...</a:t>
            </a:r>
            <a:endParaRPr lang="cs-CZ" dirty="0"/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1851 – </a:t>
            </a:r>
            <a:r>
              <a:rPr lang="cs-CZ" dirty="0" err="1"/>
              <a:t>Schwabe</a:t>
            </a:r>
            <a:r>
              <a:rPr lang="cs-CZ" dirty="0"/>
              <a:t> – objev 11letého cyklu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1859 – </a:t>
            </a:r>
            <a:r>
              <a:rPr lang="cs-CZ" dirty="0" err="1"/>
              <a:t>Carrington</a:t>
            </a:r>
            <a:r>
              <a:rPr lang="cs-CZ" dirty="0"/>
              <a:t> – bílá erupce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1860 – během úplného zatmění spatřena CME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1892 – Hale, spektroheliograf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1908 – Hale, skvrny jsou magnetické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1951-58 – </a:t>
            </a:r>
            <a:r>
              <a:rPr lang="cs-CZ" dirty="0" err="1"/>
              <a:t>Biermann</a:t>
            </a:r>
            <a:r>
              <a:rPr lang="cs-CZ" dirty="0"/>
              <a:t>, </a:t>
            </a:r>
            <a:r>
              <a:rPr lang="cs-CZ" dirty="0" err="1"/>
              <a:t>Chapman</a:t>
            </a:r>
            <a:r>
              <a:rPr lang="cs-CZ" dirty="0"/>
              <a:t>, </a:t>
            </a:r>
            <a:r>
              <a:rPr lang="cs-CZ" dirty="0" err="1"/>
              <a:t>Parker</a:t>
            </a:r>
            <a:r>
              <a:rPr lang="cs-CZ" dirty="0"/>
              <a:t> – sluneční vítr</a:t>
            </a:r>
          </a:p>
        </p:txBody>
      </p:sp>
    </p:spTree>
    <p:extLst>
      <p:ext uri="{BB962C8B-B14F-4D97-AF65-F5344CB8AC3E}">
        <p14:creationId xmlns:p14="http://schemas.microsoft.com/office/powerpoint/2010/main" val="3415061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Hledání energie pro Slunce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92500" lnSpcReduction="2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Rovnováha sil – uvnitř musí být zdroj dodávající energii/teplo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Slunce hoří – cca 20 000 let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Kelvin-Helmholtzova kontrakce – udržela by zářivost Slunce cca 20 milionů let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1890 – Lockyer – padající komety by pokryly energetickou potřebu – ale změny planetárních drah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1904 – Rutherford – vnitřním zdrojem je rozpad radioaktivních prvků 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1920 – Eddington – termonukleární reakce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1925 – Cecilia Payne – Slunce je převážně z vodíku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1930 – Chandrasekhar, Bethe – detaily termojaderného slučování 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1957 – Burbridge – těžší prvky vznikají ve hvězdách</a:t>
            </a:r>
          </a:p>
        </p:txBody>
      </p:sp>
    </p:spTree>
    <p:extLst>
      <p:ext uri="{BB962C8B-B14F-4D97-AF65-F5344CB8AC3E}">
        <p14:creationId xmlns:p14="http://schemas.microsoft.com/office/powerpoint/2010/main" val="6149116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Slunce jako hvězda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 fontScale="92500" lnSpcReduction="1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Spektrální třída G2, hlavní posloupnost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4,5 mld let, v „nejlepších letech“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Ještě 6,4 mld let na hlavní posloupnosti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Za cca 8 mld let jen bílý trpaslík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M=1,98</a:t>
            </a:r>
            <a:r>
              <a:rPr lang="cs-CZ">
                <a:cs typeface="Arial" charset="0"/>
              </a:rPr>
              <a:t>×10</a:t>
            </a:r>
            <a:r>
              <a:rPr lang="cs-CZ" baseline="33000">
                <a:cs typeface="Arial" charset="0"/>
              </a:rPr>
              <a:t>30</a:t>
            </a:r>
            <a:r>
              <a:rPr lang="cs-CZ">
                <a:cs typeface="Arial" charset="0"/>
              </a:rPr>
              <a:t> kg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>
                <a:cs typeface="Arial" charset="0"/>
              </a:rPr>
              <a:t>R=695 980 km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>
                <a:cs typeface="Arial" charset="0"/>
              </a:rPr>
              <a:t>L=3,84×10</a:t>
            </a:r>
            <a:r>
              <a:rPr lang="cs-CZ" baseline="33000">
                <a:cs typeface="Arial" charset="0"/>
              </a:rPr>
              <a:t>26</a:t>
            </a:r>
            <a:r>
              <a:rPr lang="cs-CZ">
                <a:cs typeface="Arial" charset="0"/>
              </a:rPr>
              <a:t> W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>
                <a:cs typeface="Arial" charset="0"/>
              </a:rPr>
              <a:t>Z=0,016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>
                <a:cs typeface="Arial" charset="0"/>
              </a:rPr>
              <a:t>T</a:t>
            </a:r>
            <a:r>
              <a:rPr lang="cs-CZ" baseline="-33000">
                <a:cs typeface="Arial" charset="0"/>
              </a:rPr>
              <a:t>eff</a:t>
            </a:r>
            <a:r>
              <a:rPr lang="cs-CZ">
                <a:cs typeface="Arial" charset="0"/>
              </a:rPr>
              <a:t>=5770 K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93" y="1354019"/>
            <a:ext cx="4014720" cy="424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2871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struktura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endParaRPr lang="en-US" dirty="0"/>
          </a:p>
        </p:txBody>
      </p:sp>
      <p:pic>
        <p:nvPicPr>
          <p:cNvPr id="8" name="Picture 7" descr="slunc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/>
          <a:stretch/>
        </p:blipFill>
        <p:spPr>
          <a:xfrm>
            <a:off x="1601518" y="1124744"/>
            <a:ext cx="7506986" cy="54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2187" y="6204333"/>
            <a:ext cx="14252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err="1" smtClean="0">
                <a:latin typeface="Arial"/>
                <a:cs typeface="Arial"/>
              </a:rPr>
              <a:t>Kresba</a:t>
            </a:r>
            <a:r>
              <a:rPr lang="en-US" sz="1050" i="1" dirty="0" smtClean="0">
                <a:latin typeface="Arial"/>
                <a:cs typeface="Arial"/>
              </a:rPr>
              <a:t> P. </a:t>
            </a:r>
            <a:r>
              <a:rPr lang="en-US" sz="1050" i="1" dirty="0" err="1" smtClean="0">
                <a:latin typeface="Arial"/>
                <a:cs typeface="Arial"/>
              </a:rPr>
              <a:t>Vaňáčová</a:t>
            </a:r>
            <a:endParaRPr lang="en-US" sz="105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53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Sluneční pozorování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 bílém světle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Kresby/fotografie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Spektrum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Vysoké rozlišení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Spektrální pozorování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Speciální pozorování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Magnetogramy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Dopplergramy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Vše s prostorovým i časovým rozlišením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? </a:t>
            </a:r>
            <a:r>
              <a:rPr lang="cs-CZ" i="1"/>
              <a:t>Slunce jako hvězda </a:t>
            </a:r>
            <a:r>
              <a:rPr lang="cs-CZ"/>
              <a:t>?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74" y="1527921"/>
            <a:ext cx="4014720" cy="409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1463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42112</TotalTime>
  <Words>891</Words>
  <Application>Microsoft Macintosh PowerPoint</Application>
  <PresentationFormat>On-screen Show (4:3)</PresentationFormat>
  <Paragraphs>194</Paragraphs>
  <Slides>30</Slides>
  <Notes>23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Perception</vt:lpstr>
      <vt:lpstr>Seznam témat</vt:lpstr>
      <vt:lpstr>Slunce jako hvězda</vt:lpstr>
      <vt:lpstr>Slunce v minulosti</vt:lpstr>
      <vt:lpstr>Slunce v minulosti – modernější éra</vt:lpstr>
      <vt:lpstr>Slunce v minulosti – modernější éra</vt:lpstr>
      <vt:lpstr>Hledání energie pro Slunce</vt:lpstr>
      <vt:lpstr>Slunce jako hvězda</vt:lpstr>
      <vt:lpstr>Vnitřní struktura Slunce</vt:lpstr>
      <vt:lpstr>Sluneční pozorování</vt:lpstr>
      <vt:lpstr>Sluneční aktivita</vt:lpstr>
      <vt:lpstr>Hvězdná aktivita?</vt:lpstr>
      <vt:lpstr>Sluneční skvrny</vt:lpstr>
      <vt:lpstr>Sluneční skvrna, odkud se bere?</vt:lpstr>
      <vt:lpstr>Dynamické sluneční skvrny</vt:lpstr>
      <vt:lpstr>Hvězdné skvrny</vt:lpstr>
      <vt:lpstr>Dopplerovské obrázky jiných hvězd</vt:lpstr>
      <vt:lpstr>Budoucnost dopplerovské tomografie</vt:lpstr>
      <vt:lpstr>Koróna</vt:lpstr>
      <vt:lpstr>Ohřev koróny?</vt:lpstr>
      <vt:lpstr>Hvězdné koróny</vt:lpstr>
      <vt:lpstr>YY Gem</vt:lpstr>
      <vt:lpstr>Sluneční erupce</vt:lpstr>
      <vt:lpstr>Erupce, observatoř HINODE</vt:lpstr>
      <vt:lpstr>Erupce, observatoř TRACE</vt:lpstr>
      <vt:lpstr>Supererupce jiných hvězd</vt:lpstr>
      <vt:lpstr>Supererupce slunečních hvězd?</vt:lpstr>
      <vt:lpstr>Pulsující hvězdy</vt:lpstr>
      <vt:lpstr>Helioseismologie</vt:lpstr>
      <vt:lpstr>Asteroseismologie</vt:lpstr>
      <vt:lpstr>Slunce vs. α Centauri A</vt:lpstr>
    </vt:vector>
  </TitlesOfParts>
  <Company>Max Planck Institut fuer Sonnensystemforschung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Svanda</cp:lastModifiedBy>
  <cp:revision>290</cp:revision>
  <dcterms:created xsi:type="dcterms:W3CDTF">2012-01-05T14:21:50Z</dcterms:created>
  <dcterms:modified xsi:type="dcterms:W3CDTF">2019-02-20T20:15:40Z</dcterms:modified>
</cp:coreProperties>
</file>