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90" r:id="rId2"/>
  </p:sldMasterIdLst>
  <p:notesMasterIdLst>
    <p:notesMasterId r:id="rId21"/>
  </p:notesMasterIdLst>
  <p:sldIdLst>
    <p:sldId id="256" r:id="rId3"/>
    <p:sldId id="257" r:id="rId4"/>
    <p:sldId id="261" r:id="rId5"/>
    <p:sldId id="262" r:id="rId6"/>
    <p:sldId id="258" r:id="rId7"/>
    <p:sldId id="281" r:id="rId8"/>
    <p:sldId id="280" r:id="rId9"/>
    <p:sldId id="263" r:id="rId10"/>
    <p:sldId id="264" r:id="rId11"/>
    <p:sldId id="265" r:id="rId12"/>
    <p:sldId id="266" r:id="rId13"/>
    <p:sldId id="271" r:id="rId14"/>
    <p:sldId id="273" r:id="rId15"/>
    <p:sldId id="274" r:id="rId16"/>
    <p:sldId id="276" r:id="rId17"/>
    <p:sldId id="277" r:id="rId18"/>
    <p:sldId id="278" r:id="rId19"/>
    <p:sldId id="279" r:id="rId20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488" y="-10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40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9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00794" rIns="302383" bIns="100794" rtlCol="0" anchor="t" anchorCtr="0"/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326" tIns="50397" rIns="302383" bIns="50397" rtlCol="0" anchor="b" anchorCtr="0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4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ctr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7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4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200"/>
            </a:lvl6pPr>
            <a:lvl7pPr marL="2266123" indent="-379729">
              <a:defRPr sz="2200"/>
            </a:lvl7pPr>
            <a:lvl8pPr marL="2266123" indent="-379729">
              <a:defRPr sz="2200"/>
            </a:lvl8pPr>
            <a:lvl9pPr marL="2266123" indent="-379729"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4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5" y="1388423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7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8" y="7241189"/>
            <a:ext cx="50403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3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3" y="7358084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3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marL="0" indent="0" algn="l" defTabSz="1007943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79" indent="-377979" algn="l" defTabSz="1007943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957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936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915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893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6123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4101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829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558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9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2.png"/><Relationship Id="rId1" Type="http://schemas.microsoft.com/office/2007/relationships/media" Target="file://localhost/Users/svanda/data/auuk/vyuka/slunecni%20fyzika/LS2016-2017/07_Helioseismologie/oscilace_erupce.mpeg" TargetMode="External"/><Relationship Id="rId2" Type="http://schemas.openxmlformats.org/officeDocument/2006/relationships/video" Target="file://localhost/Users/svanda/data/auuk/vyuka/slunecni%20fyzika/LS2016-2017/07_Helioseismologie/oscilace_erupce.mpeg" TargetMode="Externa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8.emf"/><Relationship Id="rId21" Type="http://schemas.openxmlformats.org/officeDocument/2006/relationships/oleObject" Target="../embeddings/oleObject9.bin"/><Relationship Id="rId22" Type="http://schemas.openxmlformats.org/officeDocument/2006/relationships/image" Target="../media/image9.emf"/><Relationship Id="rId23" Type="http://schemas.openxmlformats.org/officeDocument/2006/relationships/oleObject" Target="../embeddings/oleObject10.bin"/><Relationship Id="rId24" Type="http://schemas.openxmlformats.org/officeDocument/2006/relationships/image" Target="../media/image10.emf"/><Relationship Id="rId10" Type="http://schemas.openxmlformats.org/officeDocument/2006/relationships/image" Target="../media/image3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4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5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6.e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7.e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2.png"/><Relationship Id="rId1" Type="http://schemas.microsoft.com/office/2007/relationships/media" Target="file://localhost/Users/svanda/data/auuk/vyuka/slunecni%20fyzika/LS2016-2017/07_Helioseismologie/oscilace_fulldisc.mpeg" TargetMode="External"/><Relationship Id="rId2" Type="http://schemas.openxmlformats.org/officeDocument/2006/relationships/video" Target="file://localhost/Users/svanda/data/auuk/vyuka/slunecni%20fyzika/LS2016-2017/07_Helioseismologie/oscilace_fulldisc.m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2.png"/><Relationship Id="rId1" Type="http://schemas.microsoft.com/office/2007/relationships/media" Target="file://localhost/Users/svanda/data/auuk/vyuka/slunecni%20fyzika/LS2016-2017/07_Helioseismologie/oscilace_hires.mpeg" TargetMode="External"/><Relationship Id="rId2" Type="http://schemas.openxmlformats.org/officeDocument/2006/relationships/video" Target="file://localhost/Users/svanda/data/auuk/vyuka/slunecni%20fyzika/LS2016-2017/07_Helioseismologie/oscilace_hires.mpe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png"/><Relationship Id="rId5" Type="http://schemas.openxmlformats.org/officeDocument/2006/relationships/image" Target="../media/image24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2.emf"/><Relationship Id="rId8" Type="http://schemas.openxmlformats.org/officeDocument/2006/relationships/package" Target="../embeddings/Microsoft_Word_Document1.docx"/><Relationship Id="rId9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Helioseismologie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 smtClean="0"/>
              <a:t>David </a:t>
            </a:r>
            <a:r>
              <a:rPr lang="en-US" dirty="0" err="1" smtClean="0"/>
              <a:t>Korda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LS </a:t>
            </a:r>
            <a:r>
              <a:rPr lang="en-US" dirty="0" smtClean="0"/>
              <a:t>2017/2018</a:t>
            </a:r>
            <a:endParaRPr lang="en-US" dirty="0"/>
          </a:p>
          <a:p>
            <a:pPr algn="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 II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Dnes rozšířená time-distance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Nejen filtry fázové rychlosti, ale i jiné, v zásadě libovolné (např. filtrování hřbetů)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Koncept geometrické optiky opouštěn, zahrnovány vlnové efekty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Důraz na konzistenci mezi přímou a inverzní metodou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Zpracování dat se promítá do přímé úlohy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Zahrnuje se plná informace o vlastnostech náhodného šumu (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kovarianční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matice, z modelu nebo z měření) → přesnost měření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Požadavek na kontrolu nad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biasem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splnění předpokladů (je lokální skutečně lokální?) → znalost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zhlazování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přeslechů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Zvýšený důraz na validaci metody a měření helioseismických veličin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Helioseismická holografie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027761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Ekvivalent </a:t>
            </a:r>
            <a:r>
              <a:rPr lang="cs-CZ" dirty="0" err="1"/>
              <a:t>time</a:t>
            </a:r>
            <a:r>
              <a:rPr lang="cs-CZ" dirty="0"/>
              <a:t>-distance metody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Mapování poruch na odvrácené straně Slunce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2-2 nebo 1-3?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1260475"/>
            <a:ext cx="3948113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779838"/>
            <a:ext cx="4319588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Podpovrchové počasí (sub-surface weather, SSW)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2299569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Reziduální velkorozměrové toky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436689"/>
            <a:ext cx="5572125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3307681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Inverze pro skvrnu z 20. června 1998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Konvergentní toky udržující skvrnu stabilní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Skvrna = mělký útvar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Jediné pozorování lehce preferující svazkový model sluneční skvrny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651001"/>
            <a:ext cx="442595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8" name="Freeform 4"/>
          <p:cNvSpPr>
            <a:spLocks noChangeArrowheads="1"/>
          </p:cNvSpPr>
          <p:nvPr/>
        </p:nvSpPr>
        <p:spPr bwMode="auto">
          <a:xfrm>
            <a:off x="900113" y="1260475"/>
            <a:ext cx="7920038" cy="5580063"/>
          </a:xfrm>
          <a:custGeom>
            <a:avLst/>
            <a:gdLst>
              <a:gd name="T0" fmla="*/ 0 w 22001"/>
              <a:gd name="T1" fmla="*/ 15500 h 15501"/>
              <a:gd name="T2" fmla="*/ 22000 w 22001"/>
              <a:gd name="T3" fmla="*/ 0 h 155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001" h="15501">
                <a:moveTo>
                  <a:pt x="0" y="15500"/>
                </a:moveTo>
                <a:lnTo>
                  <a:pt x="22000" y="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21509" name="Freeform 5"/>
          <p:cNvSpPr>
            <a:spLocks noChangeArrowheads="1"/>
          </p:cNvSpPr>
          <p:nvPr/>
        </p:nvSpPr>
        <p:spPr bwMode="auto">
          <a:xfrm>
            <a:off x="720726" y="1331913"/>
            <a:ext cx="8101013" cy="5688012"/>
          </a:xfrm>
          <a:custGeom>
            <a:avLst/>
            <a:gdLst>
              <a:gd name="T0" fmla="*/ 0 w 22501"/>
              <a:gd name="T1" fmla="*/ 0 h 15801"/>
              <a:gd name="T2" fmla="*/ 22500 w 22501"/>
              <a:gd name="T3" fmla="*/ 15800 h 158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501" h="15801">
                <a:moveTo>
                  <a:pt x="0" y="0"/>
                </a:moveTo>
                <a:lnTo>
                  <a:pt x="22500" y="1580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 (II)</a:t>
            </a:r>
          </a:p>
        </p:txBody>
      </p:sp>
      <p:pic>
        <p:nvPicPr>
          <p:cNvPr id="2" name="pod_skvrno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529" y="1620585"/>
            <a:ext cx="8279568" cy="57596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skvrnou?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7" y="2160588"/>
            <a:ext cx="7523163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Sluncetřesení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439863"/>
            <a:ext cx="6105525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Indukované oscilace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547814"/>
            <a:ext cx="630713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Oscilace indukované erupcí</a:t>
            </a:r>
          </a:p>
        </p:txBody>
      </p:sp>
      <p:pic>
        <p:nvPicPr>
          <p:cNvPr id="27650" name="oscilace_erupce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27239"/>
            <a:ext cx="5224463" cy="41798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65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Disperzní relace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Obecná</a:t>
            </a:r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p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&lt;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g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&gt;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f</a:t>
            </a:r>
            <a:r>
              <a:rPr lang="cs-CZ"/>
              <a:t>-mod</a:t>
            </a:r>
          </a:p>
          <a:p>
            <a:pPr marL="863511" lvl="1" indent="-287308">
              <a:lnSpc>
                <a:spcPct val="83000"/>
              </a:lnSpc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>
                <a:latin typeface="Symbol" charset="0"/>
                <a:cs typeface="Symbol" charset="0"/>
              </a:rPr>
              <a:t>Δ</a:t>
            </a:r>
            <a:r>
              <a:rPr lang="cs-CZ"/>
              <a:t>P = 0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en-US" sz="2400"/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Bod obratu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635626" y="1260475"/>
          <a:ext cx="336391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2" r:id="rId5" imgW="3229200" imgH="776160" progId="">
                  <p:embed/>
                </p:oleObj>
              </mc:Choice>
              <mc:Fallback>
                <p:oleObj r:id="rId5" imgW="3229200" imgH="7761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1260475"/>
                        <a:ext cx="3363913" cy="776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5625" y="2413000"/>
          <a:ext cx="16383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" r:id="rId7" imgW="1546560" imgH="387720" progId="">
                  <p:embed/>
                </p:oleObj>
              </mc:Choice>
              <mc:Fallback>
                <p:oleObj r:id="rId7" imgW="1546560" imgH="3877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2413000"/>
                        <a:ext cx="1638300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635626" y="3421063"/>
          <a:ext cx="16430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" r:id="rId9" imgW="1638720" imgH="347760" progId="">
                  <p:embed/>
                </p:oleObj>
              </mc:Choice>
              <mc:Fallback>
                <p:oleObj r:id="rId9" imgW="1638720" imgH="3477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3421063"/>
                        <a:ext cx="1643063" cy="349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635625" y="4429125"/>
          <a:ext cx="10302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r:id="rId11" imgW="1009080" imgH="387720" progId="">
                  <p:embed/>
                </p:oleObj>
              </mc:Choice>
              <mc:Fallback>
                <p:oleObj r:id="rId11" imgW="1009080" imgH="3877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4429125"/>
                        <a:ext cx="1030288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635626" y="5868989"/>
          <a:ext cx="291306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r:id="rId13" imgW="2831040" imgH="743040" progId="">
                  <p:embed/>
                </p:oleObj>
              </mc:Choice>
              <mc:Fallback>
                <p:oleObj r:id="rId13" imgW="2831040" imgH="7430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5868989"/>
                        <a:ext cx="2913063" cy="7413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38635"/>
              </p:ext>
            </p:extLst>
          </p:nvPr>
        </p:nvGraphicFramePr>
        <p:xfrm>
          <a:off x="5040312" y="1403573"/>
          <a:ext cx="3910535" cy="85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7" name="Equation" r:id="rId15" imgW="1866900" imgH="406400" progId="Equation.3">
                  <p:embed/>
                </p:oleObj>
              </mc:Choice>
              <mc:Fallback>
                <p:oleObj name="Equation" r:id="rId15" imgW="1866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40312" y="1403573"/>
                        <a:ext cx="3910535" cy="851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4159"/>
              </p:ext>
            </p:extLst>
          </p:nvPr>
        </p:nvGraphicFramePr>
        <p:xfrm>
          <a:off x="5040312" y="2771725"/>
          <a:ext cx="19145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8" name="Equation" r:id="rId17" imgW="914400" imgH="241300" progId="Equation.3">
                  <p:embed/>
                </p:oleObj>
              </mc:Choice>
              <mc:Fallback>
                <p:oleObj name="Equation" r:id="rId17" imgW="914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40312" y="2771725"/>
                        <a:ext cx="19145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610640"/>
              </p:ext>
            </p:extLst>
          </p:nvPr>
        </p:nvGraphicFramePr>
        <p:xfrm>
          <a:off x="5040312" y="3779837"/>
          <a:ext cx="20478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19" imgW="977900" imgH="203200" progId="Equation.3">
                  <p:embed/>
                </p:oleObj>
              </mc:Choice>
              <mc:Fallback>
                <p:oleObj name="Equation" r:id="rId19" imgW="977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40312" y="3779837"/>
                        <a:ext cx="20478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825817"/>
              </p:ext>
            </p:extLst>
          </p:nvPr>
        </p:nvGraphicFramePr>
        <p:xfrm>
          <a:off x="5040312" y="4643933"/>
          <a:ext cx="11699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Equation" r:id="rId21" imgW="558800" imgH="241300" progId="Equation.3">
                  <p:embed/>
                </p:oleObj>
              </mc:Choice>
              <mc:Fallback>
                <p:oleObj name="Equation" r:id="rId21" imgW="55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40312" y="4643933"/>
                        <a:ext cx="116998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16854"/>
              </p:ext>
            </p:extLst>
          </p:nvPr>
        </p:nvGraphicFramePr>
        <p:xfrm>
          <a:off x="4921250" y="5999163"/>
          <a:ext cx="32448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Equation" r:id="rId23" imgW="1549400" imgH="444500" progId="Equation.3">
                  <p:embed/>
                </p:oleObj>
              </mc:Choice>
              <mc:Fallback>
                <p:oleObj name="Equation" r:id="rId23" imgW="1549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21250" y="5999163"/>
                        <a:ext cx="324485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9218" name="oscilace_fulldisc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260476"/>
            <a:ext cx="5945188" cy="59451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10242" name="oscilace_hires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6" y="1336676"/>
            <a:ext cx="5580063" cy="55800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Trajektorie pro p/g mody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P-mody </a:t>
            </a:r>
            <a:r>
              <a:rPr lang="cs-CZ" i="1"/>
              <a:t>l</a:t>
            </a:r>
            <a:r>
              <a:rPr lang="cs-CZ"/>
              <a:t> = 30 a </a:t>
            </a:r>
            <a:r>
              <a:rPr lang="cs-CZ" i="1"/>
              <a:t>l </a:t>
            </a:r>
            <a:r>
              <a:rPr lang="cs-CZ"/>
              <a:t>= 100, </a:t>
            </a:r>
            <a:r>
              <a:rPr lang="cs-CZ">
                <a:latin typeface="Symbol" charset="0"/>
                <a:cs typeface="Symbol" charset="0"/>
              </a:rPr>
              <a:t>υ</a:t>
            </a:r>
            <a:r>
              <a:rPr lang="cs-CZ"/>
              <a:t> = 3 mHz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60475"/>
            <a:ext cx="4406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895726"/>
            <a:ext cx="29527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0114" y="4068763"/>
            <a:ext cx="34194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G-mod </a:t>
            </a:r>
            <a:r>
              <a:rPr lang="cs-CZ" i="1">
                <a:solidFill>
                  <a:srgbClr val="333333"/>
                </a:solidFill>
                <a:latin typeface="Arial" charset="0"/>
                <a:cs typeface="標楷體" charset="0"/>
              </a:rPr>
              <a:t>l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 = 5, </a:t>
            </a:r>
            <a:r>
              <a:rPr lang="cs-CZ">
                <a:solidFill>
                  <a:srgbClr val="333333"/>
                </a:solidFill>
                <a:latin typeface="Standard Symbols L" charset="0"/>
                <a:cs typeface="Symbol" charset="0"/>
              </a:rPr>
              <a:t>υ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 = 192.6 </a:t>
            </a:r>
            <a:r>
              <a:rPr lang="cs-CZ">
                <a:solidFill>
                  <a:srgbClr val="333333"/>
                </a:solidFill>
                <a:latin typeface="Symbol" charset="0"/>
                <a:cs typeface="Symbol" charset="0"/>
              </a:rPr>
              <a:t>μ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Hz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Duvallův</a:t>
            </a:r>
            <a:r>
              <a:rPr lang="en-US" dirty="0" smtClean="0"/>
              <a:t> </a:t>
            </a:r>
            <a:r>
              <a:rPr lang="en-US" dirty="0" err="1" smtClean="0"/>
              <a:t>zákon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93" y="1340502"/>
            <a:ext cx="6514153" cy="56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Asymptotická</a:t>
            </a:r>
            <a:r>
              <a:rPr lang="en-US" dirty="0" smtClean="0"/>
              <a:t> </a:t>
            </a:r>
            <a:r>
              <a:rPr lang="en-US" dirty="0" err="1" smtClean="0"/>
              <a:t>inverze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2" y="1533823"/>
            <a:ext cx="8028848" cy="50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Ring-diagram lokální helioseismologie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0" indent="0"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k-</a:t>
            </a:r>
            <a:r>
              <a:rPr lang="cs-CZ" dirty="0" err="1">
                <a:latin typeface="Symbol" charset="0"/>
                <a:cs typeface="Symbol" charset="0"/>
              </a:rPr>
              <a:t>ω</a:t>
            </a:r>
            <a:r>
              <a:rPr lang="cs-CZ" dirty="0"/>
              <a:t> diagram do (</a:t>
            </a:r>
            <a:r>
              <a:rPr lang="cs-CZ" i="1" dirty="0" err="1"/>
              <a:t>k</a:t>
            </a:r>
            <a:r>
              <a:rPr lang="cs-CZ" baseline="-33000" dirty="0" err="1"/>
              <a:t>x</a:t>
            </a:r>
            <a:r>
              <a:rPr lang="cs-CZ" dirty="0"/>
              <a:t>, </a:t>
            </a:r>
            <a:r>
              <a:rPr lang="cs-CZ" i="1" dirty="0" err="1"/>
              <a:t>k</a:t>
            </a:r>
            <a:r>
              <a:rPr lang="cs-CZ" baseline="-33000" dirty="0" err="1"/>
              <a:t>y</a:t>
            </a:r>
            <a:r>
              <a:rPr lang="cs-CZ" dirty="0"/>
              <a:t>, 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)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Fit ringů s aproximací rovinné vlny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Pro fixní </a:t>
            </a:r>
            <a:r>
              <a:rPr lang="cs-CZ" i="1" dirty="0"/>
              <a:t>k </a:t>
            </a:r>
            <a:r>
              <a:rPr lang="cs-CZ" dirty="0"/>
              <a:t>a nízká </a:t>
            </a:r>
            <a:r>
              <a:rPr lang="cs-CZ" i="1" dirty="0"/>
              <a:t>m</a:t>
            </a:r>
            <a:r>
              <a:rPr lang="cs-CZ" dirty="0"/>
              <a:t>: 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en-US" sz="2400" i="1" dirty="0"/>
              <a:t>k</a:t>
            </a:r>
            <a:r>
              <a:rPr lang="en-US" sz="2400" dirty="0"/>
              <a:t>=|</a:t>
            </a:r>
            <a:r>
              <a:rPr lang="en-US" sz="2400" b="1" dirty="0"/>
              <a:t>k</a:t>
            </a:r>
            <a:r>
              <a:rPr lang="en-US" sz="2400" dirty="0"/>
              <a:t>|, </a:t>
            </a:r>
            <a:r>
              <a:rPr lang="en-US" sz="2400" dirty="0" err="1">
                <a:cs typeface="Arial" charset="0"/>
              </a:rPr>
              <a:t>ψ</a:t>
            </a:r>
            <a:r>
              <a:rPr lang="en-US" sz="2400" dirty="0">
                <a:cs typeface="Arial" charset="0"/>
              </a:rPr>
              <a:t>=</a:t>
            </a:r>
            <a:r>
              <a:rPr lang="en-US" sz="2400" dirty="0" err="1">
                <a:cs typeface="Arial" charset="0"/>
              </a:rPr>
              <a:t>úhel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b="1" dirty="0" err="1">
                <a:cs typeface="Arial" charset="0"/>
              </a:rPr>
              <a:t>k</a:t>
            </a:r>
            <a:r>
              <a:rPr lang="en-US" sz="2400" dirty="0" err="1">
                <a:cs typeface="Arial" charset="0"/>
              </a:rPr>
              <a:t>,</a:t>
            </a:r>
            <a:r>
              <a:rPr lang="en-US" sz="2400" b="1" dirty="0" err="1">
                <a:cs typeface="Arial" charset="0"/>
              </a:rPr>
              <a:t>x</a:t>
            </a:r>
            <a:r>
              <a:rPr lang="en-US" sz="2400" dirty="0">
                <a:cs typeface="Arial" charset="0"/>
              </a:rPr>
              <a:t>):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56026"/>
            <a:ext cx="3201988" cy="33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1439864"/>
            <a:ext cx="27289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1057275" y="3816351"/>
          <a:ext cx="378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r:id="rId7" imgW="3755880" imgH="752400" progId="">
                  <p:embed/>
                </p:oleObj>
              </mc:Choice>
              <mc:Fallback>
                <p:oleObj r:id="rId7" imgW="3755880" imgH="752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6351"/>
                        <a:ext cx="3787775" cy="752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790843"/>
              </p:ext>
            </p:extLst>
          </p:nvPr>
        </p:nvGraphicFramePr>
        <p:xfrm>
          <a:off x="719832" y="4283893"/>
          <a:ext cx="5054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Equation" r:id="rId9" imgW="2413000" imgH="279400" progId="Equation.3">
                  <p:embed/>
                </p:oleObj>
              </mc:Choice>
              <mc:Fallback>
                <p:oleObj name="Equation" r:id="rId9" imgW="2413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9832" y="4283893"/>
                        <a:ext cx="5054600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234027"/>
              </p:ext>
            </p:extLst>
          </p:nvPr>
        </p:nvGraphicFramePr>
        <p:xfrm>
          <a:off x="157163" y="5302845"/>
          <a:ext cx="6092825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Equation" r:id="rId11" imgW="2908300" imgH="647700" progId="Equation.3">
                  <p:embed/>
                </p:oleObj>
              </mc:Choice>
              <mc:Fallback>
                <p:oleObj name="Equation" r:id="rId11" imgW="29083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163" y="5302845"/>
                        <a:ext cx="6092825" cy="135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171777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Měření cestovního času vlnového paketu mezi dvěma body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Z </a:t>
            </a:r>
            <a:r>
              <a:rPr lang="cs-CZ" i="1" dirty="0"/>
              <a:t>k</a:t>
            </a:r>
            <a:r>
              <a:rPr lang="cs-CZ" dirty="0"/>
              <a:t>-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 diagramu pakety se stejnou fázovou rychlostí </a:t>
            </a:r>
            <a:r>
              <a:rPr lang="cs-CZ" i="1" dirty="0"/>
              <a:t>v</a:t>
            </a:r>
            <a:r>
              <a:rPr lang="cs-CZ" baseline="-33000" dirty="0"/>
              <a:t>f</a:t>
            </a:r>
            <a:r>
              <a:rPr lang="cs-CZ" dirty="0"/>
              <a:t>=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/</a:t>
            </a:r>
            <a:r>
              <a:rPr lang="cs-CZ" i="1" dirty="0"/>
              <a:t>k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Měří se kovariance oscilací v různých bodech pro různá </a:t>
            </a:r>
            <a:r>
              <a:rPr lang="cs-CZ" dirty="0" smtClean="0"/>
              <a:t>zpoždění, </a:t>
            </a:r>
            <a:r>
              <a:rPr lang="cs-CZ" dirty="0" err="1" smtClean="0"/>
              <a:t>fituje</a:t>
            </a:r>
            <a:r>
              <a:rPr lang="cs-CZ" dirty="0" smtClean="0"/>
              <a:t> se </a:t>
            </a:r>
            <a:r>
              <a:rPr lang="cs-CZ" dirty="0" err="1" smtClean="0"/>
              <a:t>travel-time</a:t>
            </a:r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27151"/>
            <a:ext cx="4040188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385672"/>
              </p:ext>
            </p:extLst>
          </p:nvPr>
        </p:nvGraphicFramePr>
        <p:xfrm>
          <a:off x="1655936" y="5147989"/>
          <a:ext cx="6912763" cy="1048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Equation" r:id="rId6" imgW="3771900" imgH="571500" progId="Equation.3">
                  <p:embed/>
                </p:oleObj>
              </mc:Choice>
              <mc:Fallback>
                <p:oleObj name="Equation" r:id="rId6" imgW="3771900" imgH="571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936" y="5147989"/>
                        <a:ext cx="6912763" cy="104879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099426" y="1282700"/>
            <a:ext cx="103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i="1"/>
              <a:t>Matlab?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919931"/>
              </p:ext>
            </p:extLst>
          </p:nvPr>
        </p:nvGraphicFramePr>
        <p:xfrm>
          <a:off x="1655936" y="6228109"/>
          <a:ext cx="9937104" cy="83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Document" r:id="rId8" imgW="5270500" imgH="444500" progId="Word.Document.12">
                  <p:embed/>
                </p:oleObj>
              </mc:Choice>
              <mc:Fallback>
                <p:oleObj name="Document" r:id="rId8" imgW="5270500" imgH="44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5936" y="6228109"/>
                        <a:ext cx="9937104" cy="83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4100</TotalTime>
  <Words>281</Words>
  <Application>Microsoft Macintosh PowerPoint</Application>
  <PresentationFormat>Custom</PresentationFormat>
  <Paragraphs>61</Paragraphs>
  <Slides>18</Slides>
  <Notes>16</Notes>
  <HiddenSlides>0</HiddenSlides>
  <MMClips>4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Perception</vt:lpstr>
      <vt:lpstr>1_Perception</vt:lpstr>
      <vt:lpstr>Equation</vt:lpstr>
      <vt:lpstr>Document</vt:lpstr>
      <vt:lpstr>Helioseismologie</vt:lpstr>
      <vt:lpstr>Disperzní relace</vt:lpstr>
      <vt:lpstr>P-mody oscilací</vt:lpstr>
      <vt:lpstr>P-mody oscilací</vt:lpstr>
      <vt:lpstr>Trajektorie pro p/g mody</vt:lpstr>
      <vt:lpstr>Duvallův zákon</vt:lpstr>
      <vt:lpstr>Asymptotická inverze c</vt:lpstr>
      <vt:lpstr>Ring-diagram lokální helioseismologie</vt:lpstr>
      <vt:lpstr>Time-distance</vt:lpstr>
      <vt:lpstr>Time-distance II</vt:lpstr>
      <vt:lpstr>Helioseismická holografie</vt:lpstr>
      <vt:lpstr>Podpovrchové počasí (sub-surface weather, SSW)</vt:lpstr>
      <vt:lpstr>Pod skvrnou</vt:lpstr>
      <vt:lpstr>Pod skvrnou (II)</vt:lpstr>
      <vt:lpstr>Pod skvrnou?</vt:lpstr>
      <vt:lpstr>Sluncetřesení</vt:lpstr>
      <vt:lpstr>Indukované oscilace</vt:lpstr>
      <vt:lpstr>Oscilace indukované erupcí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Helioseismologie</dc:title>
  <dc:subject/>
  <dc:creator/>
  <cp:keywords/>
  <dc:description/>
  <cp:lastModifiedBy>Michal Svanda</cp:lastModifiedBy>
  <cp:revision>103</cp:revision>
  <cp:lastPrinted>1601-01-01T00:00:00Z</cp:lastPrinted>
  <dcterms:created xsi:type="dcterms:W3CDTF">2008-02-03T23:36:30Z</dcterms:created>
  <dcterms:modified xsi:type="dcterms:W3CDTF">2018-03-22T08:05:35Z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