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96" r:id="rId18"/>
    <p:sldId id="297" r:id="rId19"/>
    <p:sldId id="273" r:id="rId20"/>
    <p:sldId id="274" r:id="rId21"/>
    <p:sldId id="29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00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vynorovani.mpg" TargetMode="External"/><Relationship Id="rId2" Type="http://schemas.openxmlformats.org/officeDocument/2006/relationships/video" Target="file://localhost/Users/svanda/data/auuk/vyuka/slunecni%20fyzika/LS2014-2015/L09-L10/vynorovani.m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jemne_struktury.mpg" TargetMode="External"/><Relationship Id="rId2" Type="http://schemas.openxmlformats.org/officeDocument/2006/relationships/video" Target="file://localhost/Users/svanda/data/auuk/vyuka/slunecni%20fyzika/LS2014-2015/L09-L10/jemne_struktury.m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Intensity_1024.mpeg" TargetMode="External"/><Relationship Id="rId2" Type="http://schemas.openxmlformats.org/officeDocument/2006/relationships/video" Target="file://localhost/Users/svanda/data/auuk/vyuka/slunecni%20fyzika/LS2014-2015/L09-L10/Intensity_1024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Bz_B_1024.mpeg" TargetMode="External"/><Relationship Id="rId2" Type="http://schemas.openxmlformats.org/officeDocument/2006/relationships/video" Target="file://localhost/Users/svanda/data/auuk/vyuka/slunecni%20fyzika/LS2014-2015/L09-L10/Bz_B_1024.mpe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png"/><Relationship Id="rId1" Type="http://schemas.microsoft.com/office/2007/relationships/media" Target="file://localhost/Users/svanda/data/auuk/vyuka/slunecni%20fyzika/LS2014-2015/L09-L10/cyklus_magnetogram.avi" TargetMode="External"/><Relationship Id="rId2" Type="http://schemas.openxmlformats.org/officeDocument/2006/relationships/video" Target="file://localhost/Users/svanda/data/auuk/vyuka/slunecni%20fyzika/LS2014-2015/L09-L10/cyklus_magnetogram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smtClean="0"/>
              <a:t>Sluneční magnetismus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Michal </a:t>
            </a:r>
            <a:r>
              <a:rPr lang="en-US" dirty="0" err="1"/>
              <a:t>Švanda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r>
              <a:rPr lang="en-US" dirty="0"/>
              <a:t> LS </a:t>
            </a:r>
            <a:r>
              <a:rPr lang="en-US" dirty="0" smtClean="0"/>
              <a:t>2016/2017</a:t>
            </a:r>
            <a:endParaRPr lang="en-US" dirty="0"/>
          </a:p>
          <a:p>
            <a:pPr algn="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808164"/>
            <a:ext cx="80391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331914"/>
            <a:ext cx="306070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/>
              <a:t>Akce diferenciální rotace (</a:t>
            </a:r>
            <a:r>
              <a:rPr lang="cs-CZ" sz="2600">
                <a:cs typeface="Arial" charset="0"/>
              </a:rPr>
              <a:t>Ω</a:t>
            </a:r>
            <a:r>
              <a:rPr lang="cs-CZ" sz="2600"/>
              <a:t> efekt) mění poloidální pole na toroidální – pole je v plazmatu zmrzlé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6" y="1968500"/>
            <a:ext cx="504031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(3)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791790" y="1331914"/>
            <a:ext cx="3600450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sz="2600" dirty="0"/>
              <a:t>Magnetické trubice </a:t>
            </a:r>
            <a:r>
              <a:rPr lang="cs-CZ" sz="2600" dirty="0" err="1"/>
              <a:t>vzplývají</a:t>
            </a:r>
            <a:r>
              <a:rPr lang="cs-CZ" sz="2600" dirty="0"/>
              <a:t> a formují aktivní oblasti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err="1" smtClean="0"/>
              <a:t>Joyův</a:t>
            </a:r>
            <a:r>
              <a:rPr lang="cs-CZ" dirty="0" smtClean="0"/>
              <a:t> zákon – pole nejsou čistě </a:t>
            </a:r>
            <a:r>
              <a:rPr lang="cs-CZ" dirty="0" err="1" smtClean="0"/>
              <a:t>toriodální</a:t>
            </a:r>
            <a:r>
              <a:rPr lang="cs-CZ" dirty="0" smtClean="0"/>
              <a:t>, ale mají svoji </a:t>
            </a:r>
            <a:r>
              <a:rPr lang="cs-CZ" dirty="0" err="1" smtClean="0"/>
              <a:t>poloidální</a:t>
            </a:r>
            <a:r>
              <a:rPr lang="cs-CZ" dirty="0" smtClean="0"/>
              <a:t> složku, která je opačná proti původnímu globálnímu </a:t>
            </a:r>
            <a:r>
              <a:rPr lang="cs-CZ" dirty="0" err="1" smtClean="0"/>
              <a:t>poloidálnímu</a:t>
            </a:r>
            <a:r>
              <a:rPr lang="cs-CZ" dirty="0" smtClean="0"/>
              <a:t> poli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63714"/>
            <a:ext cx="4319588" cy="45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 dynamo (4)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936452" y="1331914"/>
            <a:ext cx="2879725" cy="5761037"/>
          </a:xfrm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  <a:defRPr/>
            </a:pPr>
            <a:r>
              <a:rPr lang="cs-CZ" sz="2600" dirty="0"/>
              <a:t>Pole v aktivních oblastech interaguje s globálním polem a přepojuje se v koróně. Značná část pole anihiluje, formuje se globálně opačná polarita, která je převážně </a:t>
            </a:r>
            <a:r>
              <a:rPr lang="cs-CZ" sz="2600" dirty="0" err="1"/>
              <a:t>poloidální</a:t>
            </a:r>
            <a:endParaRPr lang="cs-CZ" sz="2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331914"/>
            <a:ext cx="540067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α a Ω efekt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1619250"/>
            <a:ext cx="720725" cy="4140200"/>
          </a:xfrm>
        </p:spPr>
        <p:txBody>
          <a:bodyPr>
            <a:normAutofit fontScale="62500" lnSpcReduction="20000"/>
          </a:bodyPr>
          <a:lstStyle/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Ω</a:t>
            </a: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endParaRPr lang="cs-CZ" sz="2600">
              <a:cs typeface="Arial" charset="0"/>
            </a:endParaRPr>
          </a:p>
          <a:p>
            <a:pPr marL="323816" indent="-322230">
              <a:tabLst>
                <a:tab pos="449216" algn="l"/>
              </a:tabLst>
              <a:defRPr/>
            </a:pPr>
            <a:r>
              <a:rPr lang="cs-CZ" sz="2600">
                <a:cs typeface="Arial" charset="0"/>
              </a:rPr>
              <a:t>α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20826"/>
            <a:ext cx="74168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005264"/>
            <a:ext cx="639921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Babcockovo-Leightonovo dynamo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31913"/>
            <a:ext cx="8280400" cy="647700"/>
          </a:xfrm>
        </p:spPr>
        <p:txBody>
          <a:bodyPr tIns="24382" anchor="ctr"/>
          <a:lstStyle/>
          <a:p>
            <a:pPr marL="0" indent="0">
              <a:lnSpc>
                <a:spcPct val="92000"/>
              </a:lnSpc>
              <a:spcAft>
                <a:spcPct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Operuje v přípovrchových vrstvách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1863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2274888"/>
            <a:ext cx="3040063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0725" y="5364164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 smtClean="0"/>
              <a:t>Klasické dynamo</a:t>
            </a:r>
            <a:r>
              <a:rPr lang="en-US" smtClean="0"/>
              <a:t>: oba efekty operují v hloubce, zřejmě na dně konvektivní zóny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8263" y="5543551"/>
            <a:ext cx="4140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438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defRPr/>
            </a:pPr>
            <a:r>
              <a:rPr lang="en-US" b="1" dirty="0" smtClean="0"/>
              <a:t>B-L dynamo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cs typeface="Arial" charset="0"/>
              </a:rPr>
              <a:t>α</a:t>
            </a:r>
            <a:r>
              <a:rPr lang="en-US" dirty="0" smtClean="0"/>
              <a:t>-</a:t>
            </a:r>
            <a:r>
              <a:rPr lang="en-US" dirty="0" err="1" smtClean="0"/>
              <a:t>efekt</a:t>
            </a:r>
            <a:r>
              <a:rPr lang="en-US" dirty="0" smtClean="0"/>
              <a:t> se </a:t>
            </a:r>
            <a:r>
              <a:rPr lang="en-US" dirty="0" err="1" smtClean="0"/>
              <a:t>vyskytuje</a:t>
            </a:r>
            <a:r>
              <a:rPr lang="en-US" dirty="0" smtClean="0"/>
              <a:t> v </a:t>
            </a:r>
            <a:r>
              <a:rPr lang="en-US" dirty="0" err="1" smtClean="0"/>
              <a:t>přípovrchových</a:t>
            </a:r>
            <a:r>
              <a:rPr lang="en-US" dirty="0" smtClean="0"/>
              <a:t> </a:t>
            </a:r>
            <a:r>
              <a:rPr lang="en-US" dirty="0" err="1" smtClean="0"/>
              <a:t>vrstvách</a:t>
            </a:r>
            <a:r>
              <a:rPr lang="en-US" dirty="0" smtClean="0"/>
              <a:t>,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efekty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prostorově</a:t>
            </a:r>
            <a:r>
              <a:rPr lang="en-US" dirty="0" smtClean="0"/>
              <a:t> </a:t>
            </a:r>
            <a:r>
              <a:rPr lang="en-US" dirty="0" err="1" smtClean="0"/>
              <a:t>odděleny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Potřebuje</a:t>
            </a:r>
            <a:r>
              <a:rPr lang="en-US" dirty="0" smtClean="0"/>
              <a:t> (!) </a:t>
            </a:r>
            <a:r>
              <a:rPr lang="en-US" dirty="0" err="1" smtClean="0"/>
              <a:t>bipolární</a:t>
            </a:r>
            <a:r>
              <a:rPr lang="en-US" dirty="0" smtClean="0"/>
              <a:t> </a:t>
            </a:r>
            <a:r>
              <a:rPr lang="en-US" dirty="0" err="1" smtClean="0"/>
              <a:t>magnetické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Role meridionálního toku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smtClean="0"/>
              <a:t>Důležitý při odnosu následné (trailing)  polarity k pólu, podepisuje se na změně celkové polarity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84214" y="1260475"/>
            <a:ext cx="2879725" cy="2700338"/>
          </a:xfrm>
          <a:prstGeom prst="roundRect">
            <a:avLst>
              <a:gd name="adj" fmla="val 5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498600"/>
            <a:ext cx="2286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276601"/>
            <a:ext cx="611981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4073525"/>
            <a:ext cx="28194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αa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slunečního</a:t>
            </a:r>
            <a:r>
              <a:rPr lang="en-US" dirty="0" smtClean="0"/>
              <a:t> </a:t>
            </a:r>
            <a:r>
              <a:rPr lang="en-US" dirty="0" err="1" smtClean="0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6"/>
          <a:stretch/>
        </p:blipFill>
        <p:spPr>
          <a:xfrm>
            <a:off x="2024124" y="1491419"/>
            <a:ext cx="6764928" cy="58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αa 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err="1"/>
              <a:t>slunečního</a:t>
            </a:r>
            <a:r>
              <a:rPr lang="en-US" dirty="0"/>
              <a:t> </a:t>
            </a:r>
            <a:r>
              <a:rPr lang="en-US" dirty="0" err="1"/>
              <a:t>cyklu</a:t>
            </a:r>
            <a:endParaRPr lang="en-US" dirty="0"/>
          </a:p>
        </p:txBody>
      </p:sp>
      <p:pic>
        <p:nvPicPr>
          <p:cNvPr id="5" name="Picture 4" descr="obr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7"/>
          <a:stretch/>
        </p:blipFill>
        <p:spPr>
          <a:xfrm>
            <a:off x="1991161" y="1432228"/>
            <a:ext cx="6790149" cy="58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Babcockovo-Leightonovo dynamo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Délku cyklu 22 let (viz dále)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Fázový posun mezi k rovníku migrujícím </a:t>
            </a:r>
            <a:r>
              <a:rPr lang="cs-CZ" dirty="0" err="1" smtClean="0"/>
              <a:t>toroidálním</a:t>
            </a:r>
            <a:r>
              <a:rPr lang="cs-CZ" dirty="0" smtClean="0"/>
              <a:t> polem a k pólu migrujícím </a:t>
            </a:r>
            <a:r>
              <a:rPr lang="cs-CZ" dirty="0" err="1" smtClean="0"/>
              <a:t>poloidálním</a:t>
            </a:r>
            <a:r>
              <a:rPr lang="cs-CZ" dirty="0" smtClean="0"/>
              <a:t> polem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10-100 </a:t>
            </a:r>
            <a:r>
              <a:rPr lang="cs-CZ" dirty="0" err="1" smtClean="0"/>
              <a:t>kG</a:t>
            </a:r>
            <a:r>
              <a:rPr lang="cs-CZ" dirty="0" smtClean="0"/>
              <a:t> </a:t>
            </a:r>
            <a:r>
              <a:rPr lang="cs-CZ" dirty="0" err="1" smtClean="0"/>
              <a:t>toroidální</a:t>
            </a:r>
            <a:r>
              <a:rPr lang="cs-CZ" dirty="0" smtClean="0"/>
              <a:t> pole na dně konvektivní zóny (nutné pro formaci skvrn ve správných šířkách)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Polární pole ~ 10 G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Slabá </a:t>
            </a:r>
            <a:r>
              <a:rPr lang="cs-CZ" dirty="0" err="1" smtClean="0"/>
              <a:t>antikorelace</a:t>
            </a:r>
            <a:r>
              <a:rPr lang="cs-CZ" dirty="0" smtClean="0"/>
              <a:t> mezi amplitudou a délkou cyklu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Asymetrie jako interakce dipólu a kvadrupólu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Neprodukuje: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Není </a:t>
            </a:r>
            <a:r>
              <a:rPr lang="cs-CZ" dirty="0" err="1" smtClean="0"/>
              <a:t>samovybuzené</a:t>
            </a:r>
            <a:r>
              <a:rPr lang="cs-CZ" dirty="0" smtClean="0"/>
              <a:t>, čili po velkých minimech by se už nenastartovalo (možná existence dalších efektů), vyžaduje </a:t>
            </a:r>
            <a:r>
              <a:rPr lang="cs-CZ" dirty="0" err="1" smtClean="0"/>
              <a:t>primordinální</a:t>
            </a:r>
            <a:r>
              <a:rPr lang="cs-CZ" dirty="0" smtClean="0"/>
              <a:t> pole, které jen přerozděluje a zesiluje v cyklu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cyklus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tIns="21334"/>
          <a:lstStyle/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z="2400"/>
              <a:t>Hlavní cyklus – 11 let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Objev – Heinrich Schwabe (1834)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Hale – 22 let, složený ze dvou 11letých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7,5 – 16 let (11,2 je střední délka trvání)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počtu slunečních skvrn, jejich ploše, mohutnosti erupcí, ...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Od ~1760 číslovány, v současnosti je cyklus 24 ve vzestupné fázi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302251"/>
            <a:ext cx="10079038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Moderní dynamo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20352" y="1331913"/>
            <a:ext cx="8280400" cy="5688012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Numerické simulace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Flux-transport (</a:t>
            </a:r>
            <a:r>
              <a:rPr lang="cs-CZ" dirty="0" err="1" smtClean="0"/>
              <a:t>meridional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dominated</a:t>
            </a:r>
            <a:r>
              <a:rPr lang="cs-CZ" dirty="0" smtClean="0"/>
              <a:t>) </a:t>
            </a:r>
            <a:r>
              <a:rPr lang="cs-CZ" dirty="0" smtClean="0">
                <a:cs typeface="Arial" charset="0"/>
              </a:rPr>
              <a:t>× </a:t>
            </a:r>
            <a:r>
              <a:rPr lang="cs-CZ" dirty="0" err="1" smtClean="0">
                <a:cs typeface="Arial" charset="0"/>
              </a:rPr>
              <a:t>difussion-dominated</a:t>
            </a:r>
            <a:endParaRPr lang="cs-CZ" dirty="0" smtClean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Předpovědi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Nedůležité pro fyziku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Důležité pro aplikace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NASA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Elektronika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Rozvody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>
                <a:cs typeface="Arial" charset="0"/>
              </a:rPr>
              <a:t>Kosmické počasí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851151"/>
            <a:ext cx="43894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11 let?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Tři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r>
              <a:rPr lang="en-US" dirty="0" smtClean="0"/>
              <a:t>: </a:t>
            </a:r>
            <a:r>
              <a:rPr lang="en-US" dirty="0" err="1" smtClean="0"/>
              <a:t>zesílení</a:t>
            </a:r>
            <a:r>
              <a:rPr lang="en-US" dirty="0" smtClean="0"/>
              <a:t> pole,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vynoření</a:t>
            </a:r>
            <a:r>
              <a:rPr lang="en-US" dirty="0"/>
              <a:t> </a:t>
            </a:r>
            <a:r>
              <a:rPr lang="en-US" dirty="0" smtClean="0"/>
              <a:t>a transport k </a:t>
            </a:r>
            <a:r>
              <a:rPr lang="en-US" dirty="0" err="1" smtClean="0"/>
              <a:t>pólům</a:t>
            </a:r>
            <a:endParaRPr lang="en-US" dirty="0" smtClean="0"/>
          </a:p>
          <a:p>
            <a:pPr lvl="1"/>
            <a:r>
              <a:rPr lang="en-US" dirty="0" err="1" smtClean="0"/>
              <a:t>Zesílení</a:t>
            </a:r>
            <a:r>
              <a:rPr lang="en-US" dirty="0" smtClean="0"/>
              <a:t> pole (</a:t>
            </a:r>
            <a:r>
              <a:rPr lang="en-US" dirty="0" err="1" smtClean="0"/>
              <a:t>Ω-efekt</a:t>
            </a:r>
            <a:r>
              <a:rPr lang="en-US" dirty="0" smtClean="0"/>
              <a:t>):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5-8 let</a:t>
            </a:r>
          </a:p>
          <a:p>
            <a:pPr lvl="1"/>
            <a:r>
              <a:rPr lang="en-US" dirty="0" err="1" smtClean="0"/>
              <a:t>Vynořování</a:t>
            </a:r>
            <a:r>
              <a:rPr lang="en-US" dirty="0" smtClean="0"/>
              <a:t> pole: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1 </a:t>
            </a:r>
            <a:r>
              <a:rPr lang="en-US" dirty="0" err="1" smtClean="0"/>
              <a:t>rok</a:t>
            </a:r>
            <a:endParaRPr lang="en-US" dirty="0" smtClean="0"/>
          </a:p>
          <a:p>
            <a:pPr lvl="1"/>
            <a:r>
              <a:rPr lang="en-US" dirty="0" err="1" smtClean="0"/>
              <a:t>Rozptyl</a:t>
            </a:r>
            <a:r>
              <a:rPr lang="en-US" dirty="0" smtClean="0"/>
              <a:t> pole </a:t>
            </a:r>
            <a:r>
              <a:rPr lang="en-US" dirty="0" err="1" smtClean="0"/>
              <a:t>difúzí</a:t>
            </a:r>
            <a:r>
              <a:rPr lang="en-US" dirty="0" smtClean="0"/>
              <a:t> a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meridionálním</a:t>
            </a:r>
            <a:r>
              <a:rPr lang="en-US" dirty="0" smtClean="0"/>
              <a:t> </a:t>
            </a:r>
            <a:r>
              <a:rPr lang="en-US" dirty="0" err="1" smtClean="0"/>
              <a:t>proudem</a:t>
            </a:r>
            <a:r>
              <a:rPr lang="en-US" dirty="0" smtClean="0"/>
              <a:t> k </a:t>
            </a:r>
            <a:r>
              <a:rPr lang="en-US" dirty="0" err="1" smtClean="0"/>
              <a:t>pólům</a:t>
            </a:r>
            <a:r>
              <a:rPr lang="en-US" dirty="0" smtClean="0"/>
              <a:t>: </a:t>
            </a:r>
            <a:r>
              <a:rPr lang="en-US" dirty="0" err="1" smtClean="0"/>
              <a:t>charakteristická</a:t>
            </a:r>
            <a:r>
              <a:rPr lang="en-US" dirty="0" smtClean="0"/>
              <a:t> </a:t>
            </a:r>
            <a:r>
              <a:rPr lang="en-US" dirty="0" err="1" smtClean="0"/>
              <a:t>škála</a:t>
            </a:r>
            <a:r>
              <a:rPr lang="en-US" dirty="0" smtClean="0"/>
              <a:t> 3 </a:t>
            </a:r>
            <a:r>
              <a:rPr lang="en-US" dirty="0" err="1" smtClean="0"/>
              <a:t>roky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Celkem</a:t>
            </a:r>
            <a:r>
              <a:rPr lang="en-US" dirty="0" smtClean="0"/>
              <a:t> (5-8) + 1 + 3 = (9-12) let</a:t>
            </a:r>
          </a:p>
          <a:p>
            <a:pPr lvl="1"/>
            <a:r>
              <a:rPr lang="en-US" dirty="0" err="1" smtClean="0"/>
              <a:t>Čili</a:t>
            </a:r>
            <a:r>
              <a:rPr lang="en-US" dirty="0" smtClean="0"/>
              <a:t> </a:t>
            </a:r>
            <a:r>
              <a:rPr lang="en-US" dirty="0" err="1" smtClean="0"/>
              <a:t>nastaveno</a:t>
            </a:r>
            <a:r>
              <a:rPr lang="en-US" dirty="0" smtClean="0"/>
              <a:t>: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diferenciální</a:t>
            </a:r>
            <a:r>
              <a:rPr lang="en-US" dirty="0" smtClean="0"/>
              <a:t> </a:t>
            </a:r>
            <a:r>
              <a:rPr lang="en-US" dirty="0" err="1" smtClean="0"/>
              <a:t>rotací</a:t>
            </a:r>
            <a:r>
              <a:rPr lang="en-US" dirty="0" smtClean="0"/>
              <a:t> </a:t>
            </a:r>
            <a:r>
              <a:rPr lang="en-US" dirty="0" err="1" smtClean="0"/>
              <a:t>Slunce</a:t>
            </a:r>
            <a:r>
              <a:rPr lang="en-US" dirty="0" smtClean="0"/>
              <a:t>, </a:t>
            </a:r>
            <a:r>
              <a:rPr lang="en-US" dirty="0" err="1" smtClean="0"/>
              <a:t>gravitací</a:t>
            </a:r>
            <a:r>
              <a:rPr lang="en-US" dirty="0" smtClean="0"/>
              <a:t> </a:t>
            </a:r>
            <a:r>
              <a:rPr lang="en-US" dirty="0" err="1" smtClean="0"/>
              <a:t>Slunce</a:t>
            </a:r>
            <a:r>
              <a:rPr lang="en-US" dirty="0" smtClean="0"/>
              <a:t>, </a:t>
            </a:r>
            <a:r>
              <a:rPr lang="en-US" dirty="0" err="1" smtClean="0"/>
              <a:t>povrchovou</a:t>
            </a:r>
            <a:r>
              <a:rPr lang="en-US" dirty="0" smtClean="0"/>
              <a:t> </a:t>
            </a:r>
            <a:r>
              <a:rPr lang="en-US" dirty="0" err="1" smtClean="0"/>
              <a:t>difuzivitou</a:t>
            </a:r>
            <a:r>
              <a:rPr lang="en-US" dirty="0" smtClean="0"/>
              <a:t> a </a:t>
            </a:r>
            <a:r>
              <a:rPr lang="en-US" dirty="0" err="1" smtClean="0"/>
              <a:t>velikostí</a:t>
            </a:r>
            <a:r>
              <a:rPr lang="en-US" dirty="0" smtClean="0"/>
              <a:t> </a:t>
            </a:r>
            <a:r>
              <a:rPr lang="en-US" dirty="0" err="1" smtClean="0"/>
              <a:t>povrchu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půlcyklus</a:t>
            </a:r>
            <a:r>
              <a:rPr lang="en-US" dirty="0" smtClean="0"/>
              <a:t>,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celkový</a:t>
            </a:r>
            <a:r>
              <a:rPr lang="en-US" dirty="0" smtClean="0"/>
              <a:t> </a:t>
            </a:r>
            <a:r>
              <a:rPr lang="en-US" dirty="0" err="1" smtClean="0"/>
              <a:t>cyklus</a:t>
            </a:r>
            <a:r>
              <a:rPr lang="en-US" dirty="0" smtClean="0"/>
              <a:t> </a:t>
            </a:r>
            <a:r>
              <a:rPr lang="en-US" dirty="0" err="1" smtClean="0"/>
              <a:t>dvojnásobný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6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Magnetická pole na Slunci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Pozorována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Ve fotosféře (skvrny, knoty, fakule, póry, jasné body)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chromosféře (vláknitá struktura, plage, spikule, protuberance)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koróně (protuberance, paprsková struktura)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Obecně 3-D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Vývoj v čase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Vznik, vývoj a rozpad skvrn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Dynamika malorozměrových magnetických polí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Erupce, vývoj protuberancí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Pozorovací metody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Zeemanův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Hanleho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(Spektro)polarimetrie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Pozorovací důkazy magnetických trubic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Skvrny – velké tlusté trubice se silným polem &lt;6000 Gaussů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Póry – slabší trubice, </a:t>
            </a:r>
            <a:r>
              <a:rPr lang="cs-CZ" i="1" smtClean="0"/>
              <a:t>B </a:t>
            </a:r>
            <a:r>
              <a:rPr lang="cs-CZ" smtClean="0"/>
              <a:t>~ 1500 G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knoty – neviditelné v bílém světle, viditelné ve spektrogramech kvůli rozšíření Zeemanem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Malé magnetické elementy – CH-pásy v G-bandu (430 nm)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Pohyby v intergranulárních prostorech 0,5–5 km/s, velikosti 150–600 km, v oblastech koncentrovaných magnetických polí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Fakule – v oblastech koncentrovaného magnetického pole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Důsledek deprese mg. pole – „evakuovaná“ oblast, pohled na „horké stěny“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knoty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832" y="1331913"/>
            <a:ext cx="4040188" cy="5759450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 okolí skvrn, neviditelné ve V, </a:t>
            </a:r>
            <a:r>
              <a:rPr lang="cs-CZ" dirty="0" err="1" smtClean="0"/>
              <a:t>zeemanovské</a:t>
            </a:r>
            <a:r>
              <a:rPr lang="cs-CZ" dirty="0" smtClean="0"/>
              <a:t> pole v IR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Opačná polarita než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Celkově srovnatelný tok jako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Pozorují se toky dolů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>
                <a:cs typeface="Arial" charset="0"/>
              </a:rPr>
              <a:t>? zpět se ponořující trubice ze svazku tvořící skvrnu?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65301"/>
            <a:ext cx="404018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Vracející se svazky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4325"/>
            <a:ext cx="723265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skvrna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41464"/>
            <a:ext cx="7315200" cy="51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Malé magnetické elementy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438"/>
            <a:ext cx="666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Zjasnění magnetických elementů v G-bandu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4410" y="1331913"/>
            <a:ext cx="377983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 magnetických oblastech dochází k rozpadu molekul 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Vyšší teplota (vyšší rychlost disociace)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Je důsledkem podélného ohřevu téměř transparentního vnitřku trubice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Nižší hustota (méně asociativních kolizí)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 smtClean="0"/>
              <a:t>Nižší koncentrace CH </a:t>
            </a:r>
            <a:r>
              <a:rPr lang="cs-CZ" dirty="0" smtClean="0">
                <a:cs typeface="Arial" charset="0"/>
              </a:rPr>
              <a:t>→</a:t>
            </a:r>
            <a:r>
              <a:rPr lang="cs-CZ" dirty="0" smtClean="0"/>
              <a:t> nižší absorpce v pásu molekuly </a:t>
            </a:r>
            <a:r>
              <a:rPr lang="cs-CZ" dirty="0" smtClean="0">
                <a:cs typeface="Arial" charset="0"/>
              </a:rPr>
              <a:t>→</a:t>
            </a:r>
            <a:r>
              <a:rPr lang="cs-CZ" dirty="0" smtClean="0"/>
              <a:t> relativní zjasnění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439864"/>
            <a:ext cx="460216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92800" y="4411662"/>
            <a:ext cx="2916713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/>
              <a:t>Silné magnetické pole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6621464" y="3670300"/>
            <a:ext cx="434975" cy="5794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78400" y="1582738"/>
            <a:ext cx="2967809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/>
              <a:t>Slabé magnetické pole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62688" y="2159000"/>
            <a:ext cx="433388" cy="792163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04138" y="5794375"/>
            <a:ext cx="1588" cy="361949"/>
          </a:xfrm>
          <a:prstGeom prst="line">
            <a:avLst/>
          </a:prstGeom>
          <a:noFill/>
          <a:ln w="9360" cap="flat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499100" y="6300787"/>
            <a:ext cx="3541634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 smtClean="0">
                <a:solidFill>
                  <a:srgbClr val="FF3300"/>
                </a:solidFill>
              </a:rPr>
              <a:t>Hloubka formování pásu 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Fakule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565275"/>
            <a:ext cx="5400675" cy="54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0314"/>
            <a:ext cx="360045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439863"/>
            <a:ext cx="2138363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Hlavní projevy 11- (22-) letého cyklu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Mění se počet a mohutnost aktivních jevů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Lokalizované aktivní jevy migrují k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Polarita vedoucích skupin skvrn a globálního magnetického pole se cyklus od cyklu mění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Magnetické pole se zesiluje a zase „rozpouští“ periodicky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Operuje jakýsi typ dynama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McIntoshova klasifikace slunečních skvrn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62" y="1403573"/>
            <a:ext cx="5638512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Morfologická klasifikace aktivních oblastí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α – unipolární skupina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 – skupina mající obě polarity, jež jsou oddělené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γ – skupina, kde jsou obě polarity rozděleny tak nepravidelně, že znemožňují klasifikaci jako β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β-γ – bipolární skupina, kde k oddělení polarit nestačí jedna nepřerušená linie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δ – dvě umbry v jedné penumbře vzdálené méně než 2º mají opačné polarity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β-δ – skupina klasifikovaná jako β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β-γ-δ – skupina klasifikovaná jako β-γ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>
                <a:cs typeface="Arial" charset="0"/>
              </a:rPr>
              <a:t>γ-δ – skupina klasifikovaná jako γ obsahující jednu nebo více δ skvrn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Velkorozměrová struktura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Temná jádra, mezi nimi často světelné mosty, hlouběji ve fotosféře (až o 1000 km) – Wilsonova deprese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Silnější magnetické pole (až 6000 G), pole je víceméně vertikální k fotosféře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Vláknitá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Pole slabší (~1500 G), více skloněné k fotosféře (~70 stupňů vůči normále)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Moat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Tok od penumbry ven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Evershedův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Systematický tok (~4 km/s) v penumbře radiálně ze skvrny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Formace skvrn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63848" y="1331913"/>
            <a:ext cx="324008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Fragmenty, z nichž skvrna vzniká – jsou k sobě tlačeny </a:t>
            </a:r>
            <a:r>
              <a:rPr lang="cs-CZ" dirty="0" err="1" smtClean="0"/>
              <a:t>supergranulemi</a:t>
            </a:r>
            <a:endParaRPr lang="cs-CZ" dirty="0" smtClean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Udržují si identitu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Rozpad opět po fragmentech</a:t>
            </a:r>
          </a:p>
          <a:p>
            <a:pPr marL="323816" indent="-322230">
              <a:buClrTx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endParaRPr lang="cs-CZ" dirty="0" smtClean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/>
              <a:t>Samotné vynořování – </a:t>
            </a:r>
            <a:r>
              <a:rPr lang="cs-CZ" dirty="0" err="1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 </a:t>
            </a:r>
            <a:r>
              <a:rPr lang="cs-CZ" dirty="0" err="1" smtClean="0">
                <a:cs typeface="Arial" charset="0"/>
              </a:rPr>
              <a:t>loop</a:t>
            </a:r>
            <a:endParaRPr lang="cs-CZ" dirty="0" smtClean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 smtClean="0">
                <a:cs typeface="Arial" charset="0"/>
              </a:rPr>
              <a:t>Dynamická </a:t>
            </a:r>
            <a:r>
              <a:rPr lang="cs-CZ" dirty="0" err="1" smtClean="0">
                <a:cs typeface="Arial" charset="0"/>
              </a:rPr>
              <a:t>diskonexe</a:t>
            </a:r>
            <a:r>
              <a:rPr lang="cs-CZ" dirty="0" smtClean="0">
                <a:cs typeface="Arial" charset="0"/>
              </a:rPr>
              <a:t> od kořenů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71588"/>
            <a:ext cx="4060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19588"/>
            <a:ext cx="3714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Vynořování magnetického pole</a:t>
            </a:r>
          </a:p>
        </p:txBody>
      </p:sp>
      <p:pic>
        <p:nvPicPr>
          <p:cNvPr id="35842" name="vynorova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6"/>
            <a:ext cx="7308850" cy="5846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Umbrální body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Většinou nerozlišené – v histogramu není typická velikost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Formují se na hranicích fragmentů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Zřejmě degenerované granule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Světelné mosty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Slabší pole, skloněnější než v umbře (jeskyně)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Často granulární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Penumbrální filamenty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V podstatě stále neznámá tloušťka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Tmavé (více skloněné) a světlé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Penumbrální zrna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Tvoří jasné filamenty, radiální pohyby (uvnitř do umbry, vně do klidné fotosféry)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 v pohybu</a:t>
            </a:r>
          </a:p>
        </p:txBody>
      </p:sp>
      <p:pic>
        <p:nvPicPr>
          <p:cNvPr id="37890" name="jemne_struktury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23964"/>
            <a:ext cx="8777288" cy="58007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89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Jemná struktura sluneční skvrny – obrázek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84302"/>
            <a:ext cx="6491288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Polarimetrická pozorování slunečních skvrn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1840" y="1331913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 smtClean="0"/>
              <a:t>Stokes</a:t>
            </a:r>
            <a:endParaRPr lang="cs-CZ" dirty="0" smtClean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 smtClean="0"/>
              <a:t>Q</a:t>
            </a:r>
            <a:endParaRPr lang="cs-CZ" dirty="0" smtClean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V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50938"/>
            <a:ext cx="61531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Modely slunečních skvrn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Jednolitá trubice (</a:t>
            </a:r>
            <a:r>
              <a:rPr lang="cs-CZ" dirty="0" err="1" smtClean="0"/>
              <a:t>magnetokonvekce</a:t>
            </a:r>
            <a:r>
              <a:rPr lang="cs-CZ" dirty="0" smtClean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Svazkový model (</a:t>
            </a:r>
            <a:r>
              <a:rPr lang="cs-CZ" dirty="0" err="1" smtClean="0"/>
              <a:t>spegheti</a:t>
            </a:r>
            <a:r>
              <a:rPr lang="cs-CZ" dirty="0" smtClean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 smtClean="0"/>
              <a:t>Mezi nimi nelze rozhodnout na základě fotosférických pozorování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27426"/>
            <a:ext cx="64801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10080625" cy="60014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Magnetokonvektivní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228575" y="1423135"/>
            <a:ext cx="4603825" cy="5484334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 smtClean="0"/>
              <a:t>Jednoduchá trubice, důsledek řešení MHD rovnic v konvektivním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 smtClean="0"/>
              <a:t>Též vysvětluje dění v umbře i penumbře jako důsledek degenerované granulace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29125"/>
            <a:ext cx="55149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87451"/>
            <a:ext cx="327183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Rempel et al.</a:t>
            </a:r>
          </a:p>
        </p:txBody>
      </p:sp>
      <p:pic>
        <p:nvPicPr>
          <p:cNvPr id="43010" name="Intensity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3250"/>
            <a:ext cx="8359775" cy="41798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010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Rempel et al.</a:t>
            </a:r>
          </a:p>
        </p:txBody>
      </p:sp>
      <p:pic>
        <p:nvPicPr>
          <p:cNvPr id="44034" name="Bz_B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11313"/>
            <a:ext cx="8359775" cy="4702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133600"/>
            <a:ext cx="75152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(3)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47813"/>
            <a:ext cx="82804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(5)</a:t>
            </a:r>
          </a:p>
        </p:txBody>
      </p:sp>
      <p:pic>
        <p:nvPicPr>
          <p:cNvPr id="10242" name="cyklus_magnetogram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5088"/>
            <a:ext cx="7340600" cy="5505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24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Sluneční dynamo: projevy (5)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10080625" cy="46525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smtClean="0"/>
              <a:t>Joyův zákon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164834" y="1331914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smtClean="0"/>
              <a:t>Rozvinuté bipolární skupiny jsou skloněné (otočené) vůči rovnoběžkám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1377950"/>
            <a:ext cx="6119813" cy="428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4365</TotalTime>
  <Words>1027</Words>
  <Application>Microsoft Macintosh PowerPoint</Application>
  <PresentationFormat>Custom</PresentationFormat>
  <Paragraphs>183</Paragraphs>
  <Slides>42</Slides>
  <Notes>39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Perception</vt:lpstr>
      <vt:lpstr>Sluneční magnetismus</vt:lpstr>
      <vt:lpstr>Sluneční cyklus</vt:lpstr>
      <vt:lpstr>Hlavní projevy 11- (22-) letého cyklu </vt:lpstr>
      <vt:lpstr>Sluneční dynamo: projevy (1)</vt:lpstr>
      <vt:lpstr>Sluneční dynamo: projevy (2)</vt:lpstr>
      <vt:lpstr>Sluneční dynamo: projevy (3)</vt:lpstr>
      <vt:lpstr>Sluneční dynamo: projevy (5)</vt:lpstr>
      <vt:lpstr>Sluneční dynamo: projevy (5)</vt:lpstr>
      <vt:lpstr>Joyův zákon</vt:lpstr>
      <vt:lpstr>Babcockovo dynamo (1)</vt:lpstr>
      <vt:lpstr>Babcockovo dynamo (2)</vt:lpstr>
      <vt:lpstr>Babcockovo dynamo (3)</vt:lpstr>
      <vt:lpstr>Babcockovo dynamo (4)</vt:lpstr>
      <vt:lpstr>α a Ω efekt</vt:lpstr>
      <vt:lpstr>Babcockovo-Leightonovo dynamo</vt:lpstr>
      <vt:lpstr>Role meridionálního toku</vt:lpstr>
      <vt:lpstr>αa ω slunečního cyklu</vt:lpstr>
      <vt:lpstr>αa ω slunečního cyklu</vt:lpstr>
      <vt:lpstr>Babcockovo-Leightonovo dynamo</vt:lpstr>
      <vt:lpstr>Moderní dynamo</vt:lpstr>
      <vt:lpstr>Proč 11 let?</vt:lpstr>
      <vt:lpstr>Magnetická pole na Slunci</vt:lpstr>
      <vt:lpstr>Pozorovací důkazy magnetických trubic</vt:lpstr>
      <vt:lpstr>Magnetické knoty</vt:lpstr>
      <vt:lpstr>Vracející se svazky</vt:lpstr>
      <vt:lpstr>Sluneční skvrna</vt:lpstr>
      <vt:lpstr>Malé magnetické elementy</vt:lpstr>
      <vt:lpstr>Zjasnění magnetických elementů v G-bandu</vt:lpstr>
      <vt:lpstr>Fakule</vt:lpstr>
      <vt:lpstr>McIntoshova klasifikace slunečních skvrn</vt:lpstr>
      <vt:lpstr>Morfologická klasifikace aktivních oblastí</vt:lpstr>
      <vt:lpstr>Velkorozměrová struktura</vt:lpstr>
      <vt:lpstr>Formace skvrn</vt:lpstr>
      <vt:lpstr>Vynořování magnetického pole</vt:lpstr>
      <vt:lpstr>Jemná struktura</vt:lpstr>
      <vt:lpstr>Jemná struktura v pohybu</vt:lpstr>
      <vt:lpstr>Jemná struktura sluneční skvrny – obrázek</vt:lpstr>
      <vt:lpstr>Polarimetrická pozorování slunečních skvrn</vt:lpstr>
      <vt:lpstr>Modely slunečních skvrn</vt:lpstr>
      <vt:lpstr>Magnetokonvektivní model</vt:lpstr>
      <vt:lpstr>Rempel et al.</vt:lpstr>
      <vt:lpstr>Rempel et 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Svanda</cp:lastModifiedBy>
  <cp:revision>103</cp:revision>
  <cp:lastPrinted>1601-01-01T00:00:00Z</cp:lastPrinted>
  <dcterms:created xsi:type="dcterms:W3CDTF">2008-02-03T23:36:30Z</dcterms:created>
  <dcterms:modified xsi:type="dcterms:W3CDTF">2017-03-22T07:59:28Z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