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mpg" ContentType="video/unknown"/>
  <Default Extension="m4v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345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55" r:id="rId13"/>
    <p:sldId id="356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0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8" autoAdjust="0"/>
    <p:restoredTop sz="88136" autoAdjust="0"/>
  </p:normalViewPr>
  <p:slideViewPr>
    <p:cSldViewPr snapToGrid="0" snapToObjects="1">
      <p:cViewPr varScale="1">
        <p:scale>
          <a:sx n="55" d="100"/>
          <a:sy n="55" d="100"/>
        </p:scale>
        <p:origin x="-8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20/04/17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GPS: </a:t>
            </a:r>
            <a:r>
              <a:rPr lang="en-US" dirty="0" err="1" smtClean="0"/>
              <a:t>Variace</a:t>
            </a:r>
            <a:r>
              <a:rPr lang="en-US" dirty="0" smtClean="0"/>
              <a:t> </a:t>
            </a:r>
            <a:r>
              <a:rPr lang="en-US" dirty="0" err="1" smtClean="0"/>
              <a:t>hustoty</a:t>
            </a:r>
            <a:r>
              <a:rPr lang="en-US" dirty="0" smtClean="0"/>
              <a:t> v </a:t>
            </a:r>
            <a:r>
              <a:rPr lang="en-US" dirty="0" err="1" smtClean="0"/>
              <a:t>ionosféře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signál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scintiluje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metrová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přesnost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ztrácí</a:t>
            </a:r>
            <a:endParaRPr lang="en-US" dirty="0" smtClean="0"/>
          </a:p>
          <a:p>
            <a:r>
              <a:rPr lang="en-US" dirty="0" err="1" smtClean="0"/>
              <a:t>Radiomajáky</a:t>
            </a:r>
            <a:r>
              <a:rPr lang="en-US" dirty="0" smtClean="0"/>
              <a:t>: </a:t>
            </a:r>
            <a:r>
              <a:rPr lang="en-US" dirty="0" err="1" smtClean="0"/>
              <a:t>nízkofrekvenční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, </a:t>
            </a:r>
            <a:r>
              <a:rPr lang="en-US" dirty="0" err="1" smtClean="0"/>
              <a:t>letadla</a:t>
            </a:r>
            <a:r>
              <a:rPr lang="en-US" dirty="0" smtClean="0"/>
              <a:t> a </a:t>
            </a:r>
            <a:r>
              <a:rPr lang="en-US" dirty="0" err="1" smtClean="0"/>
              <a:t>lodě</a:t>
            </a:r>
            <a:r>
              <a:rPr lang="en-US" dirty="0" smtClean="0"/>
              <a:t>, </a:t>
            </a:r>
            <a:r>
              <a:rPr lang="en-US" dirty="0" err="1" smtClean="0"/>
              <a:t>až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kilometrová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nepřesnost</a:t>
            </a:r>
            <a:r>
              <a:rPr lang="en-US" baseline="0" dirty="0" smtClean="0"/>
              <a:t> v </a:t>
            </a:r>
            <a:r>
              <a:rPr lang="en-US" baseline="0" dirty="0" err="1" smtClean="0"/>
              <a:t>případě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zvýšené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aktivity</a:t>
            </a:r>
            <a:endParaRPr lang="en-US" dirty="0" smtClean="0"/>
          </a:p>
          <a:p>
            <a:r>
              <a:rPr lang="en-US" dirty="0" err="1" smtClean="0"/>
              <a:t>Falešné</a:t>
            </a:r>
            <a:r>
              <a:rPr lang="en-US" dirty="0" smtClean="0"/>
              <a:t> </a:t>
            </a:r>
            <a:r>
              <a:rPr lang="en-US" dirty="0" err="1" smtClean="0"/>
              <a:t>signály</a:t>
            </a:r>
            <a:r>
              <a:rPr lang="en-US" dirty="0" smtClean="0"/>
              <a:t>: </a:t>
            </a:r>
            <a:r>
              <a:rPr lang="en-US" dirty="0" err="1" smtClean="0"/>
              <a:t>geologická</a:t>
            </a:r>
            <a:r>
              <a:rPr lang="en-US" dirty="0" smtClean="0"/>
              <a:t> </a:t>
            </a:r>
            <a:r>
              <a:rPr lang="en-US" dirty="0" err="1" smtClean="0"/>
              <a:t>prospekce</a:t>
            </a:r>
            <a:r>
              <a:rPr lang="en-US" dirty="0" smtClean="0"/>
              <a:t> (</a:t>
            </a:r>
            <a:r>
              <a:rPr lang="en-US" dirty="0" err="1" smtClean="0"/>
              <a:t>ropa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minerály</a:t>
            </a:r>
            <a:r>
              <a:rPr lang="en-US" baseline="0" dirty="0" smtClean="0"/>
              <a:t>) – </a:t>
            </a:r>
            <a:r>
              <a:rPr lang="en-US" baseline="0" dirty="0" err="1" smtClean="0"/>
              <a:t>mění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zemní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elektrické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proudy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buď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využívají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nebo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vadí</a:t>
            </a:r>
            <a:endParaRPr lang="en-US" dirty="0" smtClean="0"/>
          </a:p>
          <a:p>
            <a:r>
              <a:rPr lang="en-US" dirty="0" err="1" smtClean="0"/>
              <a:t>Zvířata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mají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minerální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magnetit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obalená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nervovými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buňkami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dává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možnost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orientace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magnetického</a:t>
            </a:r>
            <a:r>
              <a:rPr lang="en-US" baseline="0" dirty="0" smtClean="0"/>
              <a:t> pole </a:t>
            </a:r>
            <a:r>
              <a:rPr lang="en-US" baseline="0" dirty="0" err="1" smtClean="0"/>
              <a:t>Země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holubi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nevrátili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během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slunečních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bouří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52760-6902-BD49-A43C-B9B5C8AED1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89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Jedna</a:t>
            </a:r>
            <a:r>
              <a:rPr lang="en-US" dirty="0" smtClean="0"/>
              <a:t> CME </a:t>
            </a:r>
            <a:r>
              <a:rPr lang="en-US" dirty="0" err="1" smtClean="0"/>
              <a:t>čistí</a:t>
            </a:r>
            <a:r>
              <a:rPr lang="en-US" dirty="0" smtClean="0"/>
              <a:t> </a:t>
            </a:r>
            <a:r>
              <a:rPr lang="en-US" dirty="0" err="1" smtClean="0"/>
              <a:t>cestu</a:t>
            </a:r>
            <a:r>
              <a:rPr lang="en-US" dirty="0" smtClean="0"/>
              <a:t> </a:t>
            </a:r>
            <a:r>
              <a:rPr lang="en-US" dirty="0" err="1" smtClean="0"/>
              <a:t>druhé</a:t>
            </a:r>
            <a:r>
              <a:rPr lang="en-US" dirty="0" smtClean="0"/>
              <a:t>, 6.</a:t>
            </a:r>
            <a:r>
              <a:rPr lang="en-US" baseline="0" dirty="0" smtClean="0"/>
              <a:t> 3. X15, 9. 3. </a:t>
            </a:r>
            <a:r>
              <a:rPr lang="en-US" baseline="0" smtClean="0"/>
              <a:t>X5</a:t>
            </a:r>
            <a:endParaRPr lang="en-US" dirty="0" smtClean="0"/>
          </a:p>
          <a:p>
            <a:r>
              <a:rPr lang="en-US" dirty="0" err="1" smtClean="0"/>
              <a:t>Ionosférické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proudy</a:t>
            </a:r>
            <a:r>
              <a:rPr lang="en-US" baseline="0" dirty="0" smtClean="0"/>
              <a:t>- </a:t>
            </a:r>
            <a:r>
              <a:rPr lang="en-US" baseline="0" dirty="0" err="1" smtClean="0"/>
              <a:t>červeně</a:t>
            </a:r>
            <a:r>
              <a:rPr lang="en-US" baseline="0" dirty="0" smtClean="0"/>
              <a:t> k </a:t>
            </a:r>
            <a:r>
              <a:rPr lang="en-US" baseline="0" dirty="0" err="1" smtClean="0"/>
              <a:t>západu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modře</a:t>
            </a:r>
            <a:r>
              <a:rPr lang="en-US" baseline="0" dirty="0" smtClean="0"/>
              <a:t> k </a:t>
            </a:r>
            <a:r>
              <a:rPr lang="en-US" baseline="0" dirty="0" err="1" smtClean="0"/>
              <a:t>východu</a:t>
            </a:r>
            <a:endParaRPr lang="en-US" baseline="0" dirty="0" smtClean="0"/>
          </a:p>
          <a:p>
            <a:r>
              <a:rPr lang="en-US" baseline="0" dirty="0" smtClean="0"/>
              <a:t>-- </a:t>
            </a:r>
            <a:r>
              <a:rPr lang="en-US" baseline="0" dirty="0" err="1" smtClean="0"/>
              <a:t>transformátor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vybaven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střídavé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napětí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generované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napětí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dlouhou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periodu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minuty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že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vnímá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stejnosměrné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jádro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saturuje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jednou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polaritou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přehřeje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roztaví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52760-6902-BD49-A43C-B9B5C8AED1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0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eg"/><Relationship Id="rId4" Type="http://schemas.openxmlformats.org/officeDocument/2006/relationships/video" Target="../media/media4.mpeg"/><Relationship Id="rId5" Type="http://schemas.microsoft.com/office/2007/relationships/media" Target="../media/media5.mpg"/><Relationship Id="rId6" Type="http://schemas.openxmlformats.org/officeDocument/2006/relationships/video" Target="../media/media5.mpg"/><Relationship Id="rId7" Type="http://schemas.openxmlformats.org/officeDocument/2006/relationships/slideLayout" Target="../slideLayouts/slideLayout5.xml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3.png"/><Relationship Id="rId1" Type="http://schemas.microsoft.com/office/2007/relationships/media" Target="../media/media6.m4v"/><Relationship Id="rId2" Type="http://schemas.openxmlformats.org/officeDocument/2006/relationships/video" Target="../media/media6.m4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 dirty="0" err="1" smtClean="0"/>
              <a:t>Kosmické</a:t>
            </a:r>
            <a:r>
              <a:rPr lang="en-US" dirty="0" smtClean="0"/>
              <a:t> </a:t>
            </a:r>
            <a:r>
              <a:rPr lang="en-US" dirty="0" err="1" smtClean="0"/>
              <a:t>počasí</a:t>
            </a:r>
            <a:r>
              <a:rPr lang="en-US" dirty="0" smtClean="0"/>
              <a:t>, </a:t>
            </a:r>
            <a:r>
              <a:rPr lang="en-US" dirty="0" err="1" smtClean="0"/>
              <a:t>předpovědi</a:t>
            </a:r>
            <a:r>
              <a:rPr lang="en-US" dirty="0" smtClean="0"/>
              <a:t> </a:t>
            </a:r>
            <a:r>
              <a:rPr lang="en-US" dirty="0" err="1" smtClean="0"/>
              <a:t>aktivity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40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4000" b="1" dirty="0">
              <a:latin typeface="Lucida Grande CE"/>
              <a:cs typeface="Lucida Grande CE"/>
            </a:endParaRPr>
          </a:p>
          <a:p>
            <a:pPr algn="ctr"/>
            <a:endParaRPr lang="en-US" sz="2000" dirty="0">
              <a:latin typeface="Lucida Grande CE"/>
              <a:cs typeface="Lucida Grande CE"/>
            </a:endParaRPr>
          </a:p>
          <a:p>
            <a:endParaRPr lang="en-US" sz="2000" dirty="0"/>
          </a:p>
          <a:p>
            <a:pPr algn="r"/>
            <a:r>
              <a:rPr lang="en-US" sz="2000" dirty="0"/>
              <a:t>Michal </a:t>
            </a:r>
            <a:r>
              <a:rPr lang="en-US" sz="2000" dirty="0" err="1"/>
              <a:t>Švanda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Sluneční</a:t>
            </a:r>
            <a:r>
              <a:rPr lang="en-US" sz="2000" dirty="0"/>
              <a:t> </a:t>
            </a:r>
            <a:r>
              <a:rPr lang="en-US" sz="2000" dirty="0" err="1"/>
              <a:t>fyzika</a:t>
            </a:r>
            <a:r>
              <a:rPr lang="en-US" sz="2000" dirty="0"/>
              <a:t> LS </a:t>
            </a:r>
            <a:r>
              <a:rPr lang="en-US" sz="2000" dirty="0" smtClean="0"/>
              <a:t>2016/2017</a:t>
            </a:r>
            <a:endParaRPr lang="en-US" sz="2000" dirty="0"/>
          </a:p>
          <a:p>
            <a:pPr algn="r"/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Québec Blackout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13. </a:t>
            </a:r>
            <a:r>
              <a:rPr lang="en-US" dirty="0" err="1" smtClean="0"/>
              <a:t>březen</a:t>
            </a:r>
            <a:r>
              <a:rPr lang="en-US" dirty="0" smtClean="0"/>
              <a:t> 1989 </a:t>
            </a:r>
            <a:r>
              <a:rPr lang="en-US" dirty="0" err="1" smtClean="0"/>
              <a:t>rozsáhlá</a:t>
            </a:r>
            <a:r>
              <a:rPr lang="en-US" dirty="0" smtClean="0"/>
              <a:t> </a:t>
            </a:r>
            <a:r>
              <a:rPr lang="en-US" dirty="0" err="1" smtClean="0"/>
              <a:t>geomagnetická</a:t>
            </a:r>
            <a:r>
              <a:rPr lang="en-US" dirty="0" smtClean="0"/>
              <a:t> </a:t>
            </a:r>
            <a:r>
              <a:rPr lang="en-US" dirty="0" err="1" smtClean="0"/>
              <a:t>bouře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výsledek</a:t>
            </a:r>
            <a:r>
              <a:rPr lang="en-US" dirty="0" smtClean="0"/>
              <a:t> </a:t>
            </a:r>
            <a:r>
              <a:rPr lang="en-US" dirty="0" err="1" smtClean="0"/>
              <a:t>série</a:t>
            </a:r>
            <a:r>
              <a:rPr lang="en-US" dirty="0" smtClean="0"/>
              <a:t> </a:t>
            </a:r>
            <a:r>
              <a:rPr lang="en-US" dirty="0" err="1" smtClean="0"/>
              <a:t>erupcí</a:t>
            </a:r>
            <a:r>
              <a:rPr lang="en-US" dirty="0" smtClean="0"/>
              <a:t> a CME</a:t>
            </a:r>
          </a:p>
          <a:p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energetické</a:t>
            </a:r>
            <a:r>
              <a:rPr lang="en-US" dirty="0" smtClean="0"/>
              <a:t> </a:t>
            </a:r>
            <a:r>
              <a:rPr lang="en-US" dirty="0" err="1" smtClean="0"/>
              <a:t>sítě</a:t>
            </a:r>
            <a:r>
              <a:rPr lang="en-US" dirty="0" smtClean="0"/>
              <a:t> v </a:t>
            </a:r>
            <a:r>
              <a:rPr lang="en-US" dirty="0" err="1" smtClean="0"/>
              <a:t>Québecu</a:t>
            </a:r>
            <a:r>
              <a:rPr lang="en-US" dirty="0" smtClean="0"/>
              <a:t>, </a:t>
            </a:r>
            <a:r>
              <a:rPr lang="en-US" dirty="0" err="1" smtClean="0"/>
              <a:t>kompletní</a:t>
            </a:r>
            <a:r>
              <a:rPr lang="en-US" dirty="0" smtClean="0"/>
              <a:t> blackout </a:t>
            </a:r>
            <a:r>
              <a:rPr lang="en-US" dirty="0" err="1" smtClean="0"/>
              <a:t>trval</a:t>
            </a:r>
            <a:r>
              <a:rPr lang="en-US" dirty="0" smtClean="0"/>
              <a:t> 9 </a:t>
            </a:r>
            <a:r>
              <a:rPr lang="en-US" dirty="0" err="1" smtClean="0"/>
              <a:t>hodin</a:t>
            </a:r>
            <a:endParaRPr lang="en-US" dirty="0"/>
          </a:p>
          <a:p>
            <a:pPr lvl="1"/>
            <a:r>
              <a:rPr lang="en-US" dirty="0" err="1" smtClean="0"/>
              <a:t>Izolující</a:t>
            </a:r>
            <a:r>
              <a:rPr lang="en-US" dirty="0" smtClean="0"/>
              <a:t> </a:t>
            </a:r>
            <a:r>
              <a:rPr lang="en-US" dirty="0" err="1" smtClean="0"/>
              <a:t>kamenné</a:t>
            </a:r>
            <a:r>
              <a:rPr lang="en-US" dirty="0" smtClean="0"/>
              <a:t> </a:t>
            </a:r>
            <a:r>
              <a:rPr lang="en-US" dirty="0" err="1" smtClean="0"/>
              <a:t>podloží</a:t>
            </a:r>
            <a:endParaRPr lang="en-US" dirty="0" smtClean="0"/>
          </a:p>
          <a:p>
            <a:pPr lvl="1"/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trval</a:t>
            </a:r>
            <a:r>
              <a:rPr lang="en-US" dirty="0" smtClean="0"/>
              <a:t> </a:t>
            </a:r>
            <a:r>
              <a:rPr lang="en-US" dirty="0" err="1" smtClean="0"/>
              <a:t>řádově</a:t>
            </a:r>
            <a:r>
              <a:rPr lang="en-US" dirty="0" smtClean="0"/>
              <a:t> </a:t>
            </a:r>
            <a:r>
              <a:rPr lang="en-US" dirty="0" err="1" smtClean="0"/>
              <a:t>sekundy</a:t>
            </a:r>
            <a:endParaRPr lang="en-US" dirty="0" smtClean="0"/>
          </a:p>
          <a:p>
            <a:pPr lvl="1"/>
            <a:r>
              <a:rPr lang="en-US" dirty="0" err="1" smtClean="0"/>
              <a:t>Vyhořelo</a:t>
            </a:r>
            <a:r>
              <a:rPr lang="en-US" dirty="0" smtClean="0"/>
              <a:t> </a:t>
            </a:r>
            <a:r>
              <a:rPr lang="en-US" dirty="0" err="1" smtClean="0"/>
              <a:t>několik</a:t>
            </a:r>
            <a:r>
              <a:rPr lang="en-US" dirty="0" smtClean="0"/>
              <a:t> </a:t>
            </a:r>
            <a:r>
              <a:rPr lang="en-US" dirty="0" err="1" smtClean="0"/>
              <a:t>transformátorů</a:t>
            </a:r>
            <a:endParaRPr lang="en-US" dirty="0" smtClean="0"/>
          </a:p>
          <a:p>
            <a:pPr lvl="1"/>
            <a:r>
              <a:rPr lang="en-US" dirty="0" err="1" smtClean="0"/>
              <a:t>Celkové</a:t>
            </a:r>
            <a:r>
              <a:rPr lang="en-US" dirty="0" smtClean="0"/>
              <a:t> </a:t>
            </a:r>
            <a:r>
              <a:rPr lang="en-US" dirty="0" err="1" smtClean="0"/>
              <a:t>škody</a:t>
            </a:r>
            <a:r>
              <a:rPr lang="en-US" dirty="0" smtClean="0"/>
              <a:t> $6 </a:t>
            </a:r>
            <a:r>
              <a:rPr lang="en-US" dirty="0" err="1" smtClean="0"/>
              <a:t>milionů</a:t>
            </a:r>
            <a:endParaRPr lang="en-US" dirty="0" smtClean="0"/>
          </a:p>
          <a:p>
            <a:r>
              <a:rPr lang="en-US" dirty="0" err="1" smtClean="0"/>
              <a:t>Vyhořelý</a:t>
            </a:r>
            <a:r>
              <a:rPr lang="en-US" dirty="0" smtClean="0"/>
              <a:t> 500 kV </a:t>
            </a:r>
            <a:r>
              <a:rPr lang="en-US" dirty="0" err="1" smtClean="0"/>
              <a:t>transformátor</a:t>
            </a:r>
            <a:r>
              <a:rPr lang="en-US" dirty="0" smtClean="0"/>
              <a:t> v New Jersey</a:t>
            </a:r>
          </a:p>
          <a:p>
            <a:r>
              <a:rPr lang="en-US" dirty="0" err="1" smtClean="0"/>
              <a:t>Dva</a:t>
            </a:r>
            <a:r>
              <a:rPr lang="en-US" dirty="0" smtClean="0"/>
              <a:t> </a:t>
            </a:r>
            <a:r>
              <a:rPr lang="en-US" dirty="0" err="1" smtClean="0"/>
              <a:t>vyhořelé</a:t>
            </a:r>
            <a:r>
              <a:rPr lang="en-US" dirty="0" smtClean="0"/>
              <a:t> 400 kV </a:t>
            </a:r>
            <a:r>
              <a:rPr lang="en-US" dirty="0" err="1" smtClean="0"/>
              <a:t>transformátory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Velké</a:t>
            </a:r>
            <a:r>
              <a:rPr lang="en-US" dirty="0" smtClean="0"/>
              <a:t> </a:t>
            </a:r>
            <a:r>
              <a:rPr lang="en-US" dirty="0" err="1" smtClean="0"/>
              <a:t>Británii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4829" b="4829"/>
          <a:stretch>
            <a:fillRect/>
          </a:stretch>
        </p:blipFill>
        <p:spPr>
          <a:xfrm>
            <a:off x="5148263" y="1354019"/>
            <a:ext cx="3565525" cy="28162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262" y="4438748"/>
            <a:ext cx="3565525" cy="183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6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Bastille Day Event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Erupce</a:t>
            </a:r>
            <a:r>
              <a:rPr lang="en-US" dirty="0" smtClean="0"/>
              <a:t> </a:t>
            </a:r>
            <a:r>
              <a:rPr lang="en-US" dirty="0" err="1" smtClean="0"/>
              <a:t>třídy</a:t>
            </a:r>
            <a:r>
              <a:rPr lang="en-US" dirty="0" smtClean="0"/>
              <a:t> X5 14. 7. 2000</a:t>
            </a:r>
          </a:p>
          <a:p>
            <a:pPr lvl="1"/>
            <a:r>
              <a:rPr lang="en-US" dirty="0" err="1" smtClean="0"/>
              <a:t>Protonová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endParaRPr lang="en-US" dirty="0" smtClean="0"/>
          </a:p>
          <a:p>
            <a:pPr lvl="1"/>
            <a:r>
              <a:rPr lang="en-US" dirty="0" smtClean="0"/>
              <a:t>Na </a:t>
            </a:r>
            <a:r>
              <a:rPr lang="en-US" dirty="0" err="1" smtClean="0"/>
              <a:t>středu</a:t>
            </a:r>
            <a:r>
              <a:rPr lang="en-US" dirty="0" smtClean="0"/>
              <a:t> </a:t>
            </a:r>
            <a:r>
              <a:rPr lang="en-US" dirty="0" err="1" smtClean="0"/>
              <a:t>disku</a:t>
            </a:r>
            <a:r>
              <a:rPr lang="en-US" dirty="0" smtClean="0"/>
              <a:t>,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dobře</a:t>
            </a:r>
            <a:r>
              <a:rPr lang="en-US" dirty="0" smtClean="0"/>
              <a:t> </a:t>
            </a:r>
            <a:r>
              <a:rPr lang="en-US" dirty="0" err="1" smtClean="0"/>
              <a:t>sledovaná</a:t>
            </a:r>
            <a:endParaRPr lang="en-US" dirty="0" smtClean="0"/>
          </a:p>
          <a:p>
            <a:pPr lvl="1"/>
            <a:r>
              <a:rPr lang="en-US" dirty="0" err="1" smtClean="0"/>
              <a:t>Naprosto</a:t>
            </a:r>
            <a:r>
              <a:rPr lang="en-US" dirty="0" smtClean="0"/>
              <a:t> </a:t>
            </a:r>
            <a:r>
              <a:rPr lang="en-US" dirty="0" err="1" smtClean="0"/>
              <a:t>zahltila</a:t>
            </a:r>
            <a:r>
              <a:rPr lang="en-US" dirty="0"/>
              <a:t> </a:t>
            </a:r>
            <a:r>
              <a:rPr lang="en-US" dirty="0" smtClean="0"/>
              <a:t>EIT@SOHO a </a:t>
            </a:r>
            <a:r>
              <a:rPr lang="en-US" dirty="0" err="1" smtClean="0"/>
              <a:t>udělala</a:t>
            </a:r>
            <a:r>
              <a:rPr lang="en-US" dirty="0" smtClean="0"/>
              <a:t> </a:t>
            </a:r>
            <a:r>
              <a:rPr lang="en-US" dirty="0" err="1" smtClean="0"/>
              <a:t>měření</a:t>
            </a:r>
            <a:r>
              <a:rPr lang="en-US" dirty="0" smtClean="0"/>
              <a:t> </a:t>
            </a:r>
            <a:r>
              <a:rPr lang="en-US" dirty="0" err="1" smtClean="0"/>
              <a:t>nepoužitelnými</a:t>
            </a:r>
            <a:endParaRPr lang="en-US" dirty="0" smtClean="0"/>
          </a:p>
          <a:p>
            <a:r>
              <a:rPr lang="en-US" dirty="0" err="1" smtClean="0"/>
              <a:t>Doprovázena</a:t>
            </a:r>
            <a:r>
              <a:rPr lang="en-US" dirty="0" smtClean="0"/>
              <a:t> </a:t>
            </a:r>
            <a:r>
              <a:rPr lang="en-US" dirty="0" err="1" smtClean="0"/>
              <a:t>geomagnetickou</a:t>
            </a:r>
            <a:r>
              <a:rPr lang="en-US" dirty="0" smtClean="0"/>
              <a:t> </a:t>
            </a:r>
            <a:r>
              <a:rPr lang="en-US" dirty="0" err="1" smtClean="0"/>
              <a:t>bouří</a:t>
            </a:r>
            <a:r>
              <a:rPr lang="en-US" dirty="0" smtClean="0"/>
              <a:t> 15.-17.7.</a:t>
            </a:r>
          </a:p>
          <a:p>
            <a:r>
              <a:rPr lang="en-US" dirty="0" err="1" smtClean="0"/>
              <a:t>Dozvuky</a:t>
            </a:r>
            <a:r>
              <a:rPr lang="en-US" dirty="0" smtClean="0"/>
              <a:t> </a:t>
            </a:r>
            <a:r>
              <a:rPr lang="en-US" dirty="0" err="1" smtClean="0"/>
              <a:t>koronální</a:t>
            </a:r>
            <a:r>
              <a:rPr lang="en-US" dirty="0" smtClean="0"/>
              <a:t> </a:t>
            </a:r>
            <a:r>
              <a:rPr lang="en-US" dirty="0" err="1" smtClean="0"/>
              <a:t>ejekce</a:t>
            </a:r>
            <a:r>
              <a:rPr lang="en-US" dirty="0" smtClean="0"/>
              <a:t> </a:t>
            </a:r>
            <a:r>
              <a:rPr lang="en-US" dirty="0" err="1" smtClean="0"/>
              <a:t>hmoty</a:t>
            </a:r>
            <a:r>
              <a:rPr lang="en-US" dirty="0" smtClean="0"/>
              <a:t> </a:t>
            </a:r>
            <a:r>
              <a:rPr lang="en-US" dirty="0" err="1" smtClean="0"/>
              <a:t>detekovány</a:t>
            </a:r>
            <a:r>
              <a:rPr lang="en-US" dirty="0" smtClean="0"/>
              <a:t> </a:t>
            </a:r>
            <a:r>
              <a:rPr lang="en-US" dirty="0" err="1" smtClean="0"/>
              <a:t>přístroji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Voyager 1 a Voyager 2</a:t>
            </a:r>
          </a:p>
          <a:p>
            <a:endParaRPr lang="en-US" dirty="0"/>
          </a:p>
        </p:txBody>
      </p:sp>
      <p:pic>
        <p:nvPicPr>
          <p:cNvPr id="6" name="BastilleSlinky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8263" y="3854450"/>
            <a:ext cx="3565525" cy="2422525"/>
          </a:xfr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5147628" y="1506419"/>
            <a:ext cx="3566160" cy="209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eit_zoom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8078" y="1354019"/>
            <a:ext cx="1796254" cy="1796254"/>
          </a:xfrm>
          <a:prstGeom prst="rect">
            <a:avLst/>
          </a:prstGeom>
        </p:spPr>
      </p:pic>
      <p:pic>
        <p:nvPicPr>
          <p:cNvPr id="9" name="c3_l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10030" y="1354020"/>
            <a:ext cx="1970977" cy="180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6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3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23. 7. 2012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Erupce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odvrácené</a:t>
            </a:r>
            <a:r>
              <a:rPr lang="en-US" dirty="0" smtClean="0"/>
              <a:t> </a:t>
            </a:r>
            <a:r>
              <a:rPr lang="en-US" dirty="0" err="1" smtClean="0"/>
              <a:t>straně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r>
              <a:rPr lang="en-US" dirty="0" smtClean="0"/>
              <a:t> (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síla</a:t>
            </a:r>
            <a:r>
              <a:rPr lang="en-US" dirty="0" smtClean="0"/>
              <a:t> </a:t>
            </a:r>
            <a:r>
              <a:rPr lang="en-US" dirty="0" err="1" smtClean="0"/>
              <a:t>neznámá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Mohutná</a:t>
            </a:r>
            <a:r>
              <a:rPr lang="en-US" dirty="0" smtClean="0"/>
              <a:t> CME, </a:t>
            </a:r>
            <a:r>
              <a:rPr lang="en-US" dirty="0" err="1" smtClean="0"/>
              <a:t>zasáhla</a:t>
            </a:r>
            <a:r>
              <a:rPr lang="en-US" dirty="0" smtClean="0"/>
              <a:t> </a:t>
            </a:r>
            <a:r>
              <a:rPr lang="en-US" dirty="0" err="1" smtClean="0"/>
              <a:t>satelit</a:t>
            </a:r>
            <a:r>
              <a:rPr lang="en-US" dirty="0" smtClean="0"/>
              <a:t> STEREO A</a:t>
            </a:r>
          </a:p>
          <a:p>
            <a:pPr lvl="1"/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skutečnosti</a:t>
            </a:r>
            <a:r>
              <a:rPr lang="en-US" dirty="0" smtClean="0"/>
              <a:t> </a:t>
            </a:r>
            <a:r>
              <a:rPr lang="en-US" dirty="0" err="1" smtClean="0"/>
              <a:t>dvě</a:t>
            </a:r>
            <a:r>
              <a:rPr lang="en-US" dirty="0" smtClean="0"/>
              <a:t> CME s </a:t>
            </a:r>
            <a:r>
              <a:rPr lang="en-US" dirty="0" err="1" smtClean="0"/>
              <a:t>odstupem</a:t>
            </a:r>
            <a:r>
              <a:rPr lang="en-US" dirty="0" smtClean="0"/>
              <a:t> 15 </a:t>
            </a:r>
            <a:r>
              <a:rPr lang="en-US" dirty="0" err="1" smtClean="0"/>
              <a:t>minut</a:t>
            </a:r>
            <a:r>
              <a:rPr lang="en-US" dirty="0" smtClean="0"/>
              <a:t>, oblast “</a:t>
            </a:r>
            <a:r>
              <a:rPr lang="en-US" dirty="0" err="1" smtClean="0"/>
              <a:t>vyčištěna</a:t>
            </a:r>
            <a:r>
              <a:rPr lang="en-US" dirty="0" smtClean="0"/>
              <a:t>” </a:t>
            </a:r>
            <a:r>
              <a:rPr lang="en-US" dirty="0" err="1" smtClean="0"/>
              <a:t>jinou</a:t>
            </a:r>
            <a:r>
              <a:rPr lang="en-US" dirty="0" smtClean="0"/>
              <a:t> CME </a:t>
            </a:r>
            <a:r>
              <a:rPr lang="en-US" dirty="0" err="1" smtClean="0"/>
              <a:t>před</a:t>
            </a:r>
            <a:r>
              <a:rPr lang="en-US" dirty="0" smtClean="0"/>
              <a:t> </a:t>
            </a:r>
            <a:r>
              <a:rPr lang="en-US" dirty="0" err="1" smtClean="0"/>
              <a:t>čtyřmi</a:t>
            </a:r>
            <a:r>
              <a:rPr lang="en-US" dirty="0" smtClean="0"/>
              <a:t> </a:t>
            </a:r>
            <a:r>
              <a:rPr lang="en-US" dirty="0" err="1" smtClean="0"/>
              <a:t>dny</a:t>
            </a:r>
            <a:endParaRPr lang="en-US" dirty="0" smtClean="0"/>
          </a:p>
          <a:p>
            <a:pPr lvl="1"/>
            <a:r>
              <a:rPr lang="en-US" dirty="0" smtClean="0"/>
              <a:t>2900 km/s (!)</a:t>
            </a:r>
          </a:p>
          <a:p>
            <a:r>
              <a:rPr lang="en-US" dirty="0" err="1" smtClean="0"/>
              <a:t>Odhadnuta</a:t>
            </a:r>
            <a:r>
              <a:rPr lang="en-US" dirty="0" smtClean="0"/>
              <a:t> </a:t>
            </a:r>
            <a:r>
              <a:rPr lang="en-US" dirty="0" err="1" smtClean="0"/>
              <a:t>geoefektivita</a:t>
            </a:r>
            <a:r>
              <a:rPr lang="en-US" dirty="0" smtClean="0"/>
              <a:t> – DST ~ -1200 </a:t>
            </a:r>
            <a:r>
              <a:rPr lang="en-US" dirty="0" err="1" smtClean="0"/>
              <a:t>nT</a:t>
            </a:r>
            <a:endParaRPr lang="en-US" dirty="0" smtClean="0"/>
          </a:p>
          <a:p>
            <a:r>
              <a:rPr lang="en-US" dirty="0" err="1" smtClean="0"/>
              <a:t>Odhadnuty</a:t>
            </a:r>
            <a:r>
              <a:rPr lang="en-US" dirty="0" smtClean="0"/>
              <a:t> </a:t>
            </a:r>
            <a:r>
              <a:rPr lang="en-US" dirty="0" err="1" smtClean="0"/>
              <a:t>škody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2 </a:t>
            </a:r>
            <a:r>
              <a:rPr lang="en-US" dirty="0" err="1" smtClean="0"/>
              <a:t>biliony</a:t>
            </a:r>
            <a:r>
              <a:rPr lang="en-US" dirty="0" smtClean="0"/>
              <a:t> </a:t>
            </a:r>
            <a:r>
              <a:rPr lang="en-US" dirty="0" err="1" smtClean="0"/>
              <a:t>dolarů</a:t>
            </a:r>
            <a:r>
              <a:rPr lang="en-US" dirty="0" smtClean="0"/>
              <a:t> (20x Katrina)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3428" r="234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810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2014-078_Massive_CME_FINAL_ipod_lg.m4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432" y="1451699"/>
            <a:ext cx="8407325" cy="4727714"/>
          </a:xfrm>
        </p:spPr>
      </p:pic>
    </p:spTree>
    <p:extLst>
      <p:ext uri="{BB962C8B-B14F-4D97-AF65-F5344CB8AC3E}">
        <p14:creationId xmlns:p14="http://schemas.microsoft.com/office/powerpoint/2010/main" val="252495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celkového</a:t>
            </a:r>
            <a:r>
              <a:rPr lang="en-US" dirty="0"/>
              <a:t> </a:t>
            </a:r>
            <a:r>
              <a:rPr lang="en-US" dirty="0" err="1" smtClean="0"/>
              <a:t>toku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41578" b="-41578"/>
          <a:stretch>
            <a:fillRect/>
          </a:stretch>
        </p:blipFill>
        <p:spPr>
          <a:xfrm>
            <a:off x="232495" y="-423127"/>
            <a:ext cx="5220287" cy="720752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9206" y="1354019"/>
            <a:ext cx="2984488" cy="4922956"/>
          </a:xfrm>
        </p:spPr>
        <p:txBody>
          <a:bodyPr/>
          <a:lstStyle/>
          <a:p>
            <a:r>
              <a:rPr lang="en-US" dirty="0" err="1" smtClean="0"/>
              <a:t>Skvrny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/>
              <a:t>pokles</a:t>
            </a:r>
            <a:r>
              <a:rPr lang="en-US" dirty="0"/>
              <a:t> </a:t>
            </a:r>
            <a:r>
              <a:rPr lang="en-US" sz="2000" dirty="0" err="1"/>
              <a:t>jasu</a:t>
            </a:r>
            <a:r>
              <a:rPr lang="en-US" sz="2000" dirty="0"/>
              <a:t> ~0,1 %</a:t>
            </a:r>
          </a:p>
          <a:p>
            <a:r>
              <a:rPr lang="en-US" dirty="0" err="1"/>
              <a:t>Fakule</a:t>
            </a:r>
            <a:r>
              <a:rPr lang="en-US" dirty="0"/>
              <a:t> – </a:t>
            </a:r>
            <a:r>
              <a:rPr lang="en-US" dirty="0" err="1"/>
              <a:t>zjasnění</a:t>
            </a:r>
            <a:r>
              <a:rPr lang="en-US" dirty="0"/>
              <a:t> o </a:t>
            </a:r>
            <a:r>
              <a:rPr lang="en-US" sz="2000" dirty="0"/>
              <a:t>~0,1 %</a:t>
            </a:r>
          </a:p>
          <a:p>
            <a:r>
              <a:rPr lang="en-US" sz="1600" dirty="0" err="1"/>
              <a:t>Fakule</a:t>
            </a:r>
            <a:r>
              <a:rPr lang="en-US" sz="1600" dirty="0"/>
              <a:t> –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plochu</a:t>
            </a:r>
            <a:r>
              <a:rPr lang="en-US" sz="1600" dirty="0"/>
              <a:t> </a:t>
            </a:r>
            <a:r>
              <a:rPr lang="en-US" dirty="0" err="1"/>
              <a:t>cca</a:t>
            </a:r>
            <a:r>
              <a:rPr lang="en-US" dirty="0"/>
              <a:t> 4×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skvrn</a:t>
            </a:r>
            <a:endParaRPr lang="en-US" dirty="0"/>
          </a:p>
          <a:p>
            <a:pPr lvl="2"/>
            <a:r>
              <a:rPr lang="en-US" dirty="0"/>
              <a:t>→ maximum =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příkon</a:t>
            </a:r>
            <a:r>
              <a:rPr lang="en-US" dirty="0"/>
              <a:t> </a:t>
            </a:r>
            <a:r>
              <a:rPr lang="en-US" dirty="0" err="1"/>
              <a:t>záření</a:t>
            </a:r>
            <a:endParaRPr lang="en-US" sz="2400" dirty="0"/>
          </a:p>
          <a:p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 ~ 1366 W m</a:t>
            </a:r>
            <a:r>
              <a:rPr lang="en-US" baseline="30000" dirty="0"/>
              <a:t>-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028491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Další</a:t>
            </a:r>
            <a:r>
              <a:rPr lang="en-US" dirty="0" smtClean="0"/>
              <a:t> </a:t>
            </a:r>
            <a:r>
              <a:rPr lang="en-US" dirty="0" err="1" smtClean="0"/>
              <a:t>periody</a:t>
            </a:r>
            <a:r>
              <a:rPr lang="en-US" dirty="0" smtClean="0"/>
              <a:t> </a:t>
            </a:r>
            <a:r>
              <a:rPr lang="en-US" dirty="0" err="1" smtClean="0"/>
              <a:t>aktivity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Gleissbergův</a:t>
            </a:r>
            <a:r>
              <a:rPr lang="en-US" dirty="0"/>
              <a:t> </a:t>
            </a:r>
            <a:r>
              <a:rPr lang="en-US" dirty="0" err="1"/>
              <a:t>cyklus</a:t>
            </a:r>
            <a:endParaRPr lang="en-US" sz="2200" dirty="0"/>
          </a:p>
          <a:p>
            <a:pPr lvl="1"/>
            <a:r>
              <a:rPr lang="en-US" dirty="0"/>
              <a:t>87 let, </a:t>
            </a:r>
            <a:r>
              <a:rPr lang="en-US" dirty="0" err="1"/>
              <a:t>modulace</a:t>
            </a:r>
            <a:r>
              <a:rPr lang="en-US" dirty="0"/>
              <a:t> </a:t>
            </a:r>
            <a:r>
              <a:rPr lang="en-US" dirty="0" err="1"/>
              <a:t>amplitudy</a:t>
            </a:r>
            <a:r>
              <a:rPr lang="en-US" dirty="0"/>
              <a:t> </a:t>
            </a:r>
            <a:r>
              <a:rPr lang="en-US" dirty="0" err="1"/>
              <a:t>cyklu</a:t>
            </a:r>
            <a:endParaRPr lang="en-US" sz="2400" dirty="0"/>
          </a:p>
          <a:p>
            <a:r>
              <a:rPr lang="en-US" dirty="0"/>
              <a:t>De </a:t>
            </a:r>
            <a:r>
              <a:rPr lang="en-US" dirty="0" err="1"/>
              <a:t>Vriesův</a:t>
            </a:r>
            <a:endParaRPr lang="en-US" sz="2200" dirty="0"/>
          </a:p>
          <a:p>
            <a:pPr lvl="1"/>
            <a:r>
              <a:rPr lang="en-US" dirty="0"/>
              <a:t>205 let</a:t>
            </a:r>
            <a:endParaRPr lang="en-US" sz="2400" dirty="0"/>
          </a:p>
          <a:p>
            <a:r>
              <a:rPr lang="en-US" dirty="0" err="1"/>
              <a:t>Hallstattův</a:t>
            </a:r>
            <a:r>
              <a:rPr lang="en-US" dirty="0"/>
              <a:t> </a:t>
            </a:r>
            <a:endParaRPr lang="en-US" sz="2200" dirty="0"/>
          </a:p>
          <a:p>
            <a:pPr lvl="1"/>
            <a:r>
              <a:rPr lang="fi-FI" dirty="0"/>
              <a:t>2300 </a:t>
            </a:r>
            <a:r>
              <a:rPr lang="fi-FI" dirty="0" err="1"/>
              <a:t>let</a:t>
            </a:r>
            <a:endParaRPr lang="fi-FI" sz="2400" dirty="0"/>
          </a:p>
          <a:p>
            <a:r>
              <a:rPr lang="fi-FI" dirty="0" err="1"/>
              <a:t>Erupční</a:t>
            </a:r>
            <a:r>
              <a:rPr lang="fi-FI" dirty="0"/>
              <a:t> </a:t>
            </a:r>
            <a:r>
              <a:rPr lang="fi-FI" dirty="0" err="1"/>
              <a:t>perioda</a:t>
            </a:r>
            <a:endParaRPr lang="fi-FI" sz="2200" dirty="0"/>
          </a:p>
          <a:p>
            <a:pPr lvl="1"/>
            <a:r>
              <a:rPr lang="cs-CZ" dirty="0"/>
              <a:t>140—170 (154) dní</a:t>
            </a:r>
            <a:endParaRPr lang="cs-CZ" sz="2400" dirty="0"/>
          </a:p>
          <a:p>
            <a:r>
              <a:rPr lang="cs-CZ" dirty="0"/>
              <a:t>Silná perioda ~ 27 dní!</a:t>
            </a:r>
            <a:endParaRPr lang="cs-CZ" sz="2200" dirty="0"/>
          </a:p>
          <a:p>
            <a:r>
              <a:rPr lang="cs-CZ" dirty="0"/>
              <a:t>+ aperiodická složka</a:t>
            </a:r>
            <a:endParaRPr lang="cs-CZ" sz="2200" dirty="0"/>
          </a:p>
          <a:p>
            <a:pPr lvl="1"/>
            <a:endParaRPr lang="cs-CZ" dirty="0"/>
          </a:p>
          <a:p>
            <a:r>
              <a:rPr lang="cs-CZ" dirty="0"/>
              <a:t>Periody nemají fyzikální základ, nereprodukují se </a:t>
            </a:r>
            <a:r>
              <a:rPr lang="cs-CZ" sz="2200" dirty="0"/>
              <a:t>v </a:t>
            </a:r>
            <a:r>
              <a:rPr lang="cs-CZ" sz="2200" dirty="0" smtClean="0"/>
              <a:t>modelech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785266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Souvislost</a:t>
            </a:r>
            <a:r>
              <a:rPr lang="en-US" dirty="0" smtClean="0"/>
              <a:t> s </a:t>
            </a:r>
            <a:r>
              <a:rPr lang="en-US" dirty="0" err="1" smtClean="0"/>
              <a:t>klimatem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291042"/>
            <a:ext cx="7610476" cy="2489697"/>
          </a:xfrm>
        </p:spPr>
        <p:txBody>
          <a:bodyPr/>
          <a:lstStyle/>
          <a:p>
            <a:r>
              <a:rPr lang="en-US" dirty="0"/>
              <a:t>10.–13. </a:t>
            </a:r>
            <a:r>
              <a:rPr lang="en-US" dirty="0" err="1"/>
              <a:t>století</a:t>
            </a:r>
            <a:r>
              <a:rPr lang="en-US" dirty="0"/>
              <a:t>: </a:t>
            </a:r>
            <a:r>
              <a:rPr lang="en-US" dirty="0" err="1"/>
              <a:t>teplé</a:t>
            </a:r>
            <a:r>
              <a:rPr lang="en-US" dirty="0"/>
              <a:t> </a:t>
            </a:r>
            <a:r>
              <a:rPr lang="en-US" dirty="0" err="1"/>
              <a:t>klima</a:t>
            </a:r>
            <a:r>
              <a:rPr lang="en-US" dirty="0"/>
              <a:t>, </a:t>
            </a:r>
            <a:r>
              <a:rPr lang="en-US" dirty="0" err="1"/>
              <a:t>Grónsko</a:t>
            </a:r>
            <a:r>
              <a:rPr lang="en-US" dirty="0"/>
              <a:t> – </a:t>
            </a:r>
            <a:r>
              <a:rPr lang="en-US" dirty="0" err="1"/>
              <a:t>zemědělská</a:t>
            </a:r>
            <a:r>
              <a:rPr lang="en-US" dirty="0"/>
              <a:t> </a:t>
            </a:r>
            <a:r>
              <a:rPr lang="en-US" dirty="0" err="1"/>
              <a:t>kolonie</a:t>
            </a:r>
            <a:r>
              <a:rPr lang="en-US" dirty="0"/>
              <a:t> (Green-land)</a:t>
            </a:r>
          </a:p>
          <a:p>
            <a:r>
              <a:rPr lang="en-US" dirty="0"/>
              <a:t>13. </a:t>
            </a:r>
            <a:r>
              <a:rPr lang="en-US" dirty="0" err="1"/>
              <a:t>století</a:t>
            </a:r>
            <a:r>
              <a:rPr lang="en-US" dirty="0"/>
              <a:t>: </a:t>
            </a:r>
            <a:r>
              <a:rPr lang="en-US" dirty="0" err="1"/>
              <a:t>ochlazování</a:t>
            </a:r>
            <a:endParaRPr lang="en-US" sz="2200" dirty="0"/>
          </a:p>
          <a:p>
            <a:r>
              <a:rPr lang="en-US" dirty="0"/>
              <a:t>1645–1715: </a:t>
            </a:r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doba</a:t>
            </a:r>
            <a:r>
              <a:rPr lang="en-US" dirty="0"/>
              <a:t> </a:t>
            </a:r>
            <a:r>
              <a:rPr lang="en-US" dirty="0" err="1"/>
              <a:t>ledová</a:t>
            </a:r>
            <a:r>
              <a:rPr lang="en-US" dirty="0"/>
              <a:t> (</a:t>
            </a:r>
            <a:r>
              <a:rPr lang="en-US" dirty="0" err="1"/>
              <a:t>Maunderovo</a:t>
            </a:r>
            <a:r>
              <a:rPr lang="en-US" dirty="0"/>
              <a:t> minimum)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3126320"/>
            <a:ext cx="533854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45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Proxy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aktivity</a:t>
            </a:r>
            <a:r>
              <a:rPr lang="en-US" dirty="0"/>
              <a:t> (</a:t>
            </a:r>
            <a:r>
              <a:rPr lang="en-US" b="0" baseline="30000" dirty="0"/>
              <a:t>14</a:t>
            </a:r>
            <a:r>
              <a:rPr lang="en-US" b="0" dirty="0"/>
              <a:t>C</a:t>
            </a:r>
            <a:r>
              <a:rPr lang="en-US" b="0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aseline="30000" dirty="0"/>
              <a:t>14</a:t>
            </a:r>
            <a:r>
              <a:rPr lang="en-US" dirty="0"/>
              <a:t>C, </a:t>
            </a:r>
            <a:r>
              <a:rPr lang="en-US" dirty="0" err="1"/>
              <a:t>izotopy</a:t>
            </a:r>
            <a:r>
              <a:rPr lang="en-US" dirty="0"/>
              <a:t> Be: </a:t>
            </a:r>
            <a:r>
              <a:rPr lang="en-US" dirty="0" err="1"/>
              <a:t>kosmogenní</a:t>
            </a:r>
            <a:r>
              <a:rPr lang="en-US" dirty="0"/>
              <a:t> </a:t>
            </a:r>
            <a:r>
              <a:rPr lang="en-US" dirty="0" err="1"/>
              <a:t>prvky</a:t>
            </a:r>
            <a:endParaRPr lang="en-US" dirty="0"/>
          </a:p>
          <a:p>
            <a:r>
              <a:rPr lang="en-US" dirty="0" err="1"/>
              <a:t>Zřejmě</a:t>
            </a:r>
            <a:r>
              <a:rPr lang="en-US" dirty="0"/>
              <a:t> </a:t>
            </a:r>
            <a:r>
              <a:rPr lang="en-US" dirty="0" err="1"/>
              <a:t>galaktický</a:t>
            </a:r>
            <a:r>
              <a:rPr lang="en-US" dirty="0"/>
              <a:t> </a:t>
            </a:r>
            <a:r>
              <a:rPr lang="en-US" dirty="0" err="1"/>
              <a:t>původ</a:t>
            </a:r>
            <a:r>
              <a:rPr lang="en-US" dirty="0"/>
              <a:t>,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zvýšené</a:t>
            </a:r>
            <a:r>
              <a:rPr lang="en-US" dirty="0"/>
              <a:t>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aktivitě</a:t>
            </a:r>
            <a:r>
              <a:rPr lang="en-US" dirty="0"/>
              <a:t> </a:t>
            </a:r>
            <a:r>
              <a:rPr lang="en-US" dirty="0" err="1"/>
              <a:t>ztrácí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 a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pronikavost</a:t>
            </a:r>
            <a:r>
              <a:rPr lang="en-US" dirty="0"/>
              <a:t> do </a:t>
            </a:r>
            <a:r>
              <a:rPr lang="en-US" dirty="0" err="1"/>
              <a:t>zemské</a:t>
            </a:r>
            <a:r>
              <a:rPr lang="en-US" dirty="0"/>
              <a:t> </a:t>
            </a:r>
            <a:r>
              <a:rPr lang="en-US" dirty="0" err="1"/>
              <a:t>magnetosféry</a:t>
            </a:r>
            <a:r>
              <a:rPr lang="en-US" dirty="0"/>
              <a:t> je </a:t>
            </a:r>
            <a:r>
              <a:rPr lang="en-US" dirty="0" err="1"/>
              <a:t>menší</a:t>
            </a:r>
            <a:endParaRPr lang="en-US" dirty="0"/>
          </a:p>
          <a:p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aktivita</a:t>
            </a:r>
            <a:r>
              <a:rPr lang="en-US" dirty="0"/>
              <a:t> =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  <a:p>
            <a:r>
              <a:rPr lang="en-US" dirty="0" err="1"/>
              <a:t>Izotopy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nalézt</a:t>
            </a:r>
            <a:r>
              <a:rPr lang="en-US" dirty="0"/>
              <a:t> v </a:t>
            </a:r>
            <a:r>
              <a:rPr lang="en-US" dirty="0" err="1"/>
              <a:t>ledovcích</a:t>
            </a:r>
            <a:r>
              <a:rPr lang="en-US" dirty="0"/>
              <a:t>, </a:t>
            </a:r>
            <a:r>
              <a:rPr lang="en-US" dirty="0" err="1"/>
              <a:t>letokruzích</a:t>
            </a:r>
            <a:r>
              <a:rPr lang="en-US" dirty="0"/>
              <a:t> </a:t>
            </a:r>
            <a:r>
              <a:rPr lang="en-US" dirty="0" err="1"/>
              <a:t>stromů</a:t>
            </a:r>
            <a:endParaRPr lang="en-US" dirty="0"/>
          </a:p>
          <a:p>
            <a:r>
              <a:rPr lang="en-US" dirty="0" err="1"/>
              <a:t>Geologické</a:t>
            </a:r>
            <a:r>
              <a:rPr lang="en-US" dirty="0"/>
              <a:t> </a:t>
            </a:r>
            <a:r>
              <a:rPr lang="en-US" dirty="0" err="1"/>
              <a:t>vrstvy</a:t>
            </a:r>
            <a:r>
              <a:rPr lang="en-US" dirty="0"/>
              <a:t> </a:t>
            </a:r>
            <a:r>
              <a:rPr lang="en-US" dirty="0" err="1"/>
              <a:t>mapující</a:t>
            </a:r>
            <a:r>
              <a:rPr lang="en-US" dirty="0"/>
              <a:t> </a:t>
            </a:r>
            <a:r>
              <a:rPr lang="en-US" dirty="0" err="1"/>
              <a:t>obecně</a:t>
            </a:r>
            <a:r>
              <a:rPr lang="en-US" dirty="0"/>
              <a:t> </a:t>
            </a:r>
            <a:r>
              <a:rPr lang="en-US" dirty="0" err="1"/>
              <a:t>klimatickou</a:t>
            </a:r>
            <a:r>
              <a:rPr lang="en-US" dirty="0"/>
              <a:t> </a:t>
            </a:r>
            <a:r>
              <a:rPr lang="en-US" dirty="0" err="1" smtClean="0"/>
              <a:t>teplotu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56880" b="-56880"/>
          <a:stretch>
            <a:fillRect/>
          </a:stretch>
        </p:blipFill>
        <p:spPr>
          <a:xfrm>
            <a:off x="5147534" y="26459"/>
            <a:ext cx="3566160" cy="4922956"/>
          </a:xfrm>
        </p:spPr>
      </p:pic>
    </p:spTree>
    <p:extLst>
      <p:ext uri="{BB962C8B-B14F-4D97-AF65-F5344CB8AC3E}">
        <p14:creationId xmlns:p14="http://schemas.microsoft.com/office/powerpoint/2010/main" val="496379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Dlouhodobá</a:t>
            </a:r>
            <a:r>
              <a:rPr lang="en-US" dirty="0"/>
              <a:t> </a:t>
            </a:r>
            <a:r>
              <a:rPr lang="en-US" dirty="0" err="1" smtClean="0"/>
              <a:t>periodicita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30" y="1136199"/>
            <a:ext cx="7970593" cy="55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1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Metody</a:t>
            </a:r>
            <a:r>
              <a:rPr lang="en-US" dirty="0"/>
              <a:t> </a:t>
            </a:r>
            <a:r>
              <a:rPr lang="en-US" dirty="0" err="1"/>
              <a:t>předpovědí</a:t>
            </a:r>
            <a:r>
              <a:rPr lang="en-US" dirty="0"/>
              <a:t> </a:t>
            </a:r>
            <a:r>
              <a:rPr lang="en-US" dirty="0" err="1" smtClean="0"/>
              <a:t>aktivity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Předpovědi</a:t>
            </a:r>
            <a:r>
              <a:rPr lang="en-US" dirty="0"/>
              <a:t> </a:t>
            </a:r>
            <a:r>
              <a:rPr lang="en-US" dirty="0" err="1"/>
              <a:t>aktivity</a:t>
            </a:r>
            <a:endParaRPr lang="en-US" dirty="0"/>
          </a:p>
          <a:p>
            <a:pPr lvl="1"/>
            <a:r>
              <a:rPr lang="en-US" dirty="0" err="1"/>
              <a:t>Krátkodobé</a:t>
            </a:r>
            <a:r>
              <a:rPr lang="en-US" dirty="0"/>
              <a:t> – </a:t>
            </a:r>
            <a:r>
              <a:rPr lang="en-US" dirty="0" err="1"/>
              <a:t>extrapolace</a:t>
            </a:r>
            <a:r>
              <a:rPr lang="en-US" dirty="0"/>
              <a:t> </a:t>
            </a:r>
            <a:r>
              <a:rPr lang="en-US" dirty="0" err="1"/>
              <a:t>založené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zkušenosti</a:t>
            </a:r>
            <a:r>
              <a:rPr lang="en-US" dirty="0"/>
              <a:t>, „</a:t>
            </a:r>
            <a:r>
              <a:rPr lang="en-US" dirty="0" err="1"/>
              <a:t>pozorování</a:t>
            </a:r>
            <a:r>
              <a:rPr lang="en-US" dirty="0"/>
              <a:t>“ </a:t>
            </a:r>
            <a:r>
              <a:rPr lang="en-US" dirty="0" err="1"/>
              <a:t>odvrácené</a:t>
            </a:r>
            <a:r>
              <a:rPr lang="en-US" dirty="0"/>
              <a:t> </a:t>
            </a:r>
            <a:r>
              <a:rPr lang="en-US" dirty="0" err="1"/>
              <a:t>strany</a:t>
            </a:r>
            <a:endParaRPr lang="en-US" dirty="0"/>
          </a:p>
          <a:p>
            <a:pPr lvl="2"/>
            <a:r>
              <a:rPr lang="en-US" dirty="0" err="1"/>
              <a:t>Úspěšnost</a:t>
            </a:r>
            <a:r>
              <a:rPr lang="en-US" dirty="0"/>
              <a:t> ~ 85 %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týden</a:t>
            </a:r>
            <a:endParaRPr lang="en-US" dirty="0"/>
          </a:p>
          <a:p>
            <a:pPr lvl="1"/>
            <a:r>
              <a:rPr lang="en-US" dirty="0" err="1" smtClean="0"/>
              <a:t>Dlouhodobé</a:t>
            </a:r>
            <a:endParaRPr lang="en-US" dirty="0"/>
          </a:p>
          <a:p>
            <a:pPr lvl="2"/>
            <a:r>
              <a:rPr lang="en-US" dirty="0" err="1"/>
              <a:t>Matematická</a:t>
            </a:r>
            <a:r>
              <a:rPr lang="en-US" dirty="0"/>
              <a:t> </a:t>
            </a:r>
            <a:r>
              <a:rPr lang="en-US" dirty="0" err="1"/>
              <a:t>funkce</a:t>
            </a:r>
            <a:r>
              <a:rPr lang="en-US" dirty="0"/>
              <a:t> </a:t>
            </a:r>
            <a:r>
              <a:rPr lang="en-US" dirty="0" err="1"/>
              <a:t>modelující</a:t>
            </a:r>
            <a:r>
              <a:rPr lang="en-US" dirty="0"/>
              <a:t> </a:t>
            </a:r>
            <a:r>
              <a:rPr lang="en-US" dirty="0" err="1"/>
              <a:t>vývoj</a:t>
            </a:r>
            <a:r>
              <a:rPr lang="en-US" dirty="0"/>
              <a:t> </a:t>
            </a:r>
            <a:r>
              <a:rPr lang="en-US" dirty="0" err="1"/>
              <a:t>indexu</a:t>
            </a:r>
            <a:r>
              <a:rPr lang="en-US" dirty="0"/>
              <a:t> </a:t>
            </a:r>
            <a:r>
              <a:rPr lang="en-US" dirty="0" err="1"/>
              <a:t>aktivity</a:t>
            </a:r>
            <a:endParaRPr lang="en-US" dirty="0"/>
          </a:p>
          <a:p>
            <a:pPr lvl="3"/>
            <a:r>
              <a:rPr lang="en-US" dirty="0" err="1"/>
              <a:t>Předpověď</a:t>
            </a:r>
            <a:r>
              <a:rPr lang="en-US" dirty="0"/>
              <a:t> = </a:t>
            </a:r>
            <a:r>
              <a:rPr lang="en-US" dirty="0" err="1"/>
              <a:t>extrapolace</a:t>
            </a:r>
            <a:endParaRPr lang="en-US" dirty="0"/>
          </a:p>
          <a:p>
            <a:pPr lvl="2"/>
            <a:r>
              <a:rPr lang="en-US" dirty="0" err="1"/>
              <a:t>Fyzikální</a:t>
            </a:r>
            <a:r>
              <a:rPr lang="en-US" dirty="0"/>
              <a:t> model </a:t>
            </a:r>
            <a:r>
              <a:rPr lang="en-US" dirty="0" err="1"/>
              <a:t>beroucí</a:t>
            </a:r>
            <a:r>
              <a:rPr lang="en-US" dirty="0"/>
              <a:t> </a:t>
            </a:r>
            <a:r>
              <a:rPr lang="en-US" dirty="0" err="1"/>
              <a:t>principy</a:t>
            </a:r>
            <a:r>
              <a:rPr lang="en-US" dirty="0"/>
              <a:t>, </a:t>
            </a:r>
            <a:r>
              <a:rPr lang="en-US" dirty="0" err="1"/>
              <a:t>kalibruje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pozorování</a:t>
            </a:r>
            <a:endParaRPr lang="en-US" dirty="0"/>
          </a:p>
          <a:p>
            <a:pPr lvl="3"/>
            <a:r>
              <a:rPr lang="en-US" dirty="0" err="1"/>
              <a:t>Předpověď</a:t>
            </a:r>
            <a:r>
              <a:rPr lang="en-US" dirty="0"/>
              <a:t> = </a:t>
            </a:r>
            <a:r>
              <a:rPr lang="en-US" dirty="0" err="1"/>
              <a:t>vývoj</a:t>
            </a:r>
            <a:r>
              <a:rPr lang="en-US" dirty="0"/>
              <a:t> </a:t>
            </a:r>
            <a:r>
              <a:rPr lang="en-US" dirty="0" err="1"/>
              <a:t>modelu</a:t>
            </a:r>
            <a:r>
              <a:rPr lang="en-US" dirty="0"/>
              <a:t> do </a:t>
            </a:r>
            <a:r>
              <a:rPr lang="en-US" dirty="0" err="1"/>
              <a:t>budoucna</a:t>
            </a:r>
            <a:endParaRPr lang="en-US" dirty="0"/>
          </a:p>
          <a:p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aktivita</a:t>
            </a:r>
            <a:r>
              <a:rPr lang="en-US" dirty="0"/>
              <a:t> </a:t>
            </a:r>
            <a:r>
              <a:rPr lang="en-US" dirty="0" err="1"/>
              <a:t>ovlivňuje</a:t>
            </a:r>
            <a:r>
              <a:rPr lang="en-US" dirty="0"/>
              <a:t> </a:t>
            </a:r>
            <a:r>
              <a:rPr lang="en-US" dirty="0" err="1"/>
              <a:t>techniku</a:t>
            </a:r>
            <a:r>
              <a:rPr lang="en-US" dirty="0"/>
              <a:t> – z </a:t>
            </a:r>
            <a:r>
              <a:rPr lang="en-US" dirty="0" err="1"/>
              <a:t>důvodu</a:t>
            </a:r>
            <a:r>
              <a:rPr lang="en-US" dirty="0"/>
              <a:t> </a:t>
            </a:r>
            <a:r>
              <a:rPr lang="en-US" dirty="0" err="1"/>
              <a:t>plánování</a:t>
            </a:r>
            <a:r>
              <a:rPr lang="en-US" dirty="0"/>
              <a:t> je </a:t>
            </a:r>
            <a:r>
              <a:rPr lang="en-US" dirty="0" err="1"/>
              <a:t>nutné</a:t>
            </a:r>
            <a:r>
              <a:rPr lang="en-US" dirty="0"/>
              <a:t> </a:t>
            </a:r>
            <a:r>
              <a:rPr lang="en-US" dirty="0" err="1"/>
              <a:t>mít</a:t>
            </a:r>
            <a:r>
              <a:rPr lang="en-US" dirty="0"/>
              <a:t> </a:t>
            </a:r>
            <a:r>
              <a:rPr lang="en-US" dirty="0" err="1"/>
              <a:t>alespoň</a:t>
            </a:r>
            <a:r>
              <a:rPr lang="en-US" dirty="0"/>
              <a:t> </a:t>
            </a:r>
            <a:r>
              <a:rPr lang="en-US" dirty="0" err="1"/>
              <a:t>odhad</a:t>
            </a:r>
            <a:endParaRPr lang="en-US" dirty="0"/>
          </a:p>
          <a:p>
            <a:pPr lvl="1"/>
            <a:r>
              <a:rPr lang="en-US" dirty="0"/>
              <a:t>NASA a </a:t>
            </a:r>
            <a:r>
              <a:rPr lang="en-US" dirty="0" err="1"/>
              <a:t>plánování</a:t>
            </a:r>
            <a:r>
              <a:rPr lang="en-US" dirty="0"/>
              <a:t> </a:t>
            </a:r>
            <a:r>
              <a:rPr lang="en-US" dirty="0" err="1"/>
              <a:t>misí</a:t>
            </a:r>
            <a:r>
              <a:rPr lang="en-US" dirty="0"/>
              <a:t> a </a:t>
            </a:r>
            <a:r>
              <a:rPr lang="en-US" dirty="0" err="1"/>
              <a:t>pobytů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volném</a:t>
            </a:r>
            <a:r>
              <a:rPr lang="en-US" dirty="0"/>
              <a:t> </a:t>
            </a:r>
            <a:r>
              <a:rPr lang="en-US" dirty="0" err="1"/>
              <a:t>kosmu</a:t>
            </a:r>
            <a:endParaRPr lang="en-US" dirty="0"/>
          </a:p>
          <a:p>
            <a:pPr lvl="1"/>
            <a:r>
              <a:rPr lang="en-US" dirty="0" err="1"/>
              <a:t>Energie</a:t>
            </a:r>
            <a:r>
              <a:rPr lang="en-US" dirty="0"/>
              <a:t> – </a:t>
            </a:r>
            <a:r>
              <a:rPr lang="en-US" dirty="0" err="1"/>
              <a:t>ostražitost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výpadky</a:t>
            </a:r>
            <a:endParaRPr lang="en-US" dirty="0"/>
          </a:p>
          <a:p>
            <a:pPr lvl="1"/>
            <a:r>
              <a:rPr lang="en-US" dirty="0" err="1"/>
              <a:t>Družice</a:t>
            </a:r>
            <a:r>
              <a:rPr lang="en-US" dirty="0"/>
              <a:t> – </a:t>
            </a:r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poruchy</a:t>
            </a:r>
            <a:r>
              <a:rPr lang="en-US" dirty="0"/>
              <a:t>, </a:t>
            </a:r>
            <a:r>
              <a:rPr lang="en-US" dirty="0" err="1"/>
              <a:t>přechod</a:t>
            </a:r>
            <a:r>
              <a:rPr lang="en-US" dirty="0"/>
              <a:t> do </a:t>
            </a:r>
            <a:r>
              <a:rPr lang="en-US" dirty="0" err="1"/>
              <a:t>bezpečného</a:t>
            </a:r>
            <a:r>
              <a:rPr lang="en-US" dirty="0"/>
              <a:t> </a:t>
            </a:r>
            <a:r>
              <a:rPr lang="en-US" dirty="0" err="1"/>
              <a:t>režimu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18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Kosmické</a:t>
            </a:r>
            <a:r>
              <a:rPr lang="en-US" dirty="0" smtClean="0"/>
              <a:t> </a:t>
            </a:r>
            <a:r>
              <a:rPr lang="en-US" dirty="0" err="1" smtClean="0"/>
              <a:t>počasí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Perspektivní</a:t>
            </a:r>
            <a:r>
              <a:rPr lang="en-US" dirty="0"/>
              <a:t> </a:t>
            </a:r>
            <a:r>
              <a:rPr lang="en-US" dirty="0" err="1"/>
              <a:t>obor</a:t>
            </a:r>
            <a:endParaRPr lang="en-US" dirty="0"/>
          </a:p>
          <a:p>
            <a:pPr lvl="1"/>
            <a:r>
              <a:rPr lang="en-US" dirty="0" err="1"/>
              <a:t>Hodně</a:t>
            </a:r>
            <a:r>
              <a:rPr lang="en-US" dirty="0"/>
              <a:t> </a:t>
            </a:r>
            <a:r>
              <a:rPr lang="en-US" dirty="0" err="1"/>
              <a:t>peněz</a:t>
            </a:r>
            <a:endParaRPr lang="en-US" dirty="0"/>
          </a:p>
          <a:p>
            <a:pPr lvl="1"/>
            <a:r>
              <a:rPr lang="en-US" dirty="0"/>
              <a:t>„</a:t>
            </a:r>
            <a:r>
              <a:rPr lang="en-US" dirty="0" err="1"/>
              <a:t>Aplikovaná</a:t>
            </a:r>
            <a:r>
              <a:rPr lang="en-US" dirty="0"/>
              <a:t>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r>
              <a:rPr lang="en-US" dirty="0"/>
              <a:t>“</a:t>
            </a:r>
          </a:p>
          <a:p>
            <a:r>
              <a:rPr lang="en-US" dirty="0" err="1"/>
              <a:t>Sledování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 IMF v </a:t>
            </a:r>
            <a:r>
              <a:rPr lang="en-US" dirty="0" err="1"/>
              <a:t>okolí</a:t>
            </a:r>
            <a:r>
              <a:rPr lang="en-US" dirty="0"/>
              <a:t> </a:t>
            </a:r>
            <a:r>
              <a:rPr lang="en-US" dirty="0" err="1"/>
              <a:t>Země</a:t>
            </a:r>
            <a:endParaRPr lang="en-US" dirty="0"/>
          </a:p>
          <a:p>
            <a:r>
              <a:rPr lang="en-US" dirty="0" err="1"/>
              <a:t>Geomagnetické</a:t>
            </a:r>
            <a:r>
              <a:rPr lang="en-US" dirty="0"/>
              <a:t> </a:t>
            </a:r>
            <a:r>
              <a:rPr lang="en-US" dirty="0" err="1"/>
              <a:t>bouře</a:t>
            </a:r>
            <a:endParaRPr lang="en-US" dirty="0"/>
          </a:p>
          <a:p>
            <a:r>
              <a:rPr lang="en-US" dirty="0" err="1"/>
              <a:t>Polární</a:t>
            </a:r>
            <a:r>
              <a:rPr lang="en-US" dirty="0"/>
              <a:t> </a:t>
            </a:r>
            <a:r>
              <a:rPr lang="en-US" dirty="0" err="1"/>
              <a:t>záře</a:t>
            </a:r>
            <a:endParaRPr lang="en-US" dirty="0"/>
          </a:p>
          <a:p>
            <a:r>
              <a:rPr lang="en-US" dirty="0" err="1"/>
              <a:t>Ionosférické</a:t>
            </a:r>
            <a:r>
              <a:rPr lang="en-US" dirty="0"/>
              <a:t> </a:t>
            </a:r>
            <a:r>
              <a:rPr lang="en-US" dirty="0" err="1"/>
              <a:t>poruchy</a:t>
            </a:r>
            <a:endParaRPr lang="en-US" dirty="0"/>
          </a:p>
          <a:p>
            <a:r>
              <a:rPr lang="en-US" dirty="0" err="1"/>
              <a:t>Poruchy</a:t>
            </a:r>
            <a:r>
              <a:rPr lang="en-US" dirty="0"/>
              <a:t> </a:t>
            </a:r>
            <a:r>
              <a:rPr lang="en-US" dirty="0" err="1"/>
              <a:t>elektroniky</a:t>
            </a:r>
            <a:endParaRPr lang="en-US" dirty="0"/>
          </a:p>
          <a:p>
            <a:r>
              <a:rPr lang="en-US" dirty="0" err="1"/>
              <a:t>Poruchy</a:t>
            </a:r>
            <a:r>
              <a:rPr lang="en-US" dirty="0"/>
              <a:t> </a:t>
            </a:r>
            <a:r>
              <a:rPr lang="en-US" dirty="0" err="1"/>
              <a:t>dálkových</a:t>
            </a:r>
            <a:r>
              <a:rPr lang="en-US" dirty="0"/>
              <a:t> </a:t>
            </a:r>
            <a:r>
              <a:rPr lang="en-US" dirty="0" err="1"/>
              <a:t>vedení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7867" r="78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656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Kalibrovaný</a:t>
            </a:r>
            <a:r>
              <a:rPr lang="en-US" dirty="0"/>
              <a:t> flux-transport model (</a:t>
            </a:r>
            <a:r>
              <a:rPr lang="en-US" dirty="0" err="1"/>
              <a:t>Dikpati</a:t>
            </a:r>
            <a:r>
              <a:rPr lang="en-US" dirty="0"/>
              <a:t> et al.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540120"/>
            <a:ext cx="8766280" cy="44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2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realita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1103118"/>
            <a:ext cx="755702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51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365" r="365"/>
          <a:stretch>
            <a:fillRect/>
          </a:stretch>
        </p:blipFill>
        <p:spPr>
          <a:xfrm>
            <a:off x="0" y="-57468"/>
            <a:ext cx="10695861" cy="6992334"/>
          </a:xfrm>
        </p:spPr>
      </p:pic>
      <p:sp>
        <p:nvSpPr>
          <p:cNvPr id="5" name="TextBox 4"/>
          <p:cNvSpPr txBox="1"/>
          <p:nvPr/>
        </p:nvSpPr>
        <p:spPr>
          <a:xfrm>
            <a:off x="2152916" y="3438699"/>
            <a:ext cx="5380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Naprostý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konec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875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Kosmické</a:t>
            </a:r>
            <a:r>
              <a:rPr lang="en-US" dirty="0" smtClean="0"/>
              <a:t> </a:t>
            </a:r>
            <a:r>
              <a:rPr lang="en-US" dirty="0" err="1" smtClean="0"/>
              <a:t>počasí</a:t>
            </a:r>
            <a:endParaRPr lang="en-US" dirty="0"/>
          </a:p>
        </p:txBody>
      </p:sp>
      <p:pic>
        <p:nvPicPr>
          <p:cNvPr id="6" name="CMErecon_4s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104" y="1193132"/>
            <a:ext cx="6947123" cy="52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Scénář</a:t>
            </a:r>
            <a:r>
              <a:rPr lang="en-US" dirty="0" smtClean="0"/>
              <a:t> </a:t>
            </a:r>
            <a:r>
              <a:rPr lang="en-US" dirty="0" err="1" smtClean="0"/>
              <a:t>eruptivní</a:t>
            </a:r>
            <a:r>
              <a:rPr lang="en-US" dirty="0" smtClean="0"/>
              <a:t> </a:t>
            </a:r>
            <a:r>
              <a:rPr lang="en-US" dirty="0" err="1" smtClean="0"/>
              <a:t>události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Vysokoenergetické</a:t>
            </a:r>
            <a:r>
              <a:rPr lang="en-US" dirty="0" smtClean="0"/>
              <a:t> </a:t>
            </a:r>
            <a:r>
              <a:rPr lang="en-US" dirty="0" err="1" smtClean="0"/>
              <a:t>elektromagnetické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endParaRPr lang="en-US" dirty="0" smtClean="0"/>
          </a:p>
          <a:p>
            <a:pPr marL="628650" lvl="1" indent="-285750"/>
            <a:r>
              <a:rPr lang="en-US" dirty="0" smtClean="0"/>
              <a:t>RTG a </a:t>
            </a:r>
            <a:r>
              <a:rPr lang="en-US" dirty="0" err="1" smtClean="0"/>
              <a:t>gama</a:t>
            </a:r>
            <a:endParaRPr lang="en-US" dirty="0" smtClean="0"/>
          </a:p>
          <a:p>
            <a:pPr marL="628650" lvl="1" indent="-285750"/>
            <a:r>
              <a:rPr lang="en-US" dirty="0" err="1" smtClean="0"/>
              <a:t>Ionizuje</a:t>
            </a:r>
            <a:r>
              <a:rPr lang="en-US" dirty="0" smtClean="0"/>
              <a:t> </a:t>
            </a:r>
            <a:r>
              <a:rPr lang="en-US" dirty="0" err="1" smtClean="0"/>
              <a:t>atmosféru</a:t>
            </a:r>
            <a:r>
              <a:rPr lang="en-US" dirty="0" smtClean="0"/>
              <a:t>, </a:t>
            </a:r>
            <a:r>
              <a:rPr lang="en-US" dirty="0" err="1" smtClean="0"/>
              <a:t>poruchy</a:t>
            </a:r>
            <a:r>
              <a:rPr lang="en-US" dirty="0" smtClean="0"/>
              <a:t> </a:t>
            </a:r>
            <a:r>
              <a:rPr lang="en-US" dirty="0" err="1" smtClean="0"/>
              <a:t>komunikací</a:t>
            </a:r>
            <a:r>
              <a:rPr lang="en-US" dirty="0" smtClean="0"/>
              <a:t> a GPS</a:t>
            </a:r>
          </a:p>
          <a:p>
            <a:pPr marL="628650" lvl="1" indent="-285750"/>
            <a:r>
              <a:rPr lang="en-US" dirty="0" err="1" smtClean="0"/>
              <a:t>Osm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půl</a:t>
            </a:r>
            <a:r>
              <a:rPr lang="en-US" dirty="0" smtClean="0"/>
              <a:t> </a:t>
            </a:r>
            <a:r>
              <a:rPr lang="en-US" dirty="0" err="1" smtClean="0"/>
              <a:t>minuty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erupci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Protonová</a:t>
            </a:r>
            <a:r>
              <a:rPr lang="en-US" dirty="0" smtClean="0"/>
              <a:t> </a:t>
            </a:r>
            <a:r>
              <a:rPr lang="en-US" dirty="0" err="1" smtClean="0"/>
              <a:t>bouře</a:t>
            </a:r>
            <a:endParaRPr lang="en-US" dirty="0" smtClean="0"/>
          </a:p>
          <a:p>
            <a:pPr marL="628650" lvl="1" indent="-285750"/>
            <a:r>
              <a:rPr lang="en-US" dirty="0" err="1" smtClean="0"/>
              <a:t>Nebezpečná</a:t>
            </a:r>
            <a:r>
              <a:rPr lang="en-US" dirty="0" smtClean="0"/>
              <a:t> pro </a:t>
            </a:r>
            <a:r>
              <a:rPr lang="en-US" dirty="0" err="1" smtClean="0"/>
              <a:t>astronauty</a:t>
            </a:r>
            <a:r>
              <a:rPr lang="en-US" dirty="0" smtClean="0"/>
              <a:t>, </a:t>
            </a:r>
            <a:r>
              <a:rPr lang="en-US" dirty="0" err="1" smtClean="0"/>
              <a:t>zvyšuje</a:t>
            </a:r>
            <a:r>
              <a:rPr lang="en-US" dirty="0" smtClean="0"/>
              <a:t> </a:t>
            </a:r>
            <a:r>
              <a:rPr lang="en-US" dirty="0" err="1" smtClean="0"/>
              <a:t>radiační</a:t>
            </a:r>
            <a:r>
              <a:rPr lang="en-US" dirty="0" smtClean="0"/>
              <a:t> </a:t>
            </a:r>
            <a:r>
              <a:rPr lang="en-US" dirty="0" err="1" smtClean="0"/>
              <a:t>zátěž</a:t>
            </a:r>
            <a:r>
              <a:rPr lang="en-US" dirty="0" smtClean="0"/>
              <a:t> </a:t>
            </a:r>
            <a:r>
              <a:rPr lang="en-US" dirty="0" err="1" smtClean="0"/>
              <a:t>pilotů</a:t>
            </a:r>
            <a:r>
              <a:rPr lang="en-US" dirty="0" smtClean="0"/>
              <a:t> </a:t>
            </a:r>
            <a:r>
              <a:rPr lang="en-US" dirty="0" err="1" smtClean="0"/>
              <a:t>atd</a:t>
            </a:r>
            <a:r>
              <a:rPr lang="en-US" dirty="0" smtClean="0"/>
              <a:t>.</a:t>
            </a:r>
          </a:p>
          <a:p>
            <a:pPr marL="628650" lvl="1" indent="-285750"/>
            <a:r>
              <a:rPr lang="en-US" dirty="0" err="1" smtClean="0"/>
              <a:t>Diferenciální</a:t>
            </a:r>
            <a:r>
              <a:rPr lang="en-US" dirty="0" smtClean="0"/>
              <a:t> </a:t>
            </a:r>
            <a:r>
              <a:rPr lang="en-US" dirty="0" err="1" smtClean="0"/>
              <a:t>nabíjení</a:t>
            </a:r>
            <a:r>
              <a:rPr lang="en-US" dirty="0" smtClean="0"/>
              <a:t> </a:t>
            </a:r>
            <a:r>
              <a:rPr lang="en-US" dirty="0" err="1" smtClean="0"/>
              <a:t>družic</a:t>
            </a:r>
            <a:endParaRPr lang="en-US" dirty="0" smtClean="0"/>
          </a:p>
          <a:p>
            <a:pPr marL="628650" lvl="1" indent="-285750"/>
            <a:r>
              <a:rPr lang="en-US" dirty="0" smtClean="0"/>
              <a:t>23 </a:t>
            </a:r>
            <a:r>
              <a:rPr lang="en-US" dirty="0" err="1" smtClean="0"/>
              <a:t>minut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dvě</a:t>
            </a:r>
            <a:r>
              <a:rPr lang="en-US" dirty="0" smtClean="0"/>
              <a:t> </a:t>
            </a:r>
            <a:r>
              <a:rPr lang="en-US" dirty="0" err="1" smtClean="0"/>
              <a:t>hodiny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Koronální</a:t>
            </a:r>
            <a:r>
              <a:rPr lang="en-US" dirty="0" smtClean="0"/>
              <a:t> </a:t>
            </a:r>
            <a:r>
              <a:rPr lang="en-US" dirty="0" err="1" smtClean="0"/>
              <a:t>ejekce</a:t>
            </a:r>
            <a:r>
              <a:rPr lang="en-US" dirty="0" smtClean="0"/>
              <a:t> </a:t>
            </a:r>
            <a:r>
              <a:rPr lang="en-US" dirty="0" err="1" smtClean="0"/>
              <a:t>hmoty</a:t>
            </a:r>
            <a:endParaRPr lang="en-US" dirty="0" smtClean="0"/>
          </a:p>
          <a:p>
            <a:pPr marL="628650" lvl="1" indent="-285750"/>
            <a:r>
              <a:rPr lang="en-US" dirty="0" err="1" smtClean="0"/>
              <a:t>Poruchy</a:t>
            </a:r>
            <a:r>
              <a:rPr lang="en-US" dirty="0" smtClean="0"/>
              <a:t> </a:t>
            </a:r>
            <a:r>
              <a:rPr lang="en-US" dirty="0" err="1" smtClean="0"/>
              <a:t>magnetosféry</a:t>
            </a:r>
            <a:endParaRPr lang="en-US" dirty="0" smtClean="0"/>
          </a:p>
          <a:p>
            <a:pPr marL="628650" lvl="1" indent="-285750"/>
            <a:r>
              <a:rPr lang="en-US" dirty="0" err="1" smtClean="0"/>
              <a:t>Výpadky</a:t>
            </a:r>
            <a:r>
              <a:rPr lang="en-US" dirty="0" smtClean="0"/>
              <a:t> </a:t>
            </a:r>
            <a:r>
              <a:rPr lang="en-US" dirty="0" err="1" smtClean="0"/>
              <a:t>družic</a:t>
            </a:r>
            <a:r>
              <a:rPr lang="en-US" dirty="0" smtClean="0"/>
              <a:t>, </a:t>
            </a:r>
            <a:r>
              <a:rPr lang="en-US" dirty="0" err="1" smtClean="0"/>
              <a:t>výpadky</a:t>
            </a:r>
            <a:r>
              <a:rPr lang="en-US" dirty="0" smtClean="0"/>
              <a:t> </a:t>
            </a:r>
            <a:r>
              <a:rPr lang="en-US" dirty="0" err="1" smtClean="0"/>
              <a:t>sítí</a:t>
            </a:r>
            <a:endParaRPr lang="en-US" dirty="0" smtClean="0"/>
          </a:p>
          <a:p>
            <a:pPr marL="628650" lvl="1" indent="-285750"/>
            <a:r>
              <a:rPr lang="en-US" dirty="0" smtClean="0"/>
              <a:t>20 </a:t>
            </a:r>
            <a:r>
              <a:rPr lang="en-US" dirty="0" err="1" smtClean="0"/>
              <a:t>hodin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tři</a:t>
            </a:r>
            <a:r>
              <a:rPr lang="en-US" dirty="0" smtClean="0"/>
              <a:t> </a:t>
            </a:r>
            <a:r>
              <a:rPr lang="en-US" dirty="0" err="1" smtClean="0"/>
              <a:t>dny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95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Polární</a:t>
            </a:r>
            <a:r>
              <a:rPr lang="en-US" dirty="0" smtClean="0"/>
              <a:t> </a:t>
            </a:r>
            <a:r>
              <a:rPr lang="en-US" dirty="0" err="1" smtClean="0"/>
              <a:t>záře</a:t>
            </a:r>
            <a:endParaRPr lang="en-US" dirty="0"/>
          </a:p>
        </p:txBody>
      </p:sp>
      <p:pic>
        <p:nvPicPr>
          <p:cNvPr id="7" name="Aurora (Northern Lights).mo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4776" y="1354019"/>
            <a:ext cx="4663573" cy="349871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48797" y="1354019"/>
            <a:ext cx="3566160" cy="4922956"/>
          </a:xfrm>
        </p:spPr>
        <p:txBody>
          <a:bodyPr/>
          <a:lstStyle/>
          <a:p>
            <a:r>
              <a:rPr lang="en-US" dirty="0" err="1" smtClean="0"/>
              <a:t>Výsledek</a:t>
            </a:r>
            <a:r>
              <a:rPr lang="en-US" dirty="0" smtClean="0"/>
              <a:t> </a:t>
            </a:r>
            <a:r>
              <a:rPr lang="en-US" dirty="0" err="1" smtClean="0"/>
              <a:t>interakce</a:t>
            </a:r>
            <a:r>
              <a:rPr lang="en-US" dirty="0" smtClean="0"/>
              <a:t> </a:t>
            </a:r>
            <a:r>
              <a:rPr lang="en-US" dirty="0" err="1" smtClean="0"/>
              <a:t>částic</a:t>
            </a:r>
            <a:r>
              <a:rPr lang="en-US" dirty="0" smtClean="0"/>
              <a:t> </a:t>
            </a:r>
            <a:r>
              <a:rPr lang="en-US" dirty="0" err="1" smtClean="0"/>
              <a:t>slunečního</a:t>
            </a:r>
            <a:r>
              <a:rPr lang="en-US" dirty="0" smtClean="0"/>
              <a:t> </a:t>
            </a:r>
            <a:r>
              <a:rPr lang="en-US" dirty="0" err="1" smtClean="0"/>
              <a:t>větru</a:t>
            </a:r>
            <a:r>
              <a:rPr lang="en-US" dirty="0" smtClean="0"/>
              <a:t> s atomy a </a:t>
            </a:r>
            <a:r>
              <a:rPr lang="en-US" dirty="0" err="1" smtClean="0"/>
              <a:t>molekulami</a:t>
            </a:r>
            <a:r>
              <a:rPr lang="en-US" dirty="0" smtClean="0"/>
              <a:t> v </a:t>
            </a:r>
            <a:r>
              <a:rPr lang="en-US" dirty="0" err="1" smtClean="0"/>
              <a:t>atmosféře</a:t>
            </a:r>
            <a:r>
              <a:rPr lang="en-US" dirty="0" smtClean="0"/>
              <a:t> (</a:t>
            </a:r>
            <a:r>
              <a:rPr lang="en-US" dirty="0" err="1" smtClean="0"/>
              <a:t>srážková</a:t>
            </a:r>
            <a:r>
              <a:rPr lang="en-US" dirty="0" smtClean="0"/>
              <a:t> </a:t>
            </a:r>
            <a:r>
              <a:rPr lang="en-US" dirty="0" err="1" smtClean="0"/>
              <a:t>excitace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Velký</a:t>
            </a:r>
            <a:r>
              <a:rPr lang="en-US" dirty="0" smtClean="0"/>
              <a:t> </a:t>
            </a:r>
            <a:r>
              <a:rPr lang="en-US" dirty="0" err="1" smtClean="0"/>
              <a:t>příkon</a:t>
            </a:r>
            <a:r>
              <a:rPr lang="en-US" dirty="0" smtClean="0"/>
              <a:t>, </a:t>
            </a:r>
            <a:r>
              <a:rPr lang="en-US" dirty="0" err="1" smtClean="0"/>
              <a:t>až</a:t>
            </a:r>
            <a:r>
              <a:rPr lang="en-US" dirty="0" smtClean="0"/>
              <a:t> 600 GW</a:t>
            </a:r>
          </a:p>
          <a:p>
            <a:r>
              <a:rPr lang="en-US" dirty="0" err="1" smtClean="0"/>
              <a:t>Nejčastěji</a:t>
            </a:r>
            <a:r>
              <a:rPr lang="en-US" dirty="0" smtClean="0"/>
              <a:t> v </a:t>
            </a:r>
            <a:r>
              <a:rPr lang="en-US" dirty="0" err="1" smtClean="0"/>
              <a:t>okolí</a:t>
            </a:r>
            <a:r>
              <a:rPr lang="en-US" dirty="0" smtClean="0"/>
              <a:t> </a:t>
            </a:r>
            <a:r>
              <a:rPr lang="en-US" dirty="0" err="1" smtClean="0"/>
              <a:t>polárních</a:t>
            </a:r>
            <a:r>
              <a:rPr lang="en-US" dirty="0" smtClean="0"/>
              <a:t> </a:t>
            </a:r>
            <a:r>
              <a:rPr lang="en-US" dirty="0" err="1" smtClean="0"/>
              <a:t>kruhů</a:t>
            </a:r>
            <a:endParaRPr lang="en-US" dirty="0" smtClean="0"/>
          </a:p>
          <a:p>
            <a:r>
              <a:rPr lang="en-US" dirty="0" err="1" smtClean="0"/>
              <a:t>Probíhají</a:t>
            </a:r>
            <a:r>
              <a:rPr lang="en-US" dirty="0" smtClean="0"/>
              <a:t> </a:t>
            </a:r>
            <a:r>
              <a:rPr lang="en-US" dirty="0" err="1" smtClean="0"/>
              <a:t>téměř</a:t>
            </a:r>
            <a:r>
              <a:rPr lang="en-US" dirty="0" smtClean="0"/>
              <a:t> </a:t>
            </a:r>
            <a:r>
              <a:rPr lang="en-US" dirty="0" err="1" smtClean="0"/>
              <a:t>symetricky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jižní</a:t>
            </a:r>
            <a:r>
              <a:rPr lang="en-US" dirty="0" smtClean="0"/>
              <a:t> a </a:t>
            </a:r>
            <a:r>
              <a:rPr lang="en-US" dirty="0" err="1" smtClean="0"/>
              <a:t>severní</a:t>
            </a:r>
            <a:r>
              <a:rPr lang="en-US" dirty="0" smtClean="0"/>
              <a:t> </a:t>
            </a:r>
            <a:r>
              <a:rPr lang="en-US" dirty="0" err="1" smtClean="0"/>
              <a:t>polokouli</a:t>
            </a:r>
            <a:endParaRPr lang="en-US" dirty="0" smtClean="0"/>
          </a:p>
          <a:p>
            <a:r>
              <a:rPr lang="en-US" dirty="0" err="1" smtClean="0"/>
              <a:t>Naprosto</a:t>
            </a:r>
            <a:r>
              <a:rPr lang="en-US" dirty="0" smtClean="0"/>
              <a:t> </a:t>
            </a:r>
            <a:r>
              <a:rPr lang="en-US" dirty="0" err="1" smtClean="0"/>
              <a:t>neškodné</a:t>
            </a:r>
            <a:r>
              <a:rPr lang="en-US" dirty="0" smtClean="0"/>
              <a:t>, </a:t>
            </a:r>
            <a:r>
              <a:rPr lang="en-US" dirty="0" err="1" smtClean="0"/>
              <a:t>ruší</a:t>
            </a:r>
            <a:r>
              <a:rPr lang="en-US" dirty="0" smtClean="0"/>
              <a:t> </a:t>
            </a:r>
            <a:r>
              <a:rPr lang="en-US" dirty="0" err="1" smtClean="0"/>
              <a:t>krátkovlnné</a:t>
            </a:r>
            <a:r>
              <a:rPr lang="en-US" dirty="0" smtClean="0"/>
              <a:t> </a:t>
            </a:r>
            <a:r>
              <a:rPr lang="en-US" dirty="0" err="1" smtClean="0"/>
              <a:t>spojení</a:t>
            </a:r>
            <a:r>
              <a:rPr lang="en-US" dirty="0" smtClean="0"/>
              <a:t>, </a:t>
            </a:r>
            <a:r>
              <a:rPr lang="en-US" dirty="0" err="1" smtClean="0"/>
              <a:t>umožňuje</a:t>
            </a:r>
            <a:r>
              <a:rPr lang="en-US" dirty="0" smtClean="0"/>
              <a:t> </a:t>
            </a:r>
            <a:r>
              <a:rPr lang="en-US" dirty="0" err="1" smtClean="0"/>
              <a:t>spojení</a:t>
            </a:r>
            <a:r>
              <a:rPr lang="en-US" dirty="0" smtClean="0"/>
              <a:t> </a:t>
            </a:r>
            <a:r>
              <a:rPr lang="en-US" dirty="0" err="1" smtClean="0"/>
              <a:t>dlouhovlnné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701197" y="1506419"/>
            <a:ext cx="3566160" cy="4922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267357" y="5106736"/>
            <a:ext cx="4646456" cy="1318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86659" y="5120104"/>
            <a:ext cx="412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latin typeface="Arial"/>
                <a:cs typeface="Arial"/>
              </a:rPr>
              <a:t>24. 9. 2006, British Columbia, </a:t>
            </a:r>
            <a:r>
              <a:rPr lang="en-US" i="1" dirty="0" err="1" smtClean="0">
                <a:latin typeface="Arial"/>
                <a:cs typeface="Arial"/>
              </a:rPr>
              <a:t>Kanada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55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Dopady</a:t>
            </a:r>
            <a:r>
              <a:rPr lang="en-US" dirty="0" smtClean="0"/>
              <a:t> </a:t>
            </a:r>
            <a:r>
              <a:rPr lang="en-US" dirty="0" err="1" smtClean="0"/>
              <a:t>aktivity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Zemi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Vznik</a:t>
            </a:r>
            <a:r>
              <a:rPr lang="en-US" dirty="0" smtClean="0"/>
              <a:t> </a:t>
            </a:r>
            <a:r>
              <a:rPr lang="en-US" dirty="0" err="1" smtClean="0"/>
              <a:t>napětí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dlouhých</a:t>
            </a:r>
            <a:r>
              <a:rPr lang="en-US" dirty="0" smtClean="0"/>
              <a:t> </a:t>
            </a:r>
            <a:r>
              <a:rPr lang="en-US" dirty="0" err="1" smtClean="0"/>
              <a:t>vedeních</a:t>
            </a:r>
            <a:endParaRPr lang="en-US" dirty="0" smtClean="0"/>
          </a:p>
          <a:p>
            <a:pPr lvl="1"/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energetických</a:t>
            </a:r>
            <a:r>
              <a:rPr lang="en-US" dirty="0" smtClean="0"/>
              <a:t> </a:t>
            </a:r>
            <a:r>
              <a:rPr lang="en-US" dirty="0" err="1" smtClean="0"/>
              <a:t>sítí</a:t>
            </a:r>
            <a:endParaRPr lang="en-US" dirty="0" smtClean="0"/>
          </a:p>
          <a:p>
            <a:pPr lvl="1"/>
            <a:r>
              <a:rPr lang="en-US" dirty="0" err="1" smtClean="0"/>
              <a:t>Koroze</a:t>
            </a:r>
            <a:r>
              <a:rPr lang="en-US" dirty="0"/>
              <a:t> </a:t>
            </a:r>
            <a:r>
              <a:rPr lang="en-US" dirty="0" err="1" smtClean="0"/>
              <a:t>ropovodů</a:t>
            </a:r>
            <a:endParaRPr lang="en-US" dirty="0" smtClean="0"/>
          </a:p>
          <a:p>
            <a:r>
              <a:rPr lang="en-US" dirty="0" err="1" smtClean="0"/>
              <a:t>Ovlivnění</a:t>
            </a:r>
            <a:r>
              <a:rPr lang="en-US" dirty="0" smtClean="0"/>
              <a:t> </a:t>
            </a:r>
            <a:r>
              <a:rPr lang="en-US" dirty="0" err="1" smtClean="0"/>
              <a:t>rádiového</a:t>
            </a:r>
            <a:r>
              <a:rPr lang="en-US" dirty="0" smtClean="0"/>
              <a:t> </a:t>
            </a:r>
            <a:r>
              <a:rPr lang="en-US" dirty="0" err="1" smtClean="0"/>
              <a:t>spojení</a:t>
            </a:r>
            <a:endParaRPr lang="en-US" dirty="0" smtClean="0"/>
          </a:p>
          <a:p>
            <a:pPr lvl="1"/>
            <a:r>
              <a:rPr lang="en-US" dirty="0" err="1" smtClean="0"/>
              <a:t>Letecký</a:t>
            </a:r>
            <a:r>
              <a:rPr lang="en-US" dirty="0" smtClean="0"/>
              <a:t> </a:t>
            </a:r>
            <a:r>
              <a:rPr lang="en-US" dirty="0" err="1" smtClean="0"/>
              <a:t>provoz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Navigace</a:t>
            </a:r>
            <a:endParaRPr lang="en-US" dirty="0" smtClean="0"/>
          </a:p>
          <a:p>
            <a:pPr lvl="1"/>
            <a:r>
              <a:rPr lang="en-US" dirty="0" err="1" smtClean="0"/>
              <a:t>Těžební</a:t>
            </a:r>
            <a:r>
              <a:rPr lang="en-US" dirty="0" smtClean="0"/>
              <a:t> </a:t>
            </a:r>
            <a:r>
              <a:rPr lang="en-US" dirty="0" err="1" smtClean="0"/>
              <a:t>plošiny</a:t>
            </a:r>
            <a:endParaRPr lang="en-US" dirty="0" smtClean="0"/>
          </a:p>
          <a:p>
            <a:pPr lvl="1"/>
            <a:r>
              <a:rPr lang="en-US" dirty="0" err="1" smtClean="0"/>
              <a:t>Radiomajáky</a:t>
            </a:r>
            <a:endParaRPr lang="en-US" dirty="0" smtClean="0"/>
          </a:p>
          <a:p>
            <a:r>
              <a:rPr lang="en-US" dirty="0" err="1" smtClean="0"/>
              <a:t>Falešné</a:t>
            </a:r>
            <a:r>
              <a:rPr lang="en-US" dirty="0" smtClean="0"/>
              <a:t> </a:t>
            </a:r>
            <a:r>
              <a:rPr lang="en-US" dirty="0" err="1" smtClean="0"/>
              <a:t>signály</a:t>
            </a:r>
            <a:endParaRPr lang="en-US" dirty="0" smtClean="0"/>
          </a:p>
          <a:p>
            <a:r>
              <a:rPr lang="en-US" dirty="0" err="1" smtClean="0"/>
              <a:t>Elektronika</a:t>
            </a:r>
            <a:endParaRPr lang="en-US" dirty="0" smtClean="0"/>
          </a:p>
          <a:p>
            <a:r>
              <a:rPr lang="en-US" dirty="0" err="1" smtClean="0"/>
              <a:t>Poškození</a:t>
            </a:r>
            <a:r>
              <a:rPr lang="en-US" dirty="0" smtClean="0"/>
              <a:t> </a:t>
            </a:r>
            <a:r>
              <a:rPr lang="en-US" dirty="0" err="1" smtClean="0"/>
              <a:t>kosmických</a:t>
            </a:r>
            <a:r>
              <a:rPr lang="en-US" dirty="0" smtClean="0"/>
              <a:t> </a:t>
            </a:r>
            <a:r>
              <a:rPr lang="en-US" dirty="0" err="1" smtClean="0"/>
              <a:t>družic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Zvýšené</a:t>
            </a:r>
            <a:r>
              <a:rPr lang="en-US" dirty="0" smtClean="0"/>
              <a:t> </a:t>
            </a:r>
            <a:r>
              <a:rPr lang="en-US" dirty="0" err="1" smtClean="0"/>
              <a:t>radiační</a:t>
            </a:r>
            <a:r>
              <a:rPr lang="en-US" dirty="0" smtClean="0"/>
              <a:t> </a:t>
            </a:r>
            <a:r>
              <a:rPr lang="en-US" dirty="0" err="1" smtClean="0"/>
              <a:t>riziko</a:t>
            </a:r>
            <a:r>
              <a:rPr lang="en-US" dirty="0" smtClean="0"/>
              <a:t> pro </a:t>
            </a:r>
            <a:r>
              <a:rPr lang="en-US" dirty="0" err="1" smtClean="0"/>
              <a:t>kosmonauty</a:t>
            </a:r>
            <a:r>
              <a:rPr lang="en-US" dirty="0" smtClean="0"/>
              <a:t>, </a:t>
            </a:r>
            <a:r>
              <a:rPr lang="en-US" dirty="0" err="1" smtClean="0"/>
              <a:t>piloty</a:t>
            </a:r>
            <a:r>
              <a:rPr lang="en-US" dirty="0" smtClean="0"/>
              <a:t>, </a:t>
            </a:r>
            <a:r>
              <a:rPr lang="en-US" dirty="0" err="1" smtClean="0"/>
              <a:t>letušky</a:t>
            </a:r>
            <a:endParaRPr lang="en-US" dirty="0" smtClean="0"/>
          </a:p>
          <a:p>
            <a:r>
              <a:rPr lang="en-US" dirty="0" err="1" smtClean="0"/>
              <a:t>Potenciální</a:t>
            </a:r>
            <a:r>
              <a:rPr lang="en-US" dirty="0" smtClean="0"/>
              <a:t> </a:t>
            </a:r>
            <a:r>
              <a:rPr lang="en-US" dirty="0" err="1" smtClean="0"/>
              <a:t>nebezpečí</a:t>
            </a:r>
            <a:r>
              <a:rPr lang="en-US" dirty="0" smtClean="0"/>
              <a:t> pro </a:t>
            </a:r>
            <a:r>
              <a:rPr lang="en-US" dirty="0" err="1" smtClean="0"/>
              <a:t>kybernetické</a:t>
            </a:r>
            <a:r>
              <a:rPr lang="en-US" dirty="0" smtClean="0"/>
              <a:t> </a:t>
            </a:r>
            <a:r>
              <a:rPr lang="en-US" dirty="0" err="1" smtClean="0"/>
              <a:t>implantáty</a:t>
            </a:r>
            <a:endParaRPr lang="en-US" dirty="0" smtClean="0"/>
          </a:p>
          <a:p>
            <a:r>
              <a:rPr lang="en-US" dirty="0" err="1" smtClean="0"/>
              <a:t>Lidé</a:t>
            </a:r>
            <a:r>
              <a:rPr lang="en-US" dirty="0" smtClean="0"/>
              <a:t> </a:t>
            </a:r>
            <a:r>
              <a:rPr lang="en-US" dirty="0" err="1" smtClean="0"/>
              <a:t>citlivější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změny</a:t>
            </a:r>
            <a:r>
              <a:rPr lang="en-US" dirty="0" smtClean="0"/>
              <a:t> </a:t>
            </a:r>
            <a:r>
              <a:rPr lang="en-US" dirty="0" err="1" smtClean="0"/>
              <a:t>magnetického</a:t>
            </a:r>
            <a:r>
              <a:rPr lang="en-US" dirty="0" smtClean="0"/>
              <a:t> pole</a:t>
            </a:r>
          </a:p>
          <a:p>
            <a:pPr lvl="1"/>
            <a:r>
              <a:rPr lang="en-US" dirty="0" smtClean="0"/>
              <a:t>Ale co NMR </a:t>
            </a:r>
            <a:r>
              <a:rPr lang="en-US" dirty="0" err="1" smtClean="0"/>
              <a:t>vyšetření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Ztráta</a:t>
            </a:r>
            <a:r>
              <a:rPr lang="en-US" dirty="0" smtClean="0"/>
              <a:t> </a:t>
            </a:r>
            <a:r>
              <a:rPr lang="en-US" dirty="0" err="1" smtClean="0"/>
              <a:t>orientace</a:t>
            </a:r>
            <a:r>
              <a:rPr lang="en-US" dirty="0" smtClean="0"/>
              <a:t> </a:t>
            </a:r>
            <a:r>
              <a:rPr lang="en-US" dirty="0" err="1" smtClean="0"/>
              <a:t>zvířat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Holubi</a:t>
            </a:r>
            <a:r>
              <a:rPr lang="en-US" dirty="0" smtClean="0"/>
              <a:t> (</a:t>
            </a:r>
            <a:r>
              <a:rPr lang="en-US" dirty="0" err="1" smtClean="0"/>
              <a:t>testováno</a:t>
            </a:r>
            <a:r>
              <a:rPr lang="en-US" dirty="0" smtClean="0"/>
              <a:t>!), </a:t>
            </a:r>
            <a:r>
              <a:rPr lang="en-US" dirty="0" err="1" smtClean="0"/>
              <a:t>delfíni</a:t>
            </a:r>
            <a:r>
              <a:rPr lang="en-US" dirty="0" smtClean="0"/>
              <a:t>, </a:t>
            </a:r>
            <a:r>
              <a:rPr lang="en-US" dirty="0" err="1" smtClean="0"/>
              <a:t>velryby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68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Doložené</a:t>
            </a:r>
            <a:r>
              <a:rPr lang="en-US" dirty="0" smtClean="0"/>
              <a:t> </a:t>
            </a:r>
            <a:r>
              <a:rPr lang="en-US" dirty="0" err="1" smtClean="0"/>
              <a:t>historické</a:t>
            </a:r>
            <a:r>
              <a:rPr lang="en-US" dirty="0" smtClean="0"/>
              <a:t> </a:t>
            </a:r>
            <a:r>
              <a:rPr lang="en-US" dirty="0" err="1" smtClean="0"/>
              <a:t>události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Když</a:t>
            </a:r>
            <a:r>
              <a:rPr lang="en-US" dirty="0" smtClean="0"/>
              <a:t> </a:t>
            </a:r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aktivita</a:t>
            </a:r>
            <a:r>
              <a:rPr lang="en-US" dirty="0" smtClean="0"/>
              <a:t> </a:t>
            </a:r>
            <a:r>
              <a:rPr lang="en-US" dirty="0" err="1" smtClean="0"/>
              <a:t>způsobila</a:t>
            </a:r>
            <a:r>
              <a:rPr lang="en-US" dirty="0" smtClean="0"/>
              <a:t> </a:t>
            </a:r>
            <a:r>
              <a:rPr lang="en-US" dirty="0" err="1" smtClean="0"/>
              <a:t>škody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majetku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alespoň</a:t>
            </a:r>
            <a:r>
              <a:rPr lang="en-US" dirty="0" smtClean="0"/>
              <a:t> </a:t>
            </a:r>
            <a:r>
              <a:rPr lang="en-US" dirty="0" err="1" smtClean="0"/>
              <a:t>zanechala</a:t>
            </a:r>
            <a:r>
              <a:rPr lang="en-US" dirty="0" smtClean="0"/>
              <a:t> </a:t>
            </a:r>
            <a:r>
              <a:rPr lang="en-US" dirty="0" err="1" smtClean="0"/>
              <a:t>otisk</a:t>
            </a:r>
            <a:r>
              <a:rPr lang="en-US" dirty="0" smtClean="0"/>
              <a:t> v </a:t>
            </a:r>
            <a:r>
              <a:rPr lang="en-US" dirty="0" err="1" smtClean="0"/>
              <a:t>novinách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4439" b="24439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7535" t="17388" r="22303"/>
          <a:stretch/>
        </p:blipFill>
        <p:spPr>
          <a:xfrm>
            <a:off x="4928616" y="1129553"/>
            <a:ext cx="3986784" cy="2980944"/>
          </a:xfrm>
        </p:spPr>
      </p:pic>
    </p:spTree>
    <p:extLst>
      <p:ext uri="{BB962C8B-B14F-4D97-AF65-F5344CB8AC3E}">
        <p14:creationId xmlns:p14="http://schemas.microsoft.com/office/powerpoint/2010/main" val="84373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Carrington Event (</a:t>
            </a:r>
            <a:r>
              <a:rPr lang="en-US" dirty="0" err="1"/>
              <a:t>s</a:t>
            </a:r>
            <a:r>
              <a:rPr lang="en-US" dirty="0" err="1" smtClean="0"/>
              <a:t>upererupce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historicky</a:t>
            </a:r>
            <a:r>
              <a:rPr lang="en-US" dirty="0" smtClean="0"/>
              <a:t> </a:t>
            </a:r>
            <a:r>
              <a:rPr lang="en-US" dirty="0" err="1" smtClean="0"/>
              <a:t>doložená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r>
              <a:rPr lang="en-US" dirty="0" smtClean="0"/>
              <a:t> z 1. 9. 1859</a:t>
            </a:r>
          </a:p>
          <a:p>
            <a:r>
              <a:rPr lang="en-US" dirty="0" err="1" smtClean="0"/>
              <a:t>Geomagnetická</a:t>
            </a:r>
            <a:r>
              <a:rPr lang="en-US" dirty="0" smtClean="0"/>
              <a:t> </a:t>
            </a:r>
            <a:r>
              <a:rPr lang="en-US" dirty="0" err="1" smtClean="0"/>
              <a:t>bouře</a:t>
            </a:r>
            <a:r>
              <a:rPr lang="en-US" dirty="0" smtClean="0"/>
              <a:t> </a:t>
            </a:r>
            <a:r>
              <a:rPr lang="en-US" dirty="0" err="1" smtClean="0"/>
              <a:t>následující</a:t>
            </a:r>
            <a:r>
              <a:rPr lang="en-US" dirty="0" smtClean="0"/>
              <a:t> </a:t>
            </a:r>
            <a:r>
              <a:rPr lang="en-US" dirty="0" err="1" smtClean="0"/>
              <a:t>dva</a:t>
            </a:r>
            <a:r>
              <a:rPr lang="en-US" dirty="0" smtClean="0"/>
              <a:t> </a:t>
            </a:r>
            <a:r>
              <a:rPr lang="en-US" dirty="0" err="1" smtClean="0"/>
              <a:t>dny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Polární</a:t>
            </a:r>
            <a:r>
              <a:rPr lang="en-US" dirty="0" smtClean="0"/>
              <a:t> </a:t>
            </a:r>
            <a:r>
              <a:rPr lang="en-US" dirty="0" err="1" smtClean="0"/>
              <a:t>záře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v </a:t>
            </a:r>
            <a:r>
              <a:rPr lang="en-US" dirty="0" err="1" smtClean="0"/>
              <a:t>Karibiku</a:t>
            </a:r>
            <a:r>
              <a:rPr lang="en-US" dirty="0" smtClean="0"/>
              <a:t>, </a:t>
            </a:r>
            <a:r>
              <a:rPr lang="en-US" dirty="0" err="1" smtClean="0"/>
              <a:t>horníci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Skalistých</a:t>
            </a:r>
            <a:r>
              <a:rPr lang="en-US" dirty="0" smtClean="0"/>
              <a:t> </a:t>
            </a:r>
            <a:r>
              <a:rPr lang="en-US" dirty="0" err="1" smtClean="0"/>
              <a:t>horách</a:t>
            </a:r>
            <a:r>
              <a:rPr lang="en-US" dirty="0" smtClean="0"/>
              <a:t> </a:t>
            </a:r>
            <a:r>
              <a:rPr lang="en-US" dirty="0" err="1" smtClean="0"/>
              <a:t>snídali</a:t>
            </a:r>
            <a:r>
              <a:rPr lang="en-US" dirty="0" smtClean="0"/>
              <a:t> v </a:t>
            </a:r>
            <a:r>
              <a:rPr lang="en-US" dirty="0" err="1" smtClean="0"/>
              <a:t>domnění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je </a:t>
            </a:r>
            <a:r>
              <a:rPr lang="en-US" dirty="0" err="1" smtClean="0"/>
              <a:t>ráno</a:t>
            </a:r>
            <a:r>
              <a:rPr lang="en-US" dirty="0" smtClean="0"/>
              <a:t>, </a:t>
            </a:r>
            <a:r>
              <a:rPr lang="en-US" dirty="0" err="1" smtClean="0"/>
              <a:t>bylo</a:t>
            </a:r>
            <a:r>
              <a:rPr lang="en-US" dirty="0" smtClean="0"/>
              <a:t> </a:t>
            </a:r>
            <a:r>
              <a:rPr lang="en-US" dirty="0" err="1" smtClean="0"/>
              <a:t>možné</a:t>
            </a:r>
            <a:r>
              <a:rPr lang="en-US" dirty="0" smtClean="0"/>
              <a:t> </a:t>
            </a:r>
            <a:r>
              <a:rPr lang="en-US" dirty="0" err="1" smtClean="0"/>
              <a:t>číst</a:t>
            </a:r>
            <a:r>
              <a:rPr lang="en-US" dirty="0" smtClean="0"/>
              <a:t> </a:t>
            </a:r>
            <a:r>
              <a:rPr lang="en-US" dirty="0" err="1" smtClean="0"/>
              <a:t>noviny</a:t>
            </a:r>
            <a:endParaRPr lang="en-US" dirty="0" smtClean="0"/>
          </a:p>
          <a:p>
            <a:r>
              <a:rPr lang="en-US" dirty="0" err="1" smtClean="0"/>
              <a:t>Výpadek</a:t>
            </a:r>
            <a:r>
              <a:rPr lang="en-US" dirty="0" smtClean="0"/>
              <a:t> </a:t>
            </a:r>
            <a:r>
              <a:rPr lang="en-US" dirty="0" err="1" smtClean="0"/>
              <a:t>telegrafního</a:t>
            </a:r>
            <a:r>
              <a:rPr lang="en-US" dirty="0" smtClean="0"/>
              <a:t> </a:t>
            </a:r>
            <a:r>
              <a:rPr lang="en-US" dirty="0" err="1" smtClean="0"/>
              <a:t>spojení</a:t>
            </a:r>
            <a:r>
              <a:rPr lang="en-US" dirty="0" smtClean="0"/>
              <a:t>, </a:t>
            </a:r>
            <a:r>
              <a:rPr lang="en-US" dirty="0" err="1" smtClean="0"/>
              <a:t>popálení</a:t>
            </a:r>
            <a:r>
              <a:rPr lang="en-US" dirty="0" smtClean="0"/>
              <a:t> </a:t>
            </a:r>
            <a:r>
              <a:rPr lang="en-US" dirty="0" err="1" smtClean="0"/>
              <a:t>operátorů</a:t>
            </a:r>
            <a:r>
              <a:rPr lang="en-US" dirty="0" smtClean="0"/>
              <a:t>, </a:t>
            </a:r>
            <a:r>
              <a:rPr lang="en-US" dirty="0" err="1" smtClean="0"/>
              <a:t>některé</a:t>
            </a:r>
            <a:r>
              <a:rPr lang="en-US" dirty="0" smtClean="0"/>
              <a:t> </a:t>
            </a:r>
            <a:r>
              <a:rPr lang="en-US" dirty="0" err="1" smtClean="0"/>
              <a:t>linky</a:t>
            </a:r>
            <a:r>
              <a:rPr lang="en-US" dirty="0" smtClean="0"/>
              <a:t> </a:t>
            </a:r>
            <a:r>
              <a:rPr lang="en-US" dirty="0" err="1" smtClean="0"/>
              <a:t>posílaly</a:t>
            </a:r>
            <a:r>
              <a:rPr lang="en-US" dirty="0" smtClean="0"/>
              <a:t> </a:t>
            </a:r>
            <a:r>
              <a:rPr lang="en-US" dirty="0" err="1" smtClean="0"/>
              <a:t>falešné</a:t>
            </a:r>
            <a:r>
              <a:rPr lang="en-US" dirty="0" smtClean="0"/>
              <a:t> </a:t>
            </a:r>
            <a:r>
              <a:rPr lang="en-US" dirty="0" err="1" smtClean="0"/>
              <a:t>zprávy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bez</a:t>
            </a:r>
            <a:r>
              <a:rPr lang="en-US" dirty="0" smtClean="0"/>
              <a:t> </a:t>
            </a:r>
            <a:r>
              <a:rPr lang="en-US" dirty="0" err="1" smtClean="0"/>
              <a:t>napájení</a:t>
            </a:r>
            <a:endParaRPr lang="en-US" dirty="0" smtClean="0"/>
          </a:p>
          <a:p>
            <a:r>
              <a:rPr lang="en-US" dirty="0" err="1" smtClean="0"/>
              <a:t>Dst</a:t>
            </a:r>
            <a:r>
              <a:rPr lang="en-US" dirty="0" smtClean="0"/>
              <a:t> index −1760 </a:t>
            </a:r>
            <a:r>
              <a:rPr lang="en-US" dirty="0" err="1" smtClean="0"/>
              <a:t>nT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524" r="2715"/>
          <a:stretch/>
        </p:blipFill>
        <p:spPr>
          <a:xfrm>
            <a:off x="5219162" y="1354019"/>
            <a:ext cx="3694274" cy="3042359"/>
          </a:xfrm>
        </p:spPr>
      </p:pic>
    </p:spTree>
    <p:extLst>
      <p:ext uri="{BB962C8B-B14F-4D97-AF65-F5344CB8AC3E}">
        <p14:creationId xmlns:p14="http://schemas.microsoft.com/office/powerpoint/2010/main" val="265044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1921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Geomagnetická</a:t>
            </a:r>
            <a:r>
              <a:rPr lang="en-US" dirty="0" smtClean="0"/>
              <a:t> </a:t>
            </a:r>
            <a:r>
              <a:rPr lang="en-US" dirty="0" err="1" smtClean="0"/>
              <a:t>bouře</a:t>
            </a:r>
            <a:r>
              <a:rPr lang="en-US" dirty="0" smtClean="0"/>
              <a:t> </a:t>
            </a:r>
            <a:r>
              <a:rPr lang="en-US" dirty="0" err="1" smtClean="0"/>
              <a:t>vyřadila</a:t>
            </a:r>
            <a:r>
              <a:rPr lang="en-US" dirty="0" smtClean="0"/>
              <a:t> 13. </a:t>
            </a:r>
            <a:r>
              <a:rPr lang="en-US" dirty="0" err="1" smtClean="0"/>
              <a:t>května</a:t>
            </a:r>
            <a:r>
              <a:rPr lang="en-US" dirty="0" smtClean="0"/>
              <a:t> 1921 </a:t>
            </a:r>
            <a:r>
              <a:rPr lang="en-US" dirty="0" err="1" smtClean="0"/>
              <a:t>městskou</a:t>
            </a:r>
            <a:r>
              <a:rPr lang="en-US" dirty="0" smtClean="0"/>
              <a:t> </a:t>
            </a:r>
            <a:r>
              <a:rPr lang="en-US" dirty="0" err="1" smtClean="0"/>
              <a:t>železnici</a:t>
            </a:r>
            <a:r>
              <a:rPr lang="en-US" dirty="0" smtClean="0"/>
              <a:t> v New </a:t>
            </a:r>
            <a:r>
              <a:rPr lang="en-US" dirty="0" err="1" smtClean="0"/>
              <a:t>Yorku</a:t>
            </a:r>
            <a:r>
              <a:rPr lang="en-US" dirty="0" smtClean="0"/>
              <a:t>. </a:t>
            </a:r>
            <a:endParaRPr lang="en-US" dirty="0"/>
          </a:p>
          <a:p>
            <a:pPr lvl="1"/>
            <a:r>
              <a:rPr lang="en-US" dirty="0" err="1" smtClean="0"/>
              <a:t>Zřejmě</a:t>
            </a:r>
            <a:r>
              <a:rPr lang="en-US" dirty="0" smtClean="0"/>
              <a:t> od </a:t>
            </a:r>
            <a:r>
              <a:rPr lang="en-US" dirty="0" err="1" smtClean="0"/>
              <a:t>telegrafního</a:t>
            </a:r>
            <a:r>
              <a:rPr lang="en-US" dirty="0" smtClean="0"/>
              <a:t> </a:t>
            </a:r>
            <a:r>
              <a:rPr lang="en-US" dirty="0" err="1" smtClean="0"/>
              <a:t>vedení</a:t>
            </a:r>
            <a:r>
              <a:rPr lang="en-US" dirty="0" smtClean="0"/>
              <a:t> </a:t>
            </a:r>
            <a:r>
              <a:rPr lang="en-US" dirty="0" err="1" smtClean="0"/>
              <a:t>vyhořela</a:t>
            </a:r>
            <a:r>
              <a:rPr lang="en-US" dirty="0" smtClean="0"/>
              <a:t> </a:t>
            </a:r>
            <a:r>
              <a:rPr lang="en-US" dirty="0" err="1" smtClean="0"/>
              <a:t>kontrolní</a:t>
            </a:r>
            <a:r>
              <a:rPr lang="en-US" dirty="0" smtClean="0"/>
              <a:t> </a:t>
            </a:r>
            <a:r>
              <a:rPr lang="en-US" dirty="0" err="1" smtClean="0"/>
              <a:t>věž</a:t>
            </a:r>
            <a:endParaRPr lang="en-US" dirty="0" smtClean="0"/>
          </a:p>
          <a:p>
            <a:r>
              <a:rPr lang="en-US" dirty="0" err="1" smtClean="0"/>
              <a:t>Kompletní</a:t>
            </a:r>
            <a:r>
              <a:rPr lang="en-US" dirty="0" smtClean="0"/>
              <a:t> </a:t>
            </a:r>
            <a:r>
              <a:rPr lang="en-US" dirty="0" err="1" smtClean="0"/>
              <a:t>výpadek</a:t>
            </a:r>
            <a:r>
              <a:rPr lang="en-US" dirty="0" smtClean="0"/>
              <a:t> </a:t>
            </a:r>
            <a:r>
              <a:rPr lang="en-US" dirty="0" err="1" smtClean="0"/>
              <a:t>telegrafní</a:t>
            </a:r>
            <a:r>
              <a:rPr lang="en-US" dirty="0" smtClean="0"/>
              <a:t> </a:t>
            </a:r>
            <a:r>
              <a:rPr lang="en-US" dirty="0" err="1" smtClean="0"/>
              <a:t>sítě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východě</a:t>
            </a:r>
            <a:r>
              <a:rPr lang="en-US" dirty="0" smtClean="0"/>
              <a:t> USA</a:t>
            </a:r>
          </a:p>
          <a:p>
            <a:r>
              <a:rPr lang="en-US" dirty="0" err="1" smtClean="0"/>
              <a:t>Rozsáhlé</a:t>
            </a:r>
            <a:r>
              <a:rPr lang="en-US" dirty="0" smtClean="0"/>
              <a:t> </a:t>
            </a:r>
            <a:r>
              <a:rPr lang="en-US" dirty="0" err="1" smtClean="0"/>
              <a:t>poruchy</a:t>
            </a:r>
            <a:r>
              <a:rPr lang="en-US" dirty="0" smtClean="0"/>
              <a:t> (“</a:t>
            </a:r>
            <a:r>
              <a:rPr lang="en-US" dirty="0" err="1" smtClean="0"/>
              <a:t>vyhořelá</a:t>
            </a:r>
            <a:r>
              <a:rPr lang="en-US" dirty="0" smtClean="0"/>
              <a:t> </a:t>
            </a:r>
            <a:r>
              <a:rPr lang="en-US" dirty="0" err="1" smtClean="0"/>
              <a:t>elektronika</a:t>
            </a:r>
            <a:r>
              <a:rPr lang="en-US" dirty="0" smtClean="0"/>
              <a:t>”) </a:t>
            </a:r>
            <a:r>
              <a:rPr lang="en-US" dirty="0" err="1" smtClean="0"/>
              <a:t>telefonní</a:t>
            </a:r>
            <a:r>
              <a:rPr lang="en-US" dirty="0" smtClean="0"/>
              <a:t> </a:t>
            </a:r>
            <a:r>
              <a:rPr lang="en-US" dirty="0" err="1" smtClean="0"/>
              <a:t>sítě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Švédsku</a:t>
            </a:r>
            <a:endParaRPr lang="en-US" dirty="0" smtClean="0"/>
          </a:p>
          <a:p>
            <a:r>
              <a:rPr lang="en-US" dirty="0" err="1" smtClean="0"/>
              <a:t>Poruchy</a:t>
            </a:r>
            <a:r>
              <a:rPr lang="en-US" dirty="0" smtClean="0"/>
              <a:t> </a:t>
            </a:r>
            <a:r>
              <a:rPr lang="en-US" dirty="0" err="1" smtClean="0"/>
              <a:t>transkontinentálních</a:t>
            </a:r>
            <a:r>
              <a:rPr lang="en-US" dirty="0" smtClean="0"/>
              <a:t> </a:t>
            </a:r>
            <a:r>
              <a:rPr lang="en-US" dirty="0" err="1" smtClean="0"/>
              <a:t>kabelů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91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22611</TotalTime>
  <Words>911</Words>
  <Application>Microsoft Macintosh PowerPoint</Application>
  <PresentationFormat>On-screen Show (4:3)</PresentationFormat>
  <Paragraphs>151</Paragraphs>
  <Slides>22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Perception</vt:lpstr>
      <vt:lpstr>Kosmické počasí, předpovědi aktivity</vt:lpstr>
      <vt:lpstr>Kosmické počasí</vt:lpstr>
      <vt:lpstr>Kosmické počasí</vt:lpstr>
      <vt:lpstr>Scénář eruptivní události</vt:lpstr>
      <vt:lpstr>Polární záře</vt:lpstr>
      <vt:lpstr>Dopady aktivity na Zemi</vt:lpstr>
      <vt:lpstr>Doložené historické události</vt:lpstr>
      <vt:lpstr>Carrington Event (supererupce)</vt:lpstr>
      <vt:lpstr>1921</vt:lpstr>
      <vt:lpstr>Québec Blackout</vt:lpstr>
      <vt:lpstr>Bastille Day Event</vt:lpstr>
      <vt:lpstr>23. 7. 2012</vt:lpstr>
      <vt:lpstr>PowerPoint Presentation</vt:lpstr>
      <vt:lpstr>Změna celkového toku</vt:lpstr>
      <vt:lpstr>Další periody aktivity</vt:lpstr>
      <vt:lpstr>Souvislost s klimatem</vt:lpstr>
      <vt:lpstr>Proxy sluneční aktivity (14C)</vt:lpstr>
      <vt:lpstr>Dlouhodobá periodicita</vt:lpstr>
      <vt:lpstr>Metody předpovědí aktivity</vt:lpstr>
      <vt:lpstr>Kalibrovaný flux-transport model (Dikpati et al.)</vt:lpstr>
      <vt:lpstr>A realita?</vt:lpstr>
      <vt:lpstr>PowerPoint Presentation</vt:lpstr>
    </vt:vector>
  </TitlesOfParts>
  <Company>Max Planck Institut fuer Sonnensystemforschung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Svanda</cp:lastModifiedBy>
  <cp:revision>225</cp:revision>
  <dcterms:created xsi:type="dcterms:W3CDTF">2012-01-05T14:21:50Z</dcterms:created>
  <dcterms:modified xsi:type="dcterms:W3CDTF">2017-04-20T07:02:50Z</dcterms:modified>
</cp:coreProperties>
</file>