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p4" ContentType="video/unknown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5" r:id="rId13"/>
    <p:sldId id="284" r:id="rId14"/>
    <p:sldId id="285" r:id="rId15"/>
    <p:sldId id="286" r:id="rId16"/>
    <p:sldId id="282" r:id="rId17"/>
    <p:sldId id="275" r:id="rId18"/>
    <p:sldId id="287" r:id="rId19"/>
    <p:sldId id="269" r:id="rId20"/>
    <p:sldId id="283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76" r:id="rId29"/>
    <p:sldId id="277" r:id="rId30"/>
    <p:sldId id="278" r:id="rId31"/>
    <p:sldId id="279" r:id="rId32"/>
    <p:sldId id="280" r:id="rId33"/>
    <p:sldId id="281" r:id="rId34"/>
  </p:sldIdLst>
  <p:sldSz cx="10080625" cy="7559675"/>
  <p:notesSz cx="7559675" cy="10691813"/>
  <p:defaultTextStyle>
    <a:defPPr>
      <a:defRPr lang="en-GB"/>
    </a:defPPr>
    <a:lvl1pPr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1pPr>
    <a:lvl2pPr marL="742873" indent="-285721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2pPr>
    <a:lvl3pPr marL="1142881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3pPr>
    <a:lvl4pPr marL="1600034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4pPr>
    <a:lvl5pPr marL="2057187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5pPr>
    <a:lvl6pPr marL="2285763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6pPr>
    <a:lvl7pPr marL="2742916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7pPr>
    <a:lvl8pPr marL="3200068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8pPr>
    <a:lvl9pPr marL="3657221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512" y="-112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06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873" indent="-285721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881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034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187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576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7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52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73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78045"/>
            <a:ext cx="9828609" cy="967638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3345033"/>
            <a:ext cx="8820547" cy="4214642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0126" y="1388424"/>
            <a:ext cx="3778485" cy="550600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503920" indent="0">
              <a:buNone/>
              <a:defRPr sz="3100"/>
            </a:lvl2pPr>
            <a:lvl3pPr marL="1007838" indent="0">
              <a:buNone/>
              <a:defRPr sz="2600"/>
            </a:lvl3pPr>
            <a:lvl4pPr marL="1511758" indent="0">
              <a:buNone/>
              <a:defRPr sz="2200"/>
            </a:lvl4pPr>
            <a:lvl5pPr marL="2015677" indent="0">
              <a:buNone/>
              <a:defRPr sz="2200"/>
            </a:lvl5pPr>
            <a:lvl6pPr marL="2519597" indent="0">
              <a:buNone/>
              <a:defRPr sz="2200"/>
            </a:lvl6pPr>
            <a:lvl7pPr marL="3023515" indent="0">
              <a:buNone/>
              <a:defRPr sz="2200"/>
            </a:lvl7pPr>
            <a:lvl8pPr marL="3527435" indent="0">
              <a:buNone/>
              <a:defRPr sz="2200"/>
            </a:lvl8pPr>
            <a:lvl9pPr marL="4031354" indent="0">
              <a:buNone/>
              <a:defRPr sz="22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2" y="1388423"/>
            <a:ext cx="5040313" cy="551608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marL="0" lv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8806546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33458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7278211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316516" y="1245123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16516" y="2898172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675" y="539751"/>
            <a:ext cx="4846638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80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360364"/>
            <a:ext cx="8458200" cy="538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20726" y="1331913"/>
            <a:ext cx="4062413" cy="5757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935538" y="1331913"/>
            <a:ext cx="4064000" cy="575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93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39611"/>
            <a:ext cx="9828609" cy="10079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6551718"/>
            <a:ext cx="8820547" cy="100795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00783" rIns="302352" bIns="100783" rtlCol="0" anchor="t" anchorCtr="0"/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8806546" cy="42838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7847"/>
            <a:ext cx="9828609" cy="2519892"/>
          </a:xfrm>
          <a:solidFill>
            <a:schemeClr val="tx2"/>
          </a:solidFill>
        </p:spPr>
        <p:txBody>
          <a:bodyPr vert="horz" lIns="1310190" tIns="50392" rIns="302352" bIns="50392" rtlCol="0" anchor="b" anchorCtr="0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062" y="6045765"/>
            <a:ext cx="8820547" cy="85676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ctr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3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2076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4799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370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5370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4799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74799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36178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75605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799" y="1365285"/>
            <a:ext cx="3931444" cy="555391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200"/>
            </a:lvl6pPr>
            <a:lvl7pPr marL="2265888" indent="-379689">
              <a:defRPr sz="2200"/>
            </a:lvl7pPr>
            <a:lvl8pPr marL="2265888" indent="-379689">
              <a:defRPr sz="2200"/>
            </a:lvl8pPr>
            <a:lvl9pPr marL="2265888" indent="-379689"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3237" y="1365285"/>
            <a:ext cx="3931444" cy="553921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8575" y="1423135"/>
            <a:ext cx="8390021" cy="5484334"/>
          </a:xfrm>
          <a:prstGeom prst="rect">
            <a:avLst/>
          </a:prstGeom>
        </p:spPr>
        <p:txBody>
          <a:bodyPr vert="horz" lIns="100783" tIns="50392" rIns="100783" bIns="5039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90249" y="7241190"/>
            <a:ext cx="504031" cy="402483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8064" y="0"/>
            <a:ext cx="8818797" cy="2015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008064" y="7358085"/>
            <a:ext cx="8818797" cy="20159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2844"/>
            <a:ext cx="9826860" cy="1007957"/>
          </a:xfrm>
          <a:prstGeom prst="rect">
            <a:avLst/>
          </a:prstGeo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txStyles>
    <p:titleStyle>
      <a:lvl1pPr marL="0" indent="0" algn="l" defTabSz="1007838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77940" indent="-377940" algn="l" defTabSz="1007838" rtl="0" eaLnBrk="1" latinLnBrk="0" hangingPunct="1">
        <a:spcBef>
          <a:spcPts val="2205"/>
        </a:spcBef>
        <a:buClr>
          <a:schemeClr val="accent1"/>
        </a:buClr>
        <a:buFont typeface="Wingdings 2" pitchFamily="18" charset="2"/>
        <a:buChar char=""/>
        <a:defRPr sz="22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55879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0818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511758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896697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265888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643827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23515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403205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5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6.emf"/><Relationship Id="rId9" Type="http://schemas.openxmlformats.org/officeDocument/2006/relationships/image" Target="../media/image9.png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ctr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</a:tabLst>
            </a:pPr>
            <a:r>
              <a:rPr lang="en-US"/>
              <a:t>Koróna, sluneční vítr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36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3600" b="1" dirty="0">
              <a:latin typeface="Lucida Grande CE"/>
              <a:cs typeface="Lucida Grande CE"/>
            </a:endParaRPr>
          </a:p>
          <a:p>
            <a:pPr algn="ctr"/>
            <a:endParaRPr lang="en-US" dirty="0">
              <a:latin typeface="Lucida Grande CE"/>
              <a:cs typeface="Lucida Grande CE"/>
            </a:endParaRPr>
          </a:p>
          <a:p>
            <a:endParaRPr lang="en-US" dirty="0"/>
          </a:p>
          <a:p>
            <a:pPr algn="r"/>
            <a:r>
              <a:rPr lang="en-US" dirty="0"/>
              <a:t>Michal </a:t>
            </a:r>
            <a:r>
              <a:rPr lang="en-US" dirty="0" err="1"/>
              <a:t>Švanda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fyzika</a:t>
            </a:r>
            <a:r>
              <a:rPr lang="en-US" dirty="0"/>
              <a:t> LS </a:t>
            </a:r>
            <a:r>
              <a:rPr lang="en-US" dirty="0" smtClean="0"/>
              <a:t>2016/2017</a:t>
            </a:r>
            <a:endParaRPr lang="en-US" dirty="0"/>
          </a:p>
          <a:p>
            <a:pPr algn="r"/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LASCO@SoHO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800225"/>
            <a:ext cx="4319588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800225"/>
            <a:ext cx="4319588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TRACE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263650"/>
            <a:ext cx="3822700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7" y="3600451"/>
            <a:ext cx="4799013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7634"/>
          <a:stretch/>
        </p:blipFill>
        <p:spPr>
          <a:xfrm>
            <a:off x="1007864" y="1259557"/>
            <a:ext cx="7839919" cy="579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74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Koronální</a:t>
            </a:r>
            <a:r>
              <a:rPr lang="en-US" dirty="0" smtClean="0"/>
              <a:t> </a:t>
            </a:r>
            <a:r>
              <a:rPr lang="en-US" dirty="0" err="1" smtClean="0"/>
              <a:t>ohřev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575" y="1423135"/>
            <a:ext cx="8390021" cy="5165014"/>
          </a:xfrm>
        </p:spPr>
        <p:txBody>
          <a:bodyPr/>
          <a:lstStyle/>
          <a:p>
            <a:r>
              <a:rPr lang="en-US" dirty="0" err="1" smtClean="0"/>
              <a:t>Koróna</a:t>
            </a:r>
            <a:r>
              <a:rPr lang="en-US" dirty="0" smtClean="0"/>
              <a:t> je </a:t>
            </a:r>
            <a:r>
              <a:rPr lang="en-US" dirty="0" err="1" smtClean="0"/>
              <a:t>horká</a:t>
            </a:r>
            <a:r>
              <a:rPr lang="en-US" dirty="0" smtClean="0"/>
              <a:t>, </a:t>
            </a:r>
            <a:r>
              <a:rPr lang="en-US" dirty="0" err="1" smtClean="0"/>
              <a:t>fotosféra</a:t>
            </a:r>
            <a:r>
              <a:rPr lang="en-US" dirty="0" smtClean="0"/>
              <a:t> </a:t>
            </a:r>
            <a:r>
              <a:rPr lang="en-US" dirty="0" err="1" smtClean="0"/>
              <a:t>chladná</a:t>
            </a:r>
            <a:r>
              <a:rPr lang="en-US" dirty="0" smtClean="0"/>
              <a:t>, </a:t>
            </a:r>
            <a:r>
              <a:rPr lang="en-US" dirty="0" err="1" smtClean="0"/>
              <a:t>odporuje</a:t>
            </a:r>
            <a:r>
              <a:rPr lang="en-US" dirty="0" smtClean="0"/>
              <a:t> 2. </a:t>
            </a:r>
            <a:r>
              <a:rPr lang="en-US" dirty="0" err="1" smtClean="0"/>
              <a:t>termodynamické</a:t>
            </a:r>
            <a:r>
              <a:rPr lang="en-US" dirty="0" smtClean="0"/>
              <a:t> </a:t>
            </a:r>
            <a:r>
              <a:rPr lang="en-US" dirty="0" err="1" smtClean="0"/>
              <a:t>větě</a:t>
            </a:r>
            <a:endParaRPr lang="en-US" dirty="0" smtClean="0"/>
          </a:p>
          <a:p>
            <a:r>
              <a:rPr lang="en-US" dirty="0" smtClean="0"/>
              <a:t>Je </a:t>
            </a:r>
            <a:r>
              <a:rPr lang="en-US" dirty="0" err="1" smtClean="0"/>
              <a:t>třeba</a:t>
            </a:r>
            <a:r>
              <a:rPr lang="en-US" dirty="0" smtClean="0"/>
              <a:t> </a:t>
            </a:r>
            <a:r>
              <a:rPr lang="en-US" dirty="0" err="1" smtClean="0"/>
              <a:t>koronální</a:t>
            </a:r>
            <a:r>
              <a:rPr lang="en-US" dirty="0" smtClean="0"/>
              <a:t> </a:t>
            </a:r>
            <a:r>
              <a:rPr lang="en-US" dirty="0" err="1" smtClean="0"/>
              <a:t>ohřev</a:t>
            </a:r>
            <a:r>
              <a:rPr lang="en-US" dirty="0" smtClean="0"/>
              <a:t> – </a:t>
            </a:r>
            <a:r>
              <a:rPr lang="en-US" dirty="0" err="1" smtClean="0"/>
              <a:t>cca</a:t>
            </a:r>
            <a:r>
              <a:rPr lang="en-US" dirty="0" smtClean="0"/>
              <a:t> 1 kW/m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potřeba</a:t>
            </a:r>
            <a:r>
              <a:rPr lang="en-US" dirty="0" smtClean="0"/>
              <a:t> (</a:t>
            </a:r>
            <a:r>
              <a:rPr lang="en-US" dirty="0" err="1" smtClean="0"/>
              <a:t>více</a:t>
            </a:r>
            <a:r>
              <a:rPr lang="en-US" dirty="0" smtClean="0"/>
              <a:t> v </a:t>
            </a:r>
            <a:r>
              <a:rPr lang="en-US" dirty="0" err="1" smtClean="0"/>
              <a:t>aktivních</a:t>
            </a:r>
            <a:r>
              <a:rPr lang="en-US" dirty="0" smtClean="0"/>
              <a:t> </a:t>
            </a:r>
            <a:r>
              <a:rPr lang="en-US" dirty="0" err="1" smtClean="0"/>
              <a:t>oblastech</a:t>
            </a:r>
            <a:r>
              <a:rPr lang="en-US" dirty="0" smtClean="0"/>
              <a:t>, </a:t>
            </a:r>
            <a:r>
              <a:rPr lang="en-US" dirty="0" err="1" smtClean="0"/>
              <a:t>méně</a:t>
            </a:r>
            <a:r>
              <a:rPr lang="en-US" dirty="0" smtClean="0"/>
              <a:t> v </a:t>
            </a:r>
            <a:r>
              <a:rPr lang="en-US" dirty="0" err="1" smtClean="0"/>
              <a:t>koronálních</a:t>
            </a:r>
            <a:r>
              <a:rPr lang="en-US" dirty="0" smtClean="0"/>
              <a:t> </a:t>
            </a:r>
            <a:r>
              <a:rPr lang="en-US" dirty="0" err="1" smtClean="0"/>
              <a:t>děrách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Tři</a:t>
            </a:r>
            <a:r>
              <a:rPr lang="en-US" dirty="0" smtClean="0"/>
              <a:t> </a:t>
            </a:r>
            <a:r>
              <a:rPr lang="en-US" dirty="0" err="1" smtClean="0"/>
              <a:t>skupiny</a:t>
            </a:r>
            <a:r>
              <a:rPr lang="en-US" dirty="0" smtClean="0"/>
              <a:t> </a:t>
            </a:r>
            <a:r>
              <a:rPr lang="en-US" dirty="0" err="1" smtClean="0"/>
              <a:t>modelů</a:t>
            </a:r>
            <a:endParaRPr lang="en-US" dirty="0" smtClean="0"/>
          </a:p>
          <a:p>
            <a:pPr lvl="1"/>
            <a:r>
              <a:rPr lang="en-US" dirty="0" err="1" smtClean="0"/>
              <a:t>Nemagnetické</a:t>
            </a:r>
            <a:r>
              <a:rPr lang="en-US" dirty="0" smtClean="0"/>
              <a:t>: </a:t>
            </a:r>
            <a:r>
              <a:rPr lang="en-US" dirty="0" err="1" smtClean="0"/>
              <a:t>disipace</a:t>
            </a:r>
            <a:r>
              <a:rPr lang="en-US" dirty="0" smtClean="0"/>
              <a:t> </a:t>
            </a:r>
            <a:r>
              <a:rPr lang="en-US" dirty="0" err="1" smtClean="0"/>
              <a:t>akustických</a:t>
            </a:r>
            <a:r>
              <a:rPr lang="en-US" dirty="0" smtClean="0"/>
              <a:t> </a:t>
            </a:r>
            <a:r>
              <a:rPr lang="en-US" dirty="0" err="1" smtClean="0"/>
              <a:t>vln</a:t>
            </a:r>
            <a:endParaRPr lang="en-US" dirty="0" smtClean="0"/>
          </a:p>
          <a:p>
            <a:pPr lvl="1"/>
            <a:r>
              <a:rPr lang="en-US" dirty="0" err="1" smtClean="0"/>
              <a:t>Magnetické</a:t>
            </a:r>
            <a:r>
              <a:rPr lang="en-US" dirty="0" smtClean="0"/>
              <a:t> “</a:t>
            </a:r>
            <a:r>
              <a:rPr lang="en-US" dirty="0" err="1" smtClean="0"/>
              <a:t>stejnosměrné</a:t>
            </a:r>
            <a:r>
              <a:rPr lang="en-US" dirty="0" smtClean="0"/>
              <a:t>”: </a:t>
            </a:r>
            <a:r>
              <a:rPr lang="en-US" dirty="0" err="1" smtClean="0"/>
              <a:t>disipace</a:t>
            </a:r>
            <a:r>
              <a:rPr lang="en-US" dirty="0" smtClean="0"/>
              <a:t> el. </a:t>
            </a:r>
            <a:r>
              <a:rPr lang="en-US" dirty="0" err="1" smtClean="0"/>
              <a:t>proudů</a:t>
            </a:r>
            <a:r>
              <a:rPr lang="en-US" dirty="0" smtClean="0"/>
              <a:t>, </a:t>
            </a:r>
            <a:r>
              <a:rPr lang="en-US" dirty="0" err="1" smtClean="0"/>
              <a:t>rekonexe</a:t>
            </a:r>
            <a:endParaRPr lang="en-US" dirty="0" smtClean="0"/>
          </a:p>
          <a:p>
            <a:pPr lvl="1"/>
            <a:r>
              <a:rPr lang="en-US" dirty="0" err="1" smtClean="0"/>
              <a:t>Magnetické</a:t>
            </a:r>
            <a:r>
              <a:rPr lang="en-US" dirty="0" smtClean="0"/>
              <a:t> “</a:t>
            </a:r>
            <a:r>
              <a:rPr lang="en-US" dirty="0" err="1" smtClean="0"/>
              <a:t>střídavé</a:t>
            </a:r>
            <a:r>
              <a:rPr lang="en-US" dirty="0" smtClean="0"/>
              <a:t>”: </a:t>
            </a:r>
            <a:r>
              <a:rPr lang="en-US" dirty="0" err="1" smtClean="0"/>
              <a:t>vlny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3372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Nemagnetické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Povrchová</a:t>
            </a:r>
            <a:r>
              <a:rPr lang="en-US" dirty="0" smtClean="0"/>
              <a:t> </a:t>
            </a:r>
            <a:r>
              <a:rPr lang="en-US" dirty="0" err="1" smtClean="0"/>
              <a:t>konvekce</a:t>
            </a:r>
            <a:r>
              <a:rPr lang="en-US" dirty="0" smtClean="0"/>
              <a:t> </a:t>
            </a:r>
            <a:r>
              <a:rPr lang="en-US" dirty="0" err="1" smtClean="0"/>
              <a:t>vytváří</a:t>
            </a:r>
            <a:r>
              <a:rPr lang="en-US" dirty="0" smtClean="0"/>
              <a:t> </a:t>
            </a:r>
            <a:r>
              <a:rPr lang="en-US" dirty="0" err="1" smtClean="0"/>
              <a:t>spektrum</a:t>
            </a:r>
            <a:r>
              <a:rPr lang="en-US" dirty="0" smtClean="0"/>
              <a:t> </a:t>
            </a:r>
            <a:r>
              <a:rPr lang="en-US" dirty="0" err="1" smtClean="0"/>
              <a:t>vln</a:t>
            </a:r>
            <a:endParaRPr lang="en-US" dirty="0" smtClean="0"/>
          </a:p>
          <a:p>
            <a:r>
              <a:rPr lang="en-US" dirty="0" err="1" smtClean="0"/>
              <a:t>Hustota</a:t>
            </a:r>
            <a:r>
              <a:rPr lang="en-US" dirty="0" smtClean="0"/>
              <a:t> </a:t>
            </a:r>
            <a:r>
              <a:rPr lang="en-US" dirty="0" err="1" smtClean="0"/>
              <a:t>materiálu</a:t>
            </a:r>
            <a:r>
              <a:rPr lang="en-US" dirty="0" smtClean="0"/>
              <a:t> </a:t>
            </a:r>
            <a:r>
              <a:rPr lang="en-US" dirty="0" err="1" smtClean="0"/>
              <a:t>klesá</a:t>
            </a:r>
            <a:r>
              <a:rPr lang="en-US" dirty="0" smtClean="0"/>
              <a:t>, </a:t>
            </a:r>
            <a:r>
              <a:rPr lang="en-US" dirty="0" err="1" smtClean="0"/>
              <a:t>tedy</a:t>
            </a:r>
            <a:r>
              <a:rPr lang="en-US" dirty="0" smtClean="0"/>
              <a:t> </a:t>
            </a:r>
            <a:r>
              <a:rPr lang="en-US" dirty="0" err="1" smtClean="0"/>
              <a:t>amplituda</a:t>
            </a:r>
            <a:r>
              <a:rPr lang="en-US" dirty="0" smtClean="0"/>
              <a:t> </a:t>
            </a:r>
            <a:r>
              <a:rPr lang="en-US" dirty="0" err="1" smtClean="0"/>
              <a:t>vln</a:t>
            </a:r>
            <a:r>
              <a:rPr lang="en-US" dirty="0" smtClean="0"/>
              <a:t> </a:t>
            </a:r>
            <a:r>
              <a:rPr lang="en-US" dirty="0" err="1" smtClean="0"/>
              <a:t>narůstá</a:t>
            </a:r>
            <a:endParaRPr lang="en-US" dirty="0" smtClean="0"/>
          </a:p>
          <a:p>
            <a:r>
              <a:rPr lang="en-US" dirty="0" err="1" smtClean="0"/>
              <a:t>Vznikají</a:t>
            </a:r>
            <a:r>
              <a:rPr lang="en-US" dirty="0" smtClean="0"/>
              <a:t> </a:t>
            </a:r>
            <a:r>
              <a:rPr lang="en-US" dirty="0" err="1" smtClean="0"/>
              <a:t>rázové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endParaRPr lang="en-US" dirty="0" smtClean="0"/>
          </a:p>
          <a:p>
            <a:r>
              <a:rPr lang="en-US" dirty="0" smtClean="0"/>
              <a:t>Ty se </a:t>
            </a:r>
            <a:r>
              <a:rPr lang="en-US" dirty="0" err="1" smtClean="0"/>
              <a:t>rozpadají</a:t>
            </a:r>
            <a:r>
              <a:rPr lang="en-US" dirty="0" smtClean="0"/>
              <a:t> </a:t>
            </a:r>
            <a:r>
              <a:rPr lang="en-US" dirty="0" err="1" smtClean="0"/>
              <a:t>vysoko</a:t>
            </a:r>
            <a:r>
              <a:rPr lang="en-US" dirty="0" smtClean="0"/>
              <a:t> v </a:t>
            </a:r>
            <a:r>
              <a:rPr lang="en-US" dirty="0" err="1" smtClean="0"/>
              <a:t>atmosféře</a:t>
            </a:r>
            <a:r>
              <a:rPr lang="en-US" dirty="0" smtClean="0"/>
              <a:t> – </a:t>
            </a:r>
            <a:r>
              <a:rPr lang="en-US" dirty="0" err="1" smtClean="0"/>
              <a:t>ohřev</a:t>
            </a:r>
            <a:r>
              <a:rPr lang="en-US" dirty="0" smtClean="0"/>
              <a:t> </a:t>
            </a:r>
            <a:r>
              <a:rPr lang="en-US" dirty="0" err="1" smtClean="0"/>
              <a:t>koróny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Tento</a:t>
            </a:r>
            <a:r>
              <a:rPr lang="en-US" dirty="0" smtClean="0"/>
              <a:t> </a:t>
            </a:r>
            <a:r>
              <a:rPr lang="en-US" dirty="0" err="1" smtClean="0"/>
              <a:t>mechanismus</a:t>
            </a:r>
            <a:r>
              <a:rPr lang="en-US" dirty="0" smtClean="0"/>
              <a:t> </a:t>
            </a:r>
            <a:r>
              <a:rPr lang="en-US" dirty="0" err="1" smtClean="0"/>
              <a:t>může</a:t>
            </a:r>
            <a:r>
              <a:rPr lang="en-US" dirty="0" smtClean="0"/>
              <a:t> </a:t>
            </a:r>
            <a:r>
              <a:rPr lang="en-US" dirty="0" err="1" smtClean="0"/>
              <a:t>vysvětlit</a:t>
            </a:r>
            <a:r>
              <a:rPr lang="en-US" dirty="0" smtClean="0"/>
              <a:t> </a:t>
            </a:r>
            <a:r>
              <a:rPr lang="en-US" dirty="0" err="1" smtClean="0"/>
              <a:t>ohřev</a:t>
            </a:r>
            <a:r>
              <a:rPr lang="en-US" dirty="0" smtClean="0"/>
              <a:t> </a:t>
            </a:r>
            <a:r>
              <a:rPr lang="en-US" dirty="0" err="1" smtClean="0"/>
              <a:t>chromosféry</a:t>
            </a:r>
            <a:r>
              <a:rPr lang="en-US" dirty="0" smtClean="0"/>
              <a:t>, </a:t>
            </a:r>
            <a:r>
              <a:rPr lang="en-US" dirty="0" err="1" smtClean="0"/>
              <a:t>ohřev</a:t>
            </a:r>
            <a:r>
              <a:rPr lang="en-US" dirty="0" smtClean="0"/>
              <a:t> </a:t>
            </a:r>
            <a:r>
              <a:rPr lang="en-US" dirty="0" err="1" smtClean="0"/>
              <a:t>koróny</a:t>
            </a:r>
            <a:r>
              <a:rPr lang="en-US" dirty="0" smtClean="0"/>
              <a:t> </a:t>
            </a:r>
            <a:r>
              <a:rPr lang="en-US" dirty="0" err="1" smtClean="0"/>
              <a:t>však</a:t>
            </a:r>
            <a:r>
              <a:rPr lang="en-US" dirty="0" smtClean="0"/>
              <a:t> </a:t>
            </a:r>
            <a:r>
              <a:rPr lang="en-US" dirty="0" err="1" smtClean="0"/>
              <a:t>spíše</a:t>
            </a:r>
            <a:r>
              <a:rPr lang="en-US" dirty="0" smtClean="0"/>
              <a:t> ne (</a:t>
            </a:r>
            <a:r>
              <a:rPr lang="en-US" dirty="0" err="1" smtClean="0"/>
              <a:t>vlny</a:t>
            </a:r>
            <a:r>
              <a:rPr lang="en-US" dirty="0" smtClean="0"/>
              <a:t> </a:t>
            </a:r>
            <a:r>
              <a:rPr lang="en-US" dirty="0" err="1" smtClean="0"/>
              <a:t>ztratí</a:t>
            </a:r>
            <a:r>
              <a:rPr lang="en-US" dirty="0" smtClean="0"/>
              <a:t> </a:t>
            </a:r>
            <a:r>
              <a:rPr lang="en-US" dirty="0" err="1" smtClean="0"/>
              <a:t>energii</a:t>
            </a:r>
            <a:r>
              <a:rPr lang="en-US" dirty="0" smtClean="0"/>
              <a:t> v </a:t>
            </a:r>
            <a:r>
              <a:rPr lang="en-US" dirty="0" err="1" smtClean="0"/>
              <a:t>chromosféře</a:t>
            </a:r>
            <a:r>
              <a:rPr lang="en-US" dirty="0" smtClean="0"/>
              <a:t>, do </a:t>
            </a:r>
            <a:r>
              <a:rPr lang="en-US" dirty="0" err="1" smtClean="0"/>
              <a:t>koróny</a:t>
            </a:r>
            <a:r>
              <a:rPr lang="en-US" dirty="0" smtClean="0"/>
              <a:t> </a:t>
            </a:r>
            <a:r>
              <a:rPr lang="en-US" dirty="0" err="1" smtClean="0"/>
              <a:t>pronikne</a:t>
            </a:r>
            <a:r>
              <a:rPr lang="en-US" dirty="0" smtClean="0"/>
              <a:t> minimum)</a:t>
            </a:r>
          </a:p>
        </p:txBody>
      </p:sp>
    </p:spTree>
    <p:extLst>
      <p:ext uri="{BB962C8B-B14F-4D97-AF65-F5344CB8AC3E}">
        <p14:creationId xmlns:p14="http://schemas.microsoft.com/office/powerpoint/2010/main" val="34132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Magnetické</a:t>
            </a:r>
            <a:r>
              <a:rPr lang="en-US" dirty="0" smtClean="0"/>
              <a:t> DC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Elektrické</a:t>
            </a:r>
            <a:r>
              <a:rPr lang="en-US" dirty="0" smtClean="0"/>
              <a:t> </a:t>
            </a:r>
            <a:r>
              <a:rPr lang="en-US" dirty="0" err="1" smtClean="0"/>
              <a:t>proudy</a:t>
            </a:r>
            <a:r>
              <a:rPr lang="en-US" dirty="0" smtClean="0"/>
              <a:t> </a:t>
            </a:r>
            <a:r>
              <a:rPr lang="en-US" dirty="0" err="1" smtClean="0"/>
              <a:t>podél</a:t>
            </a:r>
            <a:r>
              <a:rPr lang="en-US" dirty="0" smtClean="0"/>
              <a:t> </a:t>
            </a:r>
            <a:r>
              <a:rPr lang="en-US" dirty="0" err="1" smtClean="0"/>
              <a:t>smyček</a:t>
            </a:r>
            <a:r>
              <a:rPr lang="en-US" dirty="0" smtClean="0"/>
              <a:t> </a:t>
            </a:r>
            <a:r>
              <a:rPr lang="en-US" dirty="0" err="1" smtClean="0"/>
              <a:t>nesou</a:t>
            </a:r>
            <a:r>
              <a:rPr lang="en-US" dirty="0" smtClean="0"/>
              <a:t> </a:t>
            </a:r>
            <a:r>
              <a:rPr lang="en-US" dirty="0" err="1" smtClean="0"/>
              <a:t>energii</a:t>
            </a:r>
            <a:r>
              <a:rPr lang="en-US" dirty="0" smtClean="0"/>
              <a:t>, </a:t>
            </a:r>
            <a:r>
              <a:rPr lang="en-US" dirty="0" err="1" smtClean="0"/>
              <a:t>nepotenciálová</a:t>
            </a:r>
            <a:r>
              <a:rPr lang="en-US" dirty="0" smtClean="0"/>
              <a:t> </a:t>
            </a:r>
            <a:r>
              <a:rPr lang="en-US" dirty="0" err="1" smtClean="0"/>
              <a:t>část</a:t>
            </a:r>
            <a:r>
              <a:rPr lang="en-US" dirty="0" smtClean="0"/>
              <a:t> </a:t>
            </a:r>
            <a:r>
              <a:rPr lang="en-US" dirty="0" err="1" smtClean="0"/>
              <a:t>magnetického</a:t>
            </a:r>
            <a:r>
              <a:rPr lang="en-US" dirty="0" smtClean="0"/>
              <a:t> pole </a:t>
            </a:r>
            <a:r>
              <a:rPr lang="en-US" dirty="0" err="1" smtClean="0"/>
              <a:t>obsahuje</a:t>
            </a:r>
            <a:r>
              <a:rPr lang="en-US" dirty="0" smtClean="0"/>
              <a:t> </a:t>
            </a:r>
            <a:r>
              <a:rPr lang="en-US" dirty="0" err="1" smtClean="0"/>
              <a:t>energii</a:t>
            </a:r>
            <a:endParaRPr lang="en-US" dirty="0" smtClean="0"/>
          </a:p>
          <a:p>
            <a:r>
              <a:rPr lang="en-US" dirty="0" err="1" smtClean="0"/>
              <a:t>Rozpad</a:t>
            </a:r>
            <a:r>
              <a:rPr lang="en-US" dirty="0" smtClean="0"/>
              <a:t> </a:t>
            </a:r>
            <a:r>
              <a:rPr lang="en-US" dirty="0" err="1" smtClean="0"/>
              <a:t>Joulovým</a:t>
            </a:r>
            <a:r>
              <a:rPr lang="en-US" dirty="0" smtClean="0"/>
              <a:t> </a:t>
            </a:r>
            <a:r>
              <a:rPr lang="en-US" dirty="0" err="1" smtClean="0"/>
              <a:t>teplem</a:t>
            </a:r>
            <a:endParaRPr lang="en-US" dirty="0" smtClean="0"/>
          </a:p>
          <a:p>
            <a:r>
              <a:rPr lang="en-US" dirty="0" err="1" smtClean="0"/>
              <a:t>Rozpad</a:t>
            </a:r>
            <a:r>
              <a:rPr lang="en-US" dirty="0" smtClean="0"/>
              <a:t> </a:t>
            </a:r>
            <a:r>
              <a:rPr lang="en-US" dirty="0" err="1" smtClean="0"/>
              <a:t>rekonexemi</a:t>
            </a:r>
            <a:r>
              <a:rPr lang="en-US" dirty="0" smtClean="0"/>
              <a:t> (</a:t>
            </a:r>
            <a:r>
              <a:rPr lang="en-US" dirty="0" err="1" smtClean="0"/>
              <a:t>pomalé</a:t>
            </a:r>
            <a:r>
              <a:rPr lang="en-US" dirty="0" smtClean="0"/>
              <a:t>, </a:t>
            </a:r>
            <a:r>
              <a:rPr lang="en-US" dirty="0" err="1" smtClean="0"/>
              <a:t>nejsou</a:t>
            </a:r>
            <a:r>
              <a:rPr lang="en-US" dirty="0" smtClean="0"/>
              <a:t> </a:t>
            </a:r>
            <a:r>
              <a:rPr lang="en-US" dirty="0" err="1" smtClean="0"/>
              <a:t>vidět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erupce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Rozpad</a:t>
            </a:r>
            <a:r>
              <a:rPr lang="en-US" dirty="0" smtClean="0"/>
              <a:t> </a:t>
            </a:r>
            <a:r>
              <a:rPr lang="en-US" dirty="0" err="1" smtClean="0"/>
              <a:t>erupcemi</a:t>
            </a:r>
            <a:r>
              <a:rPr lang="en-US" dirty="0" smtClean="0"/>
              <a:t> (</a:t>
            </a:r>
            <a:r>
              <a:rPr lang="en-US" dirty="0" err="1" smtClean="0"/>
              <a:t>nano</a:t>
            </a:r>
            <a:r>
              <a:rPr lang="en-US" dirty="0" smtClean="0"/>
              <a:t>-, </a:t>
            </a:r>
            <a:r>
              <a:rPr lang="en-US" dirty="0" err="1" smtClean="0"/>
              <a:t>piko</a:t>
            </a:r>
            <a:r>
              <a:rPr lang="en-US" dirty="0" smtClean="0"/>
              <a:t>-,…)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751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Mini, mikro, </a:t>
            </a:r>
            <a:r>
              <a:rPr lang="cs-CZ" dirty="0" err="1"/>
              <a:t>nano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Velké</a:t>
            </a:r>
            <a:r>
              <a:rPr lang="en-US" dirty="0" smtClean="0"/>
              <a:t> </a:t>
            </a:r>
            <a:r>
              <a:rPr lang="en-US" dirty="0" err="1" smtClean="0"/>
              <a:t>erupce</a:t>
            </a:r>
            <a:endParaRPr lang="en-US" dirty="0" smtClean="0"/>
          </a:p>
          <a:p>
            <a:pPr lvl="1"/>
            <a:r>
              <a:rPr lang="en-US" dirty="0" smtClean="0"/>
              <a:t>E ~ 10</a:t>
            </a:r>
            <a:r>
              <a:rPr lang="en-US" baseline="30000" dirty="0" smtClean="0"/>
              <a:t>23</a:t>
            </a:r>
            <a:r>
              <a:rPr lang="en-US" dirty="0" smtClean="0"/>
              <a:t>-10</a:t>
            </a:r>
            <a:r>
              <a:rPr lang="en-US" baseline="30000" dirty="0" smtClean="0"/>
              <a:t>26</a:t>
            </a:r>
            <a:r>
              <a:rPr lang="en-US" dirty="0" smtClean="0"/>
              <a:t> J</a:t>
            </a:r>
          </a:p>
          <a:p>
            <a:pPr lvl="1"/>
            <a:r>
              <a:rPr lang="en-US" dirty="0" smtClean="0"/>
              <a:t>T ~ 8-40 MK</a:t>
            </a:r>
          </a:p>
          <a:p>
            <a:pPr lvl="1"/>
            <a:r>
              <a:rPr lang="en-US" dirty="0" smtClean="0"/>
              <a:t>n ~ 2-20×10</a:t>
            </a:r>
            <a:r>
              <a:rPr lang="en-US" baseline="30000" dirty="0" smtClean="0"/>
              <a:t>16</a:t>
            </a:r>
            <a:r>
              <a:rPr lang="en-US" dirty="0" smtClean="0"/>
              <a:t> m</a:t>
            </a:r>
            <a:r>
              <a:rPr lang="en-US" baseline="30000" dirty="0" smtClean="0"/>
              <a:t>-3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Mikro-erupce</a:t>
            </a:r>
            <a:endParaRPr lang="en-US" dirty="0"/>
          </a:p>
          <a:p>
            <a:pPr lvl="1"/>
            <a:r>
              <a:rPr lang="en-US" dirty="0"/>
              <a:t>E ~ </a:t>
            </a:r>
            <a:r>
              <a:rPr lang="en-US" dirty="0" smtClean="0"/>
              <a:t>10</a:t>
            </a:r>
            <a:r>
              <a:rPr lang="en-US" baseline="30000" dirty="0" smtClean="0"/>
              <a:t>20</a:t>
            </a:r>
            <a:r>
              <a:rPr lang="en-US" dirty="0" smtClean="0"/>
              <a:t>-10</a:t>
            </a:r>
            <a:r>
              <a:rPr lang="en-US" baseline="30000" dirty="0" smtClean="0"/>
              <a:t>23</a:t>
            </a:r>
            <a:r>
              <a:rPr lang="en-US" dirty="0" smtClean="0"/>
              <a:t> </a:t>
            </a:r>
            <a:r>
              <a:rPr lang="en-US" dirty="0"/>
              <a:t>J</a:t>
            </a:r>
          </a:p>
          <a:p>
            <a:pPr lvl="1"/>
            <a:r>
              <a:rPr lang="en-US" dirty="0"/>
              <a:t>T ~ </a:t>
            </a:r>
            <a:r>
              <a:rPr lang="en-US" dirty="0" smtClean="0"/>
              <a:t>1-8 </a:t>
            </a:r>
            <a:r>
              <a:rPr lang="en-US" dirty="0"/>
              <a:t>MK</a:t>
            </a:r>
          </a:p>
          <a:p>
            <a:pPr lvl="1"/>
            <a:r>
              <a:rPr lang="en-US" dirty="0"/>
              <a:t>n ~ 2-20×</a:t>
            </a:r>
            <a:r>
              <a:rPr lang="en-US" dirty="0" smtClean="0"/>
              <a:t>10</a:t>
            </a:r>
            <a:r>
              <a:rPr lang="en-US" baseline="30000" dirty="0" smtClean="0"/>
              <a:t>15</a:t>
            </a:r>
            <a:r>
              <a:rPr lang="en-US" dirty="0" smtClean="0"/>
              <a:t> </a:t>
            </a:r>
            <a:r>
              <a:rPr lang="en-US" dirty="0"/>
              <a:t>m</a:t>
            </a:r>
            <a:r>
              <a:rPr lang="en-US" baseline="30000" dirty="0"/>
              <a:t>-3</a:t>
            </a:r>
          </a:p>
          <a:p>
            <a:r>
              <a:rPr lang="en-US" dirty="0" smtClean="0"/>
              <a:t>Nano-</a:t>
            </a:r>
            <a:r>
              <a:rPr lang="en-US" dirty="0" err="1" smtClean="0"/>
              <a:t>erupce</a:t>
            </a:r>
            <a:endParaRPr lang="en-US" dirty="0"/>
          </a:p>
          <a:p>
            <a:pPr lvl="1"/>
            <a:r>
              <a:rPr lang="en-US" dirty="0"/>
              <a:t>E ~ </a:t>
            </a:r>
            <a:r>
              <a:rPr lang="en-US" dirty="0" smtClean="0"/>
              <a:t>10</a:t>
            </a:r>
            <a:r>
              <a:rPr lang="en-US" baseline="30000" dirty="0" smtClean="0"/>
              <a:t>17</a:t>
            </a:r>
            <a:r>
              <a:rPr lang="en-US" dirty="0" smtClean="0"/>
              <a:t>-10</a:t>
            </a:r>
            <a:r>
              <a:rPr lang="en-US" baseline="30000" dirty="0" smtClean="0"/>
              <a:t>20</a:t>
            </a:r>
            <a:r>
              <a:rPr lang="en-US" dirty="0" smtClean="0"/>
              <a:t> </a:t>
            </a:r>
            <a:r>
              <a:rPr lang="en-US" dirty="0"/>
              <a:t>J</a:t>
            </a:r>
          </a:p>
          <a:p>
            <a:pPr lvl="1"/>
            <a:r>
              <a:rPr lang="en-US" dirty="0"/>
              <a:t>T ~ </a:t>
            </a:r>
            <a:r>
              <a:rPr lang="en-US" dirty="0" smtClean="0"/>
              <a:t>1-2 </a:t>
            </a:r>
            <a:r>
              <a:rPr lang="en-US" dirty="0"/>
              <a:t>MK</a:t>
            </a:r>
          </a:p>
          <a:p>
            <a:pPr lvl="1"/>
            <a:r>
              <a:rPr lang="en-US" dirty="0"/>
              <a:t>n ~ 2-20×</a:t>
            </a:r>
            <a:r>
              <a:rPr lang="en-US" dirty="0" smtClean="0"/>
              <a:t>10</a:t>
            </a:r>
            <a:r>
              <a:rPr lang="en-US" baseline="30000" dirty="0" smtClean="0"/>
              <a:t>14</a:t>
            </a:r>
            <a:r>
              <a:rPr lang="en-US" dirty="0" smtClean="0"/>
              <a:t> </a:t>
            </a:r>
            <a:r>
              <a:rPr lang="en-US" dirty="0"/>
              <a:t>m</a:t>
            </a:r>
            <a:r>
              <a:rPr lang="en-US" baseline="30000" dirty="0"/>
              <a:t>-3</a:t>
            </a:r>
          </a:p>
          <a:p>
            <a:r>
              <a:rPr lang="en-US" dirty="0" err="1" smtClean="0"/>
              <a:t>Piko-erupce</a:t>
            </a:r>
            <a:r>
              <a:rPr lang="en-US" dirty="0" smtClean="0"/>
              <a:t>, </a:t>
            </a:r>
            <a:r>
              <a:rPr lang="en-US" dirty="0" err="1" smtClean="0"/>
              <a:t>supererupce</a:t>
            </a:r>
            <a:r>
              <a:rPr lang="en-US" dirty="0" smtClean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19337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Četnost erupcí podle energie (Nogami 2012)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1219201"/>
            <a:ext cx="9224963" cy="613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Magnetické</a:t>
            </a:r>
            <a:r>
              <a:rPr lang="en-US" dirty="0" smtClean="0"/>
              <a:t> 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Magnetoakustické</a:t>
            </a:r>
            <a:r>
              <a:rPr lang="en-US" dirty="0" smtClean="0"/>
              <a:t> a </a:t>
            </a:r>
            <a:r>
              <a:rPr lang="en-US" dirty="0" err="1" smtClean="0"/>
              <a:t>Alfvénovy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endParaRPr lang="en-US" dirty="0" smtClean="0"/>
          </a:p>
          <a:p>
            <a:r>
              <a:rPr lang="en-US" b="1" dirty="0" err="1" smtClean="0"/>
              <a:t>Problém</a:t>
            </a:r>
            <a:r>
              <a:rPr lang="en-US" dirty="0" smtClean="0"/>
              <a:t>: </a:t>
            </a:r>
          </a:p>
          <a:p>
            <a:pPr lvl="1"/>
            <a:r>
              <a:rPr lang="en-US" dirty="0" err="1" smtClean="0"/>
              <a:t>magnetoakustické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r>
              <a:rPr lang="en-US" dirty="0" smtClean="0"/>
              <a:t> </a:t>
            </a:r>
            <a:r>
              <a:rPr lang="en-US" dirty="0" err="1" smtClean="0"/>
              <a:t>ochotně</a:t>
            </a:r>
            <a:r>
              <a:rPr lang="en-US" dirty="0" smtClean="0"/>
              <a:t> </a:t>
            </a:r>
            <a:r>
              <a:rPr lang="en-US" dirty="0" err="1" smtClean="0"/>
              <a:t>disipují</a:t>
            </a:r>
            <a:r>
              <a:rPr lang="en-US" dirty="0" smtClean="0"/>
              <a:t>, ale </a:t>
            </a:r>
            <a:r>
              <a:rPr lang="en-US" dirty="0" err="1" smtClean="0"/>
              <a:t>obtížně</a:t>
            </a:r>
            <a:r>
              <a:rPr lang="en-US" dirty="0" smtClean="0"/>
              <a:t> </a:t>
            </a:r>
            <a:r>
              <a:rPr lang="en-US" dirty="0" err="1" smtClean="0"/>
              <a:t>procházejí</a:t>
            </a:r>
            <a:r>
              <a:rPr lang="en-US" dirty="0" smtClean="0"/>
              <a:t> </a:t>
            </a:r>
            <a:r>
              <a:rPr lang="en-US" dirty="0" err="1" smtClean="0"/>
              <a:t>chromosférou</a:t>
            </a:r>
            <a:r>
              <a:rPr lang="en-US" dirty="0" smtClean="0"/>
              <a:t> (</a:t>
            </a:r>
            <a:r>
              <a:rPr lang="en-US" dirty="0" err="1" smtClean="0"/>
              <a:t>nízká</a:t>
            </a:r>
            <a:r>
              <a:rPr lang="en-US" dirty="0" smtClean="0"/>
              <a:t> </a:t>
            </a:r>
            <a:r>
              <a:rPr lang="en-US" dirty="0" err="1" smtClean="0"/>
              <a:t>hustota</a:t>
            </a:r>
            <a:r>
              <a:rPr lang="en-US" dirty="0" smtClean="0"/>
              <a:t> </a:t>
            </a:r>
            <a:r>
              <a:rPr lang="en-US" dirty="0" err="1" smtClean="0"/>
              <a:t>materiálu</a:t>
            </a:r>
            <a:r>
              <a:rPr lang="en-US" dirty="0" smtClean="0"/>
              <a:t> a </a:t>
            </a:r>
            <a:r>
              <a:rPr lang="en-US" dirty="0" err="1" smtClean="0"/>
              <a:t>podléhají</a:t>
            </a:r>
            <a:r>
              <a:rPr lang="en-US" dirty="0" smtClean="0"/>
              <a:t> </a:t>
            </a:r>
            <a:r>
              <a:rPr lang="en-US" dirty="0" err="1" smtClean="0"/>
              <a:t>reflexi</a:t>
            </a:r>
            <a:r>
              <a:rPr lang="en-US" dirty="0" smtClean="0"/>
              <a:t> </a:t>
            </a:r>
            <a:r>
              <a:rPr lang="en-US" dirty="0" err="1" smtClean="0"/>
              <a:t>zpět</a:t>
            </a:r>
            <a:r>
              <a:rPr lang="en-US" dirty="0" smtClean="0"/>
              <a:t> do </a:t>
            </a:r>
            <a:r>
              <a:rPr lang="en-US" dirty="0" err="1" smtClean="0"/>
              <a:t>fotosféry</a:t>
            </a:r>
            <a:r>
              <a:rPr lang="en-US" dirty="0" smtClean="0"/>
              <a:t>), </a:t>
            </a:r>
            <a:r>
              <a:rPr lang="en-US" dirty="0" err="1" smtClean="0"/>
              <a:t>tedy</a:t>
            </a:r>
            <a:r>
              <a:rPr lang="en-US" dirty="0" smtClean="0"/>
              <a:t> </a:t>
            </a:r>
            <a:r>
              <a:rPr lang="en-US" dirty="0" err="1" smtClean="0"/>
              <a:t>nemohou</a:t>
            </a:r>
            <a:r>
              <a:rPr lang="en-US" dirty="0" smtClean="0"/>
              <a:t> </a:t>
            </a:r>
            <a:r>
              <a:rPr lang="en-US" dirty="0" err="1" smtClean="0"/>
              <a:t>nést</a:t>
            </a:r>
            <a:r>
              <a:rPr lang="en-US" dirty="0" smtClean="0"/>
              <a:t> </a:t>
            </a:r>
            <a:r>
              <a:rPr lang="en-US" dirty="0" err="1" smtClean="0"/>
              <a:t>dostatečné</a:t>
            </a:r>
            <a:r>
              <a:rPr lang="en-US" dirty="0" smtClean="0"/>
              <a:t> </a:t>
            </a:r>
            <a:r>
              <a:rPr lang="en-US" dirty="0" err="1" smtClean="0"/>
              <a:t>množství</a:t>
            </a:r>
            <a:r>
              <a:rPr lang="en-US" dirty="0" smtClean="0"/>
              <a:t> </a:t>
            </a:r>
            <a:r>
              <a:rPr lang="en-US" dirty="0" err="1" smtClean="0"/>
              <a:t>energie</a:t>
            </a:r>
            <a:r>
              <a:rPr lang="en-US" dirty="0" smtClean="0"/>
              <a:t>. </a:t>
            </a:r>
          </a:p>
          <a:p>
            <a:pPr lvl="1"/>
            <a:r>
              <a:rPr lang="en-US" dirty="0" err="1" smtClean="0"/>
              <a:t>Alfvénovy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r>
              <a:rPr lang="en-US" dirty="0" smtClean="0"/>
              <a:t> </a:t>
            </a:r>
            <a:r>
              <a:rPr lang="en-US" dirty="0" err="1" smtClean="0"/>
              <a:t>snadno</a:t>
            </a:r>
            <a:r>
              <a:rPr lang="en-US" dirty="0" smtClean="0"/>
              <a:t> </a:t>
            </a:r>
            <a:r>
              <a:rPr lang="en-US" dirty="0" err="1" smtClean="0"/>
              <a:t>procházejí</a:t>
            </a:r>
            <a:r>
              <a:rPr lang="en-US" dirty="0" smtClean="0"/>
              <a:t> </a:t>
            </a:r>
            <a:r>
              <a:rPr lang="en-US" dirty="0" err="1" smtClean="0"/>
              <a:t>chromosférou</a:t>
            </a:r>
            <a:r>
              <a:rPr lang="en-US" dirty="0" smtClean="0"/>
              <a:t>, ale </a:t>
            </a:r>
            <a:r>
              <a:rPr lang="en-US" dirty="0" err="1" smtClean="0"/>
              <a:t>neochotně</a:t>
            </a:r>
            <a:r>
              <a:rPr lang="en-US" dirty="0" smtClean="0"/>
              <a:t> </a:t>
            </a:r>
            <a:r>
              <a:rPr lang="en-US" dirty="0" err="1" smtClean="0"/>
              <a:t>disipují</a:t>
            </a:r>
            <a:endParaRPr lang="en-US" dirty="0" smtClean="0"/>
          </a:p>
          <a:p>
            <a:pPr lvl="1"/>
            <a:r>
              <a:rPr lang="en-US" i="1" dirty="0" err="1" smtClean="0"/>
              <a:t>Numerické</a:t>
            </a:r>
            <a:r>
              <a:rPr lang="en-US" i="1" dirty="0" smtClean="0"/>
              <a:t> </a:t>
            </a:r>
            <a:r>
              <a:rPr lang="en-US" i="1" dirty="0" err="1" smtClean="0"/>
              <a:t>simulace</a:t>
            </a:r>
            <a:r>
              <a:rPr lang="en-US" i="1" dirty="0" smtClean="0"/>
              <a:t>:</a:t>
            </a:r>
            <a:r>
              <a:rPr lang="en-US" dirty="0" smtClean="0"/>
              <a:t> </a:t>
            </a:r>
            <a:r>
              <a:rPr lang="en-US" dirty="0" err="1" smtClean="0"/>
              <a:t>Alfvénovy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r>
              <a:rPr lang="en-US" dirty="0" smtClean="0"/>
              <a:t> </a:t>
            </a:r>
            <a:r>
              <a:rPr lang="en-US" dirty="0" err="1" smtClean="0"/>
              <a:t>mohou</a:t>
            </a:r>
            <a:r>
              <a:rPr lang="en-US" dirty="0" smtClean="0"/>
              <a:t> </a:t>
            </a:r>
            <a:r>
              <a:rPr lang="en-US" dirty="0" err="1"/>
              <a:t>k</a:t>
            </a:r>
            <a:r>
              <a:rPr lang="en-US" dirty="0" err="1" smtClean="0"/>
              <a:t>onvertovat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magnetoakustické</a:t>
            </a:r>
            <a:r>
              <a:rPr lang="en-US" dirty="0" smtClean="0"/>
              <a:t> v </a:t>
            </a:r>
            <a:r>
              <a:rPr lang="en-US" dirty="0" err="1" smtClean="0"/>
              <a:t>přechodové</a:t>
            </a:r>
            <a:r>
              <a:rPr lang="en-US" dirty="0" smtClean="0"/>
              <a:t> </a:t>
            </a:r>
            <a:r>
              <a:rPr lang="en-US" dirty="0" err="1" smtClean="0"/>
              <a:t>vrstvě</a:t>
            </a:r>
            <a:endParaRPr lang="en-US" dirty="0" smtClean="0"/>
          </a:p>
          <a:p>
            <a:r>
              <a:rPr lang="en-US" dirty="0" err="1" smtClean="0"/>
              <a:t>Až</a:t>
            </a:r>
            <a:r>
              <a:rPr lang="en-US" dirty="0" smtClean="0"/>
              <a:t> do </a:t>
            </a:r>
            <a:r>
              <a:rPr lang="en-US" dirty="0" err="1" smtClean="0"/>
              <a:t>vypuštění</a:t>
            </a:r>
            <a:r>
              <a:rPr lang="en-US" dirty="0" smtClean="0"/>
              <a:t> SOHO </a:t>
            </a:r>
            <a:r>
              <a:rPr lang="en-US" dirty="0" err="1" smtClean="0"/>
              <a:t>žádný</a:t>
            </a:r>
            <a:r>
              <a:rPr lang="en-US" dirty="0" smtClean="0"/>
              <a:t> </a:t>
            </a:r>
            <a:r>
              <a:rPr lang="en-US" dirty="0" err="1" smtClean="0"/>
              <a:t>důkaz</a:t>
            </a:r>
            <a:r>
              <a:rPr lang="en-US" dirty="0" smtClean="0"/>
              <a:t> </a:t>
            </a:r>
            <a:r>
              <a:rPr lang="en-US" dirty="0" err="1" smtClean="0"/>
              <a:t>vln</a:t>
            </a:r>
            <a:r>
              <a:rPr lang="en-US" dirty="0" smtClean="0"/>
              <a:t> v </a:t>
            </a:r>
            <a:r>
              <a:rPr lang="en-US" dirty="0" err="1" smtClean="0"/>
              <a:t>koróně</a:t>
            </a:r>
            <a:r>
              <a:rPr lang="en-US" dirty="0" smtClean="0"/>
              <a:t>. SOHO – </a:t>
            </a:r>
            <a:r>
              <a:rPr lang="en-US" dirty="0" err="1" smtClean="0"/>
              <a:t>vlny</a:t>
            </a:r>
            <a:r>
              <a:rPr lang="en-US" dirty="0" smtClean="0"/>
              <a:t> 100 </a:t>
            </a:r>
            <a:r>
              <a:rPr lang="en-US" dirty="0" err="1" smtClean="0"/>
              <a:t>mHz</a:t>
            </a:r>
            <a:r>
              <a:rPr lang="en-US" dirty="0" smtClean="0"/>
              <a:t> s </a:t>
            </a:r>
            <a:r>
              <a:rPr lang="en-US" dirty="0" err="1" smtClean="0"/>
              <a:t>cca</a:t>
            </a:r>
            <a:r>
              <a:rPr lang="en-US" dirty="0" smtClean="0"/>
              <a:t> 10 % </a:t>
            </a:r>
            <a:r>
              <a:rPr lang="en-US" dirty="0" err="1" smtClean="0"/>
              <a:t>potřebné</a:t>
            </a:r>
            <a:r>
              <a:rPr lang="en-US" dirty="0" smtClean="0"/>
              <a:t> </a:t>
            </a:r>
            <a:r>
              <a:rPr lang="en-US" dirty="0" err="1" smtClean="0"/>
              <a:t>energie</a:t>
            </a:r>
            <a:r>
              <a:rPr lang="en-US" dirty="0" smtClean="0"/>
              <a:t>. </a:t>
            </a:r>
            <a:r>
              <a:rPr lang="en-US" dirty="0" err="1" smtClean="0"/>
              <a:t>Nové</a:t>
            </a:r>
            <a:r>
              <a:rPr lang="en-US" dirty="0" smtClean="0"/>
              <a:t> </a:t>
            </a:r>
            <a:r>
              <a:rPr lang="en-US" dirty="0" err="1" smtClean="0"/>
              <a:t>přístroje</a:t>
            </a:r>
            <a:r>
              <a:rPr lang="en-US" dirty="0" smtClean="0"/>
              <a:t> (</a:t>
            </a:r>
            <a:r>
              <a:rPr lang="en-US" dirty="0" err="1" smtClean="0"/>
              <a:t>Hinode</a:t>
            </a:r>
            <a:r>
              <a:rPr lang="en-US" dirty="0" smtClean="0"/>
              <a:t>, AIA): </a:t>
            </a:r>
            <a:r>
              <a:rPr lang="en-US" dirty="0" err="1" smtClean="0"/>
              <a:t>vlny</a:t>
            </a:r>
            <a:r>
              <a:rPr lang="en-US" dirty="0" smtClean="0"/>
              <a:t> s </a:t>
            </a:r>
            <a:r>
              <a:rPr lang="en-US" dirty="0" err="1" smtClean="0"/>
              <a:t>nižšími</a:t>
            </a:r>
            <a:r>
              <a:rPr lang="en-US" dirty="0" smtClean="0"/>
              <a:t> </a:t>
            </a:r>
            <a:r>
              <a:rPr lang="en-US" dirty="0" err="1" smtClean="0"/>
              <a:t>frekvencemi</a:t>
            </a:r>
            <a:r>
              <a:rPr lang="en-US" dirty="0" smtClean="0"/>
              <a:t>, </a:t>
            </a:r>
            <a:r>
              <a:rPr lang="en-US" dirty="0" err="1" smtClean="0"/>
              <a:t>až</a:t>
            </a:r>
            <a:r>
              <a:rPr lang="en-US" dirty="0" smtClean="0"/>
              <a:t> 1-10 Hz, </a:t>
            </a:r>
            <a:r>
              <a:rPr lang="en-US" dirty="0" err="1" smtClean="0"/>
              <a:t>objeveny</a:t>
            </a:r>
            <a:r>
              <a:rPr lang="en-US" dirty="0" smtClean="0"/>
              <a:t> v </a:t>
            </a:r>
            <a:r>
              <a:rPr lang="en-US" dirty="0" err="1" smtClean="0"/>
              <a:t>nižší</a:t>
            </a:r>
            <a:r>
              <a:rPr lang="en-US" dirty="0" smtClean="0"/>
              <a:t> </a:t>
            </a:r>
            <a:r>
              <a:rPr lang="en-US" dirty="0" err="1" smtClean="0"/>
              <a:t>atmosféře</a:t>
            </a:r>
            <a:r>
              <a:rPr lang="en-US" dirty="0" smtClean="0"/>
              <a:t>, </a:t>
            </a:r>
            <a:r>
              <a:rPr lang="en-US" dirty="0" err="1" smtClean="0"/>
              <a:t>mají</a:t>
            </a:r>
            <a:r>
              <a:rPr lang="en-US" dirty="0" smtClean="0"/>
              <a:t> </a:t>
            </a:r>
            <a:r>
              <a:rPr lang="en-US" dirty="0" err="1" smtClean="0"/>
              <a:t>možná</a:t>
            </a:r>
            <a:r>
              <a:rPr lang="en-US" dirty="0" smtClean="0"/>
              <a:t> dost </a:t>
            </a:r>
            <a:r>
              <a:rPr lang="en-US" dirty="0" err="1" smtClean="0"/>
              <a:t>energie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21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 smtClean="0"/>
              <a:t>22 modelů koronálního ohřevu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575" y="1423135"/>
            <a:ext cx="2731617" cy="5484334"/>
          </a:xfrm>
        </p:spPr>
        <p:txBody>
          <a:bodyPr/>
          <a:lstStyle/>
          <a:p>
            <a:r>
              <a:rPr lang="en-US" dirty="0" err="1" smtClean="0"/>
              <a:t>Mandrini</a:t>
            </a:r>
            <a:r>
              <a:rPr lang="en-US" dirty="0" smtClean="0"/>
              <a:t> et al. (2000)</a:t>
            </a:r>
          </a:p>
          <a:p>
            <a:r>
              <a:rPr lang="en-US" dirty="0" smtClean="0"/>
              <a:t>Test </a:t>
            </a:r>
            <a:r>
              <a:rPr lang="en-US" dirty="0" err="1" smtClean="0"/>
              <a:t>známých</a:t>
            </a:r>
            <a:r>
              <a:rPr lang="en-US" dirty="0" smtClean="0"/>
              <a:t> </a:t>
            </a:r>
            <a:r>
              <a:rPr lang="en-US" dirty="0" err="1" smtClean="0"/>
              <a:t>modelů</a:t>
            </a:r>
            <a:r>
              <a:rPr lang="en-US" dirty="0" smtClean="0"/>
              <a:t> </a:t>
            </a:r>
            <a:r>
              <a:rPr lang="en-US" dirty="0" err="1" smtClean="0"/>
              <a:t>koronálního</a:t>
            </a:r>
            <a:r>
              <a:rPr lang="en-US" dirty="0" smtClean="0"/>
              <a:t> </a:t>
            </a:r>
            <a:r>
              <a:rPr lang="en-US" dirty="0" err="1" smtClean="0"/>
              <a:t>ohřevu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pozorování</a:t>
            </a:r>
            <a:r>
              <a:rPr lang="en-US" dirty="0" smtClean="0"/>
              <a:t> TRACE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192" y="1187549"/>
            <a:ext cx="5828741" cy="516335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Přechodová oblast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28116" y="1331913"/>
            <a:ext cx="4040188" cy="5759451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Změna teplotní režimu mezi chromosférou (10</a:t>
            </a:r>
            <a:r>
              <a:rPr lang="cs-CZ" baseline="33000" dirty="0"/>
              <a:t>4</a:t>
            </a:r>
            <a:r>
              <a:rPr lang="cs-CZ" dirty="0"/>
              <a:t> K) a korónou (10</a:t>
            </a:r>
            <a:r>
              <a:rPr lang="cs-CZ" baseline="33000" dirty="0"/>
              <a:t>6</a:t>
            </a:r>
            <a:r>
              <a:rPr lang="cs-CZ" dirty="0"/>
              <a:t> K)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Nehomogenní, pohyby (</a:t>
            </a:r>
            <a:r>
              <a:rPr lang="cs-CZ" dirty="0" err="1"/>
              <a:t>doppler</a:t>
            </a:r>
            <a:r>
              <a:rPr lang="cs-CZ" dirty="0"/>
              <a:t>-shift), vývoj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S výškou se nehomogenity stírají – rozpínající se trubice magnetického pole?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2192339"/>
            <a:ext cx="4040188" cy="404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Mandrini</a:t>
            </a:r>
            <a:r>
              <a:rPr lang="en-US" dirty="0" smtClean="0"/>
              <a:t> et al. (2000) </a:t>
            </a:r>
            <a:r>
              <a:rPr lang="en-US" dirty="0" err="1" smtClean="0"/>
              <a:t>výsledky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575" y="1423135"/>
            <a:ext cx="8276233" cy="2500718"/>
          </a:xfrm>
        </p:spPr>
        <p:txBody>
          <a:bodyPr/>
          <a:lstStyle/>
          <a:p>
            <a:r>
              <a:rPr lang="en-US" dirty="0" smtClean="0"/>
              <a:t>Na </a:t>
            </a:r>
            <a:r>
              <a:rPr lang="en-US" dirty="0" err="1" smtClean="0"/>
              <a:t>dvou</a:t>
            </a:r>
            <a:r>
              <a:rPr lang="en-US" dirty="0" smtClean="0"/>
              <a:t> </a:t>
            </a:r>
            <a:r>
              <a:rPr lang="en-US" dirty="0" err="1" smtClean="0"/>
              <a:t>aktivních</a:t>
            </a:r>
            <a:r>
              <a:rPr lang="en-US" dirty="0" smtClean="0"/>
              <a:t> </a:t>
            </a:r>
            <a:r>
              <a:rPr lang="en-US" dirty="0" err="1" smtClean="0"/>
              <a:t>oblastech</a:t>
            </a:r>
            <a:r>
              <a:rPr lang="en-US" dirty="0" smtClean="0"/>
              <a:t> s </a:t>
            </a:r>
            <a:r>
              <a:rPr lang="en-US" dirty="0" err="1" smtClean="0"/>
              <a:t>uvážením</a:t>
            </a:r>
            <a:r>
              <a:rPr lang="en-US" dirty="0" smtClean="0"/>
              <a:t> </a:t>
            </a:r>
            <a:r>
              <a:rPr lang="en-US" dirty="0" err="1" smtClean="0"/>
              <a:t>statistických</a:t>
            </a:r>
            <a:r>
              <a:rPr lang="en-US" dirty="0" smtClean="0"/>
              <a:t> </a:t>
            </a:r>
            <a:r>
              <a:rPr lang="en-US" dirty="0" err="1" smtClean="0"/>
              <a:t>chyb</a:t>
            </a:r>
            <a:r>
              <a:rPr lang="en-US" dirty="0" smtClean="0"/>
              <a:t> </a:t>
            </a:r>
            <a:r>
              <a:rPr lang="en-US" dirty="0" err="1" smtClean="0"/>
              <a:t>lze</a:t>
            </a:r>
            <a:r>
              <a:rPr lang="en-US" dirty="0" smtClean="0"/>
              <a:t> </a:t>
            </a:r>
            <a:r>
              <a:rPr lang="en-US" dirty="0" err="1" smtClean="0"/>
              <a:t>vyloučit</a:t>
            </a:r>
            <a:r>
              <a:rPr lang="en-US" dirty="0" smtClean="0"/>
              <a:t> </a:t>
            </a:r>
            <a:r>
              <a:rPr lang="en-US" dirty="0" err="1" smtClean="0"/>
              <a:t>tři</a:t>
            </a:r>
            <a:r>
              <a:rPr lang="en-US" dirty="0" smtClean="0"/>
              <a:t> </a:t>
            </a:r>
            <a:r>
              <a:rPr lang="en-US" dirty="0" err="1" smtClean="0"/>
              <a:t>modely</a:t>
            </a:r>
            <a:endParaRPr lang="en-US" dirty="0" smtClean="0"/>
          </a:p>
          <a:p>
            <a:pPr lvl="1"/>
            <a:r>
              <a:rPr lang="en-US" dirty="0" err="1" smtClean="0"/>
              <a:t>Modely</a:t>
            </a:r>
            <a:r>
              <a:rPr lang="en-US" dirty="0" smtClean="0"/>
              <a:t> </a:t>
            </a:r>
            <a:r>
              <a:rPr lang="en-US" dirty="0" err="1" smtClean="0"/>
              <a:t>uvažující</a:t>
            </a:r>
            <a:r>
              <a:rPr lang="en-US" dirty="0" smtClean="0"/>
              <a:t> </a:t>
            </a:r>
            <a:r>
              <a:rPr lang="en-US" dirty="0" err="1" smtClean="0"/>
              <a:t>konverzi</a:t>
            </a:r>
            <a:r>
              <a:rPr lang="en-US" dirty="0" smtClean="0"/>
              <a:t> </a:t>
            </a:r>
            <a:r>
              <a:rPr lang="en-US" i="1" dirty="0" smtClean="0"/>
              <a:t>p</a:t>
            </a:r>
            <a:r>
              <a:rPr lang="en-US" dirty="0" smtClean="0"/>
              <a:t>-</a:t>
            </a:r>
            <a:r>
              <a:rPr lang="en-US" dirty="0" err="1" smtClean="0"/>
              <a:t>modů</a:t>
            </a:r>
            <a:r>
              <a:rPr lang="en-US" dirty="0" smtClean="0"/>
              <a:t> z </a:t>
            </a:r>
            <a:r>
              <a:rPr lang="en-US" dirty="0" err="1" smtClean="0"/>
              <a:t>fotosféry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jejich</a:t>
            </a:r>
            <a:r>
              <a:rPr lang="en-US" dirty="0" smtClean="0"/>
              <a:t> </a:t>
            </a:r>
            <a:r>
              <a:rPr lang="en-US" dirty="0" err="1" smtClean="0"/>
              <a:t>rozpad</a:t>
            </a:r>
            <a:r>
              <a:rPr lang="en-US" dirty="0" smtClean="0"/>
              <a:t> v </a:t>
            </a:r>
            <a:r>
              <a:rPr lang="en-US" dirty="0" err="1" smtClean="0"/>
              <a:t>koróně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10" y="3970524"/>
            <a:ext cx="9164205" cy="326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35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Kontroverze</a:t>
            </a:r>
            <a:r>
              <a:rPr lang="en-US" dirty="0" smtClean="0"/>
              <a:t> </a:t>
            </a:r>
            <a:r>
              <a:rPr lang="en-US" dirty="0" err="1" smtClean="0"/>
              <a:t>pokračuje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2007: </a:t>
            </a:r>
            <a:r>
              <a:rPr lang="en-US" dirty="0" err="1" smtClean="0"/>
              <a:t>objev</a:t>
            </a:r>
            <a:r>
              <a:rPr lang="en-US" dirty="0" smtClean="0"/>
              <a:t> </a:t>
            </a:r>
            <a:r>
              <a:rPr lang="en-US" dirty="0" err="1" smtClean="0"/>
              <a:t>spikulí</a:t>
            </a:r>
            <a:r>
              <a:rPr lang="en-US" dirty="0" smtClean="0"/>
              <a:t> </a:t>
            </a:r>
            <a:r>
              <a:rPr lang="en-US" dirty="0" err="1" smtClean="0"/>
              <a:t>typ</a:t>
            </a:r>
            <a:r>
              <a:rPr lang="en-US" dirty="0" smtClean="0"/>
              <a:t> II</a:t>
            </a:r>
          </a:p>
          <a:p>
            <a:pPr lvl="1"/>
            <a:r>
              <a:rPr lang="en-US" dirty="0" err="1" smtClean="0"/>
              <a:t>Rychlejší</a:t>
            </a:r>
            <a:r>
              <a:rPr lang="en-US" dirty="0" smtClean="0"/>
              <a:t> (</a:t>
            </a:r>
            <a:r>
              <a:rPr lang="en-US" dirty="0" err="1" smtClean="0"/>
              <a:t>až</a:t>
            </a:r>
            <a:r>
              <a:rPr lang="en-US" dirty="0" smtClean="0"/>
              <a:t> 100 km/s) </a:t>
            </a:r>
            <a:r>
              <a:rPr lang="en-US" dirty="0" err="1" smtClean="0"/>
              <a:t>formy</a:t>
            </a:r>
            <a:r>
              <a:rPr lang="en-US" dirty="0" smtClean="0"/>
              <a:t> </a:t>
            </a:r>
            <a:r>
              <a:rPr lang="en-US" dirty="0" err="1" smtClean="0"/>
              <a:t>spikulí</a:t>
            </a:r>
            <a:r>
              <a:rPr lang="en-US" dirty="0" smtClean="0"/>
              <a:t>, </a:t>
            </a:r>
            <a:r>
              <a:rPr lang="en-US" dirty="0" err="1" smtClean="0"/>
              <a:t>trvají</a:t>
            </a:r>
            <a:r>
              <a:rPr lang="en-US" dirty="0" smtClean="0"/>
              <a:t> </a:t>
            </a:r>
            <a:r>
              <a:rPr lang="en-US" dirty="0" err="1" smtClean="0"/>
              <a:t>krátce</a:t>
            </a:r>
            <a:r>
              <a:rPr lang="en-US" dirty="0" smtClean="0"/>
              <a:t>, </a:t>
            </a:r>
            <a:r>
              <a:rPr lang="en-US" dirty="0" err="1" smtClean="0"/>
              <a:t>zřejmě</a:t>
            </a:r>
            <a:r>
              <a:rPr lang="en-US" dirty="0" smtClean="0"/>
              <a:t> </a:t>
            </a:r>
            <a:r>
              <a:rPr lang="en-US" dirty="0" err="1" smtClean="0"/>
              <a:t>důsledek</a:t>
            </a:r>
            <a:r>
              <a:rPr lang="en-US" dirty="0" smtClean="0"/>
              <a:t> </a:t>
            </a:r>
            <a:r>
              <a:rPr lang="en-US" dirty="0" err="1" smtClean="0"/>
              <a:t>rázových</a:t>
            </a:r>
            <a:r>
              <a:rPr lang="en-US" dirty="0" smtClean="0"/>
              <a:t> </a:t>
            </a:r>
            <a:r>
              <a:rPr lang="en-US" dirty="0" err="1" smtClean="0"/>
              <a:t>vln</a:t>
            </a:r>
            <a:r>
              <a:rPr lang="en-US" dirty="0" smtClean="0"/>
              <a:t> </a:t>
            </a:r>
            <a:r>
              <a:rPr lang="en-US" dirty="0" err="1" smtClean="0"/>
              <a:t>při</a:t>
            </a:r>
            <a:r>
              <a:rPr lang="en-US" dirty="0" smtClean="0"/>
              <a:t> </a:t>
            </a:r>
            <a:r>
              <a:rPr lang="en-US" dirty="0" err="1" smtClean="0"/>
              <a:t>rekonexích</a:t>
            </a:r>
            <a:endParaRPr lang="en-US" dirty="0" smtClean="0"/>
          </a:p>
          <a:p>
            <a:pPr lvl="1"/>
            <a:r>
              <a:rPr lang="en-US" dirty="0" err="1" smtClean="0"/>
              <a:t>Výtrysky</a:t>
            </a:r>
            <a:r>
              <a:rPr lang="en-US" dirty="0" smtClean="0"/>
              <a:t> </a:t>
            </a:r>
            <a:r>
              <a:rPr lang="en-US" dirty="0" err="1" smtClean="0"/>
              <a:t>horkého</a:t>
            </a:r>
            <a:r>
              <a:rPr lang="en-US" dirty="0" smtClean="0"/>
              <a:t> </a:t>
            </a:r>
            <a:r>
              <a:rPr lang="en-US" dirty="0" err="1" smtClean="0"/>
              <a:t>plazmatu</a:t>
            </a:r>
            <a:endParaRPr lang="en-US" dirty="0" smtClean="0"/>
          </a:p>
          <a:p>
            <a:pPr lvl="1"/>
            <a:r>
              <a:rPr lang="en-US" dirty="0" err="1" smtClean="0"/>
              <a:t>Pozorování</a:t>
            </a:r>
            <a:r>
              <a:rPr lang="en-US" dirty="0" smtClean="0"/>
              <a:t> z AIA/SDO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SOT/</a:t>
            </a:r>
            <a:r>
              <a:rPr lang="en-US" dirty="0" err="1" smtClean="0"/>
              <a:t>Hinode</a:t>
            </a:r>
            <a:r>
              <a:rPr lang="en-US" dirty="0"/>
              <a:t> </a:t>
            </a:r>
            <a:r>
              <a:rPr lang="en-US" dirty="0" err="1" smtClean="0"/>
              <a:t>poukazují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korespondenci</a:t>
            </a:r>
            <a:r>
              <a:rPr lang="en-US" dirty="0" smtClean="0"/>
              <a:t> </a:t>
            </a:r>
            <a:r>
              <a:rPr lang="en-US" dirty="0" err="1" smtClean="0"/>
              <a:t>spikulí</a:t>
            </a:r>
            <a:r>
              <a:rPr lang="en-US" dirty="0" smtClean="0"/>
              <a:t> </a:t>
            </a:r>
            <a:r>
              <a:rPr lang="en-US" dirty="0" err="1" smtClean="0"/>
              <a:t>typ</a:t>
            </a:r>
            <a:r>
              <a:rPr lang="en-US" dirty="0" smtClean="0"/>
              <a:t> II 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 err="1" smtClean="0"/>
              <a:t>horkého</a:t>
            </a:r>
            <a:r>
              <a:rPr lang="en-US" dirty="0" smtClean="0"/>
              <a:t> </a:t>
            </a:r>
            <a:r>
              <a:rPr lang="en-US" dirty="0" err="1" smtClean="0"/>
              <a:t>plazmatu</a:t>
            </a:r>
            <a:r>
              <a:rPr lang="en-US" dirty="0" smtClean="0"/>
              <a:t> v </a:t>
            </a:r>
            <a:r>
              <a:rPr lang="en-US" dirty="0" err="1" smtClean="0"/>
              <a:t>koróně</a:t>
            </a:r>
            <a:endParaRPr lang="en-US" dirty="0" smtClean="0"/>
          </a:p>
          <a:p>
            <a:pPr lvl="1"/>
            <a:r>
              <a:rPr lang="en-US" dirty="0" err="1" smtClean="0"/>
              <a:t>Nesou</a:t>
            </a:r>
            <a:r>
              <a:rPr lang="en-US" dirty="0" smtClean="0"/>
              <a:t> s </a:t>
            </a:r>
            <a:r>
              <a:rPr lang="en-US" dirty="0" err="1" smtClean="0"/>
              <a:t>sebou</a:t>
            </a:r>
            <a:r>
              <a:rPr lang="en-US" dirty="0" smtClean="0"/>
              <a:t> </a:t>
            </a:r>
            <a:r>
              <a:rPr lang="en-US" dirty="0" err="1" smtClean="0"/>
              <a:t>Alfvénovy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err="1" smtClean="0"/>
              <a:t>vlny</a:t>
            </a:r>
            <a:r>
              <a:rPr lang="en-US" dirty="0" smtClean="0"/>
              <a:t>, </a:t>
            </a:r>
            <a:r>
              <a:rPr lang="en-US" dirty="0" err="1" smtClean="0"/>
              <a:t>dostačují</a:t>
            </a:r>
            <a:r>
              <a:rPr lang="en-US" dirty="0" smtClean="0"/>
              <a:t> k </a:t>
            </a:r>
            <a:r>
              <a:rPr lang="en-US" dirty="0" err="1" smtClean="0"/>
              <a:t>urychlení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rychlého</a:t>
            </a:r>
            <a:r>
              <a:rPr lang="en-US" dirty="0" smtClean="0"/>
              <a:t> </a:t>
            </a:r>
            <a:r>
              <a:rPr lang="en-US" dirty="0" err="1" smtClean="0"/>
              <a:t>slunečního</a:t>
            </a:r>
            <a:r>
              <a:rPr lang="en-US" dirty="0" smtClean="0"/>
              <a:t> </a:t>
            </a:r>
            <a:r>
              <a:rPr lang="en-US" dirty="0" err="1" smtClean="0"/>
              <a:t>větru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368" y="2699717"/>
            <a:ext cx="4191000" cy="43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92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2009: </a:t>
            </a:r>
            <a:r>
              <a:rPr lang="en-US" dirty="0" err="1" smtClean="0"/>
              <a:t>Jsou</a:t>
            </a:r>
            <a:r>
              <a:rPr lang="en-US" dirty="0" smtClean="0"/>
              <a:t> to </a:t>
            </a:r>
            <a:r>
              <a:rPr lang="en-US" dirty="0" err="1" smtClean="0"/>
              <a:t>Alfvénovy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endParaRPr lang="en-US" dirty="0"/>
          </a:p>
        </p:txBody>
      </p:sp>
      <p:pic>
        <p:nvPicPr>
          <p:cNvPr id="4" name="CoMP_Movie_Fina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6480" y="1276588"/>
            <a:ext cx="6247665" cy="624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2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jsou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Alfven wave in the corona taken by HINODE (Low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313" y="1747838"/>
            <a:ext cx="812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64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2015: </a:t>
            </a:r>
            <a:r>
              <a:rPr lang="en-US" dirty="0" err="1" smtClean="0"/>
              <a:t>Jsou</a:t>
            </a:r>
            <a:r>
              <a:rPr lang="en-US" dirty="0" smtClean="0"/>
              <a:t> to </a:t>
            </a:r>
            <a:r>
              <a:rPr lang="en-US" dirty="0" err="1" smtClean="0"/>
              <a:t>nanoerupce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hape 149"/>
          <p:cNvSpPr/>
          <p:nvPr/>
        </p:nvSpPr>
        <p:spPr>
          <a:xfrm>
            <a:off x="6697680" y="6516141"/>
            <a:ext cx="3102424" cy="758770"/>
          </a:xfrm>
          <a:prstGeom prst="rect">
            <a:avLst/>
          </a:prstGeom>
          <a:solidFill>
            <a:srgbClr val="FFFF00">
              <a:alpha val="48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457200">
              <a:defRPr sz="1800"/>
            </a:pPr>
            <a:r>
              <a:rPr lang="cs-CZ" sz="2200" b="1" dirty="0" smtClean="0">
                <a:latin typeface="Calibri"/>
                <a:ea typeface="Calibri"/>
                <a:cs typeface="Calibri"/>
                <a:sym typeface="Calibri"/>
              </a:rPr>
              <a:t>Nižší atmosféra</a:t>
            </a:r>
            <a:r>
              <a:rPr sz="2200" b="1" dirty="0" smtClean="0">
                <a:latin typeface="Calibri"/>
                <a:ea typeface="Calibri"/>
                <a:cs typeface="Calibri"/>
                <a:sym typeface="Calibri"/>
              </a:rPr>
              <a:t>: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  <a:p>
            <a:pPr lvl="0" algn="l" defTabSz="457200">
              <a:defRPr sz="1800"/>
            </a:pPr>
            <a:r>
              <a:rPr lang="cs-CZ" sz="2200" b="1" dirty="0" smtClean="0">
                <a:latin typeface="Calibri"/>
                <a:ea typeface="Calibri"/>
                <a:cs typeface="Calibri"/>
                <a:sym typeface="Calibri"/>
              </a:rPr>
              <a:t>100 000 K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150"/>
          <p:cNvSpPr/>
          <p:nvPr/>
        </p:nvSpPr>
        <p:spPr>
          <a:xfrm>
            <a:off x="6820126" y="1410248"/>
            <a:ext cx="2921041" cy="758770"/>
          </a:xfrm>
          <a:prstGeom prst="rect">
            <a:avLst/>
          </a:prstGeom>
          <a:solidFill>
            <a:srgbClr val="31FFFE">
              <a:alpha val="64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457200">
              <a:defRPr sz="1800"/>
            </a:pPr>
            <a:r>
              <a:rPr lang="cs-CZ" sz="2200" b="1" dirty="0" smtClean="0">
                <a:latin typeface="Calibri"/>
                <a:ea typeface="Calibri"/>
                <a:cs typeface="Calibri"/>
                <a:sym typeface="Calibri"/>
              </a:rPr>
              <a:t>Velmi teplá koróna</a:t>
            </a:r>
            <a:br>
              <a:rPr lang="cs-CZ" sz="2200" b="1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cs-CZ" sz="2200" b="1" dirty="0" smtClean="0">
                <a:latin typeface="Calibri"/>
                <a:ea typeface="Calibri"/>
                <a:cs typeface="Calibri"/>
                <a:sym typeface="Calibri"/>
              </a:rPr>
              <a:t>10 MK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4.png"/>
          <p:cNvPicPr/>
          <p:nvPr/>
        </p:nvPicPr>
        <p:blipFill>
          <a:blip r:embed="rId2">
            <a:extLst/>
          </a:blip>
          <a:srcRect l="23846" t="9889" r="7884" b="11392"/>
          <a:stretch>
            <a:fillRect/>
          </a:stretch>
        </p:blipFill>
        <p:spPr>
          <a:xfrm>
            <a:off x="2832366" y="1247865"/>
            <a:ext cx="3043486" cy="23798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52"/>
          <p:cNvSpPr/>
          <p:nvPr/>
        </p:nvSpPr>
        <p:spPr>
          <a:xfrm rot="172606">
            <a:off x="3354130" y="2197843"/>
            <a:ext cx="2102667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457200">
              <a:defRPr sz="2400" b="1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A6A6A6"/>
                </a:solidFill>
              </a:rPr>
              <a:t>EUNIS TARGETS</a:t>
            </a:r>
          </a:p>
        </p:txBody>
      </p:sp>
      <p:sp>
        <p:nvSpPr>
          <p:cNvPr id="8" name="Shape 153"/>
          <p:cNvSpPr/>
          <p:nvPr/>
        </p:nvSpPr>
        <p:spPr>
          <a:xfrm>
            <a:off x="5054019" y="1995464"/>
            <a:ext cx="1408854" cy="433494"/>
          </a:xfrm>
          <a:prstGeom prst="line">
            <a:avLst/>
          </a:prstGeom>
          <a:ln w="25400">
            <a:solidFill>
              <a:srgbClr val="808080"/>
            </a:solidFill>
            <a:prstDash val="sysDash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" name="Shape 154"/>
          <p:cNvSpPr/>
          <p:nvPr/>
        </p:nvSpPr>
        <p:spPr>
          <a:xfrm>
            <a:off x="5054019" y="2212210"/>
            <a:ext cx="1454010" cy="4200567"/>
          </a:xfrm>
          <a:prstGeom prst="line">
            <a:avLst/>
          </a:prstGeom>
          <a:ln w="25400">
            <a:solidFill>
              <a:srgbClr val="808080"/>
            </a:solidFill>
            <a:prstDash val="sysDash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" name="Shape 155"/>
          <p:cNvSpPr/>
          <p:nvPr/>
        </p:nvSpPr>
        <p:spPr>
          <a:xfrm>
            <a:off x="4864366" y="3678496"/>
            <a:ext cx="1408854" cy="1070240"/>
          </a:xfrm>
          <a:prstGeom prst="rect">
            <a:avLst/>
          </a:prstGeom>
          <a:solidFill>
            <a:srgbClr val="EB89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457200">
              <a:defRPr sz="1800"/>
            </a:pPr>
            <a:r>
              <a:rPr lang="cs-CZ" sz="2200" b="1" dirty="0" smtClean="0">
                <a:latin typeface="Calibri"/>
                <a:ea typeface="Calibri"/>
                <a:cs typeface="Calibri"/>
                <a:sym typeface="Calibri"/>
              </a:rPr>
              <a:t>Normální koróna</a:t>
            </a:r>
          </a:p>
          <a:p>
            <a:pPr lvl="0" algn="l" defTabSz="457200">
              <a:defRPr sz="1800"/>
            </a:pPr>
            <a:r>
              <a:rPr lang="cs-CZ" sz="2200" b="1" dirty="0" smtClean="0">
                <a:latin typeface="Calibri"/>
                <a:ea typeface="Calibri"/>
                <a:cs typeface="Calibri"/>
                <a:sym typeface="Calibri"/>
              </a:rPr>
              <a:t>1 MK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roup 160"/>
          <p:cNvGrpSpPr/>
          <p:nvPr/>
        </p:nvGrpSpPr>
        <p:grpSpPr>
          <a:xfrm>
            <a:off x="6508028" y="2407282"/>
            <a:ext cx="3540197" cy="4005495"/>
            <a:chOff x="0" y="0"/>
            <a:chExt cx="3540195" cy="4005494"/>
          </a:xfrm>
        </p:grpSpPr>
        <p:sp>
          <p:nvSpPr>
            <p:cNvPr id="12" name="Shape 156"/>
            <p:cNvSpPr/>
            <p:nvPr/>
          </p:nvSpPr>
          <p:spPr>
            <a:xfrm>
              <a:off x="0" y="0"/>
              <a:ext cx="3540196" cy="4005495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bevel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defTabSz="45720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3" name="image5.jpeg" descr="NWraster_15lines.png"/>
            <p:cNvPicPr/>
            <p:nvPr/>
          </p:nvPicPr>
          <p:blipFill>
            <a:blip r:embed="rId3">
              <a:extLst/>
            </a:blip>
            <a:srcRect l="29005" t="37331" r="49994" b="48318"/>
            <a:stretch>
              <a:fillRect/>
            </a:stretch>
          </p:blipFill>
          <p:spPr>
            <a:xfrm>
              <a:off x="225777" y="2496937"/>
              <a:ext cx="3174798" cy="1508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image6.png" descr="NWraster_15lines.png"/>
            <p:cNvPicPr/>
            <p:nvPr/>
          </p:nvPicPr>
          <p:blipFill>
            <a:blip r:embed="rId4">
              <a:extLst/>
            </a:blip>
            <a:srcRect l="29005" t="63307" r="49994" b="23580"/>
            <a:stretch>
              <a:fillRect/>
            </a:stretch>
          </p:blipFill>
          <p:spPr>
            <a:xfrm>
              <a:off x="225777" y="30344"/>
              <a:ext cx="3174798" cy="13785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image7.jpeg" descr="NWraster_15lines.png"/>
            <p:cNvPicPr/>
            <p:nvPr/>
          </p:nvPicPr>
          <p:blipFill>
            <a:blip r:embed="rId5">
              <a:extLst/>
            </a:blip>
            <a:srcRect l="29005" t="87989" r="49994" b="134"/>
            <a:stretch>
              <a:fillRect/>
            </a:stretch>
          </p:blipFill>
          <p:spPr>
            <a:xfrm>
              <a:off x="227852" y="1326398"/>
              <a:ext cx="3174798" cy="1248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228575" y="3923853"/>
            <a:ext cx="3523705" cy="2983616"/>
          </a:xfrm>
        </p:spPr>
        <p:txBody>
          <a:bodyPr>
            <a:normAutofit/>
          </a:bodyPr>
          <a:lstStyle/>
          <a:p>
            <a:r>
              <a:rPr lang="en-US" dirty="0" smtClean="0"/>
              <a:t>EUNIS: </a:t>
            </a:r>
            <a:r>
              <a:rPr lang="en-US" dirty="0" err="1" smtClean="0"/>
              <a:t>rentgenový</a:t>
            </a:r>
            <a:r>
              <a:rPr lang="en-US" dirty="0" smtClean="0"/>
              <a:t> </a:t>
            </a:r>
            <a:r>
              <a:rPr lang="en-US" dirty="0" err="1" smtClean="0"/>
              <a:t>spektrograf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sondážní</a:t>
            </a:r>
            <a:r>
              <a:rPr lang="en-US" dirty="0" smtClean="0"/>
              <a:t> </a:t>
            </a:r>
            <a:r>
              <a:rPr lang="en-US" dirty="0" err="1" smtClean="0"/>
              <a:t>raketě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4743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jsou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575" y="1423135"/>
            <a:ext cx="7988201" cy="1996662"/>
          </a:xfrm>
        </p:spPr>
        <p:txBody>
          <a:bodyPr/>
          <a:lstStyle/>
          <a:p>
            <a:r>
              <a:rPr lang="en-US" dirty="0" err="1" smtClean="0"/>
              <a:t>NuStar</a:t>
            </a:r>
            <a:r>
              <a:rPr lang="en-US" dirty="0" smtClean="0"/>
              <a:t> (</a:t>
            </a:r>
            <a:r>
              <a:rPr lang="en-US" dirty="0" err="1" smtClean="0"/>
              <a:t>rentgenový</a:t>
            </a:r>
            <a:r>
              <a:rPr lang="en-US" dirty="0" smtClean="0"/>
              <a:t> </a:t>
            </a:r>
            <a:r>
              <a:rPr lang="en-US" dirty="0" err="1" smtClean="0"/>
              <a:t>dalekohled</a:t>
            </a:r>
            <a:r>
              <a:rPr lang="en-US" dirty="0" smtClean="0"/>
              <a:t> NASA, </a:t>
            </a:r>
            <a:r>
              <a:rPr lang="en-US" dirty="0" err="1" smtClean="0"/>
              <a:t>normálně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černé</a:t>
            </a:r>
            <a:r>
              <a:rPr lang="en-US" dirty="0" smtClean="0"/>
              <a:t> </a:t>
            </a:r>
            <a:r>
              <a:rPr lang="en-US" dirty="0" err="1" smtClean="0"/>
              <a:t>díry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Důkazy</a:t>
            </a:r>
            <a:r>
              <a:rPr lang="en-US" dirty="0" smtClean="0"/>
              <a:t> </a:t>
            </a:r>
            <a:r>
              <a:rPr lang="en-US" dirty="0" err="1" smtClean="0"/>
              <a:t>vysokých</a:t>
            </a:r>
            <a:r>
              <a:rPr lang="en-US" dirty="0" smtClean="0"/>
              <a:t> </a:t>
            </a:r>
            <a:r>
              <a:rPr lang="en-US" dirty="0" err="1" smtClean="0"/>
              <a:t>teplot</a:t>
            </a:r>
            <a:r>
              <a:rPr lang="en-US" dirty="0" smtClean="0"/>
              <a:t> </a:t>
            </a:r>
            <a:r>
              <a:rPr lang="en-US" dirty="0" err="1" smtClean="0"/>
              <a:t>plazmatu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v </a:t>
            </a:r>
            <a:r>
              <a:rPr lang="en-US" dirty="0" err="1" smtClean="0"/>
              <a:t>neeruptivních</a:t>
            </a:r>
            <a:r>
              <a:rPr lang="en-US" dirty="0" smtClean="0"/>
              <a:t> </a:t>
            </a:r>
            <a:r>
              <a:rPr lang="en-US" dirty="0" err="1" smtClean="0"/>
              <a:t>aktivních</a:t>
            </a:r>
            <a:r>
              <a:rPr lang="en-US" dirty="0" smtClean="0"/>
              <a:t> </a:t>
            </a:r>
            <a:r>
              <a:rPr lang="en-US" dirty="0" err="1" smtClean="0"/>
              <a:t>oblastech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2344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jsou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5" name="image5.jpg" descr="pia18906-1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776" y="1630026"/>
            <a:ext cx="9577064" cy="48663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232"/>
          <p:cNvGrpSpPr/>
          <p:nvPr/>
        </p:nvGrpSpPr>
        <p:grpSpPr>
          <a:xfrm>
            <a:off x="647824" y="6636272"/>
            <a:ext cx="11236504" cy="599949"/>
            <a:chOff x="0" y="0"/>
            <a:chExt cx="11236503" cy="599947"/>
          </a:xfrm>
        </p:grpSpPr>
        <p:sp>
          <p:nvSpPr>
            <p:cNvPr id="7" name="Shape 230"/>
            <p:cNvSpPr/>
            <p:nvPr/>
          </p:nvSpPr>
          <p:spPr>
            <a:xfrm>
              <a:off x="0" y="0"/>
              <a:ext cx="4642697" cy="599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defTabSz="457200">
                <a:defRPr sz="3000" b="1">
                  <a:solidFill>
                    <a:srgbClr val="CB340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3000" b="1" dirty="0">
                  <a:solidFill>
                    <a:srgbClr val="CB340C"/>
                  </a:solidFill>
                </a:rPr>
                <a:t>EUV: SDO/AIA 171Å</a:t>
              </a:r>
            </a:p>
          </p:txBody>
        </p:sp>
        <p:sp>
          <p:nvSpPr>
            <p:cNvPr id="8" name="Shape 231"/>
            <p:cNvSpPr/>
            <p:nvPr/>
          </p:nvSpPr>
          <p:spPr>
            <a:xfrm>
              <a:off x="3953621" y="0"/>
              <a:ext cx="7282883" cy="599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 lvl="0" defTabSz="457200">
                <a:defRPr sz="1800"/>
              </a:pPr>
              <a:r>
                <a:rPr sz="30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X-rays: NuSTAR </a:t>
              </a:r>
              <a:r>
                <a:rPr sz="3000" b="1" dirty="0">
                  <a:solidFill>
                    <a:srgbClr val="00E0FF"/>
                  </a:solidFill>
                  <a:latin typeface="Calibri"/>
                  <a:ea typeface="Calibri"/>
                  <a:cs typeface="Calibri"/>
                  <a:sym typeface="Calibri"/>
                </a:rPr>
                <a:t>2-3 keV </a:t>
              </a:r>
              <a:r>
                <a:rPr sz="3000" b="1" dirty="0">
                  <a:solidFill>
                    <a:srgbClr val="00FF00"/>
                  </a:solidFill>
                  <a:latin typeface="Calibri"/>
                  <a:ea typeface="Calibri"/>
                  <a:cs typeface="Calibri"/>
                  <a:sym typeface="Calibri"/>
                </a:rPr>
                <a:t>3-5 keV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5326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Problém</a:t>
            </a:r>
            <a:r>
              <a:rPr lang="en-US" dirty="0" smtClean="0"/>
              <a:t> </a:t>
            </a:r>
            <a:r>
              <a:rPr lang="en-US" dirty="0" err="1" smtClean="0"/>
              <a:t>ohřevu</a:t>
            </a:r>
            <a:r>
              <a:rPr lang="en-US" dirty="0" smtClean="0"/>
              <a:t> </a:t>
            </a:r>
            <a:r>
              <a:rPr lang="en-US" dirty="0" err="1" smtClean="0"/>
              <a:t>koróny</a:t>
            </a:r>
            <a:r>
              <a:rPr lang="en-US" dirty="0"/>
              <a:t> </a:t>
            </a:r>
            <a:r>
              <a:rPr lang="en-US" dirty="0" smtClean="0"/>
              <a:t>je </a:t>
            </a:r>
            <a:r>
              <a:rPr lang="en-US" dirty="0" err="1" smtClean="0"/>
              <a:t>stále</a:t>
            </a:r>
            <a:r>
              <a:rPr lang="en-US" dirty="0" smtClean="0"/>
              <a:t> </a:t>
            </a:r>
            <a:r>
              <a:rPr lang="en-US" dirty="0" err="1" smtClean="0"/>
              <a:t>problémem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6606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Sluneční vítr – počátky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1008384" y="1331913"/>
            <a:ext cx="8280400" cy="5759451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Polovina 20. století -- „sluneční částicové záření“ jako prostředek k vysvětlení geomagnetických bouří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Geomagnetické bouře – nárůst meziplanetárního magnetického pole obvykle dva dny po erupci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Musí existovat jakési elektrické spojení mezi Zemí a Sluncem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1950 – </a:t>
            </a:r>
            <a:r>
              <a:rPr lang="cs-CZ" dirty="0" err="1"/>
              <a:t>Biermann</a:t>
            </a:r>
            <a:r>
              <a:rPr lang="cs-CZ" dirty="0"/>
              <a:t> – iontové stopy komet míří vždy od Slunce 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Existence stálého toku částic, které to umožní, energie fotonů nestačí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Potřeba velkých rychlostí a velkých hustot (nefyzikální)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 err="1"/>
              <a:t>Chapman</a:t>
            </a:r>
            <a:r>
              <a:rPr lang="cs-CZ" dirty="0"/>
              <a:t> (1957) – statická koróna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 err="1"/>
              <a:t>Parker</a:t>
            </a:r>
            <a:r>
              <a:rPr lang="cs-CZ" dirty="0"/>
              <a:t> (1958) – dynamická koróna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Pomalý/rychlý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27806" y="1331914"/>
            <a:ext cx="2700338" cy="5761037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/>
              <a:t>Pomalý – uzavřené pole, cca 400 km/s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/>
              <a:t>Rychlý – otevřené pole (koronální díry), cca 700 km/s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/>
              <a:t>Explozivní události – rychlost až 1200 km/s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 err="1"/>
              <a:t>Ulysses</a:t>
            </a:r>
            <a:r>
              <a:rPr lang="cs-CZ" dirty="0"/>
              <a:t> – sonda na </a:t>
            </a:r>
            <a:r>
              <a:rPr lang="cs-CZ" dirty="0" err="1"/>
              <a:t>heliopolární</a:t>
            </a:r>
            <a:r>
              <a:rPr lang="cs-CZ" dirty="0"/>
              <a:t> dráze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500188"/>
            <a:ext cx="5372100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Koróna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" y="1189038"/>
            <a:ext cx="8355013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Heliosféra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636713"/>
            <a:ext cx="7315200" cy="494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Struktura heliosféry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b="1" dirty="0" err="1"/>
              <a:t>Termination</a:t>
            </a:r>
            <a:r>
              <a:rPr lang="cs-CZ" b="1" dirty="0"/>
              <a:t> </a:t>
            </a:r>
            <a:r>
              <a:rPr lang="cs-CZ" b="1" dirty="0" err="1"/>
              <a:t>shock</a:t>
            </a:r>
            <a:r>
              <a:rPr lang="cs-CZ" dirty="0"/>
              <a:t> (terminační vlna)– nadzvukový sluneční vítr je zpomalování pod rychlost zvuku působením mezihvězdného prostředí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b="1" dirty="0" err="1"/>
              <a:t>Heliosheath</a:t>
            </a:r>
            <a:r>
              <a:rPr lang="cs-CZ" dirty="0"/>
              <a:t> (</a:t>
            </a:r>
            <a:r>
              <a:rPr lang="cs-CZ" dirty="0" err="1"/>
              <a:t>heliosférický</a:t>
            </a:r>
            <a:r>
              <a:rPr lang="cs-CZ" dirty="0"/>
              <a:t> plazmový chvost, </a:t>
            </a:r>
            <a:r>
              <a:rPr lang="cs-CZ" dirty="0" err="1"/>
              <a:t>heliosférická</a:t>
            </a:r>
            <a:r>
              <a:rPr lang="cs-CZ" dirty="0"/>
              <a:t> obálka)– oblast podzvukového slunečního větru, vliv okolí způsobuje tvar „komety“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b="1" dirty="0" err="1"/>
              <a:t>Heliopauza</a:t>
            </a:r>
            <a:r>
              <a:rPr lang="cs-CZ" dirty="0"/>
              <a:t> – přímé setkání obou médií, hranice </a:t>
            </a:r>
            <a:r>
              <a:rPr lang="cs-CZ" dirty="0" err="1"/>
              <a:t>heliosféry</a:t>
            </a:r>
            <a:endParaRPr lang="cs-CZ" dirty="0"/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b="1" dirty="0" err="1"/>
              <a:t>Bow</a:t>
            </a:r>
            <a:r>
              <a:rPr lang="cs-CZ" b="1" dirty="0"/>
              <a:t> </a:t>
            </a:r>
            <a:r>
              <a:rPr lang="cs-CZ" b="1" dirty="0" err="1"/>
              <a:t>shock</a:t>
            </a:r>
            <a:r>
              <a:rPr lang="cs-CZ" dirty="0"/>
              <a:t> (čelní rázová vlna) – </a:t>
            </a:r>
            <a:r>
              <a:rPr lang="cs-CZ" dirty="0" err="1"/>
              <a:t>heliosféra</a:t>
            </a:r>
            <a:r>
              <a:rPr lang="cs-CZ" dirty="0"/>
              <a:t> se pohybuje mezihvězdným prostředím, na jejím čele vzniká turbulentní oblast, v níž je zvýšený tlak způsobený pohybem </a:t>
            </a:r>
            <a:r>
              <a:rPr lang="cs-CZ" dirty="0" err="1"/>
              <a:t>heliosféry</a:t>
            </a:r>
            <a:r>
              <a:rPr lang="cs-CZ" dirty="0"/>
              <a:t> – rázová vlna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Blízký prostor z hlediska vlivu Slunce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" y="1585914"/>
            <a:ext cx="8640763" cy="522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Proudová vrstva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863848" y="1331914"/>
            <a:ext cx="3060700" cy="5761037"/>
          </a:xfrm>
          <a:ln/>
        </p:spPr>
        <p:txBody>
          <a:bodyPr>
            <a:normAutofit lnSpcReduction="10000"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sz="2600" dirty="0"/>
              <a:t>Rozhraní polarit meziplanetárního magnetického pole (IMF)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sz="2600" dirty="0"/>
              <a:t>Pole má tvar spirál (důsledek rotace Slunce)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 err="1"/>
              <a:t>Parkerovy</a:t>
            </a:r>
            <a:r>
              <a:rPr lang="cs-CZ" dirty="0"/>
              <a:t> spirály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sz="2600" dirty="0"/>
              <a:t>Proud celkově ~3</a:t>
            </a:r>
            <a:r>
              <a:rPr lang="cs-CZ" sz="2600" dirty="0">
                <a:cs typeface="Arial" charset="0"/>
              </a:rPr>
              <a:t> GA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sz="2600" dirty="0">
                <a:cs typeface="Arial" charset="0"/>
              </a:rPr>
              <a:t>Vede k </a:t>
            </a:r>
            <a:r>
              <a:rPr lang="cs-CZ" sz="2600" b="1" dirty="0">
                <a:cs typeface="Arial" charset="0"/>
              </a:rPr>
              <a:t>sektorové struktuře IMF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260476"/>
            <a:ext cx="51403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Složky koróny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640084" y="1331914"/>
            <a:ext cx="4040188" cy="6262687"/>
          </a:xfrm>
          <a:ln/>
        </p:spPr>
        <p:txBody>
          <a:bodyPr>
            <a:normAutofit lnSpcReduction="10000"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600" dirty="0"/>
              <a:t>F – </a:t>
            </a:r>
            <a:r>
              <a:rPr lang="cs-CZ" sz="2600" dirty="0" err="1"/>
              <a:t>Fraunhoferovy</a:t>
            </a:r>
            <a:r>
              <a:rPr lang="cs-CZ" sz="2600" dirty="0"/>
              <a:t> čáry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600" dirty="0"/>
              <a:t>K – kontinuum – vysoká teplota, čáry rozmyty pohyby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Polarizovaná 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200" dirty="0"/>
              <a:t>Thomsonův rozptyl na volných elektronech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600" dirty="0"/>
              <a:t>E – emisní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Vlastní záření, velmi slabá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Zakázané čáry i v optické oblasti spektra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200" dirty="0"/>
              <a:t>Zelená koróna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200" dirty="0"/>
              <a:t>„</a:t>
            </a:r>
            <a:r>
              <a:rPr lang="cs-CZ" sz="2200" dirty="0" err="1"/>
              <a:t>Korónium</a:t>
            </a:r>
            <a:r>
              <a:rPr lang="cs-CZ" sz="2200" dirty="0"/>
              <a:t>“ = </a:t>
            </a:r>
            <a:r>
              <a:rPr lang="cs-CZ" sz="2200" dirty="0" err="1"/>
              <a:t>Fe</a:t>
            </a:r>
            <a:r>
              <a:rPr lang="cs-CZ" sz="2200" dirty="0"/>
              <a:t> X (637,5 </a:t>
            </a:r>
            <a:r>
              <a:rPr lang="cs-CZ" sz="2200" dirty="0" err="1"/>
              <a:t>nm</a:t>
            </a:r>
            <a:r>
              <a:rPr lang="cs-CZ" sz="2200" dirty="0"/>
              <a:t>)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46439"/>
            <a:ext cx="43624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962525" y="1331913"/>
            <a:ext cx="4040188" cy="575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3112" rIns="0" bIns="0"/>
          <a:lstStyle>
            <a:lvl1pPr marL="32385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>
              <a:lnSpc>
                <a:spcPct val="93000"/>
              </a:lnSpc>
              <a:spcAft>
                <a:spcPts val="575"/>
              </a:spcAft>
              <a:buSzPct val="71000"/>
              <a:buBlip>
                <a:blip r:embed="rId3"/>
              </a:buBlip>
            </a:pP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T – termální emise částic prachu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360364"/>
            <a:ext cx="8459788" cy="539750"/>
          </a:xfrm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Empirický profil intenzity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4176714"/>
            <a:ext cx="4032250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647700" y="1295401"/>
          <a:ext cx="4486275" cy="266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7" r:id="rId5" imgW="4426200" imgH="2672280" progId="">
                  <p:embed/>
                </p:oleObj>
              </mc:Choice>
              <mc:Fallback>
                <p:oleObj r:id="rId5" imgW="4426200" imgH="267228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1295401"/>
                        <a:ext cx="4486275" cy="26654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Oval 4"/>
          <p:cNvSpPr>
            <a:spLocks noChangeArrowheads="1"/>
          </p:cNvSpPr>
          <p:nvPr/>
        </p:nvSpPr>
        <p:spPr bwMode="auto">
          <a:xfrm>
            <a:off x="1944688" y="1187451"/>
            <a:ext cx="1079500" cy="1079500"/>
          </a:xfrm>
          <a:prstGeom prst="ellips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8197" name="Oval 5"/>
          <p:cNvSpPr>
            <a:spLocks noChangeArrowheads="1"/>
          </p:cNvSpPr>
          <p:nvPr/>
        </p:nvSpPr>
        <p:spPr bwMode="auto">
          <a:xfrm>
            <a:off x="3168650" y="1187451"/>
            <a:ext cx="1965325" cy="1079500"/>
          </a:xfrm>
          <a:prstGeom prst="ellips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335088" y="2663825"/>
            <a:ext cx="111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F-koróna</a:t>
            </a:r>
          </a:p>
        </p:txBody>
      </p:sp>
      <p:cxnSp>
        <p:nvCxnSpPr>
          <p:cNvPr id="8199" name="AutoShape 7"/>
          <p:cNvCxnSpPr>
            <a:cxnSpLocks noChangeShapeType="1"/>
            <a:stCxn id="8198" idx="0"/>
            <a:endCxn id="8196" idx="4"/>
          </p:cNvCxnSpPr>
          <p:nvPr/>
        </p:nvCxnSpPr>
        <p:spPr bwMode="auto">
          <a:xfrm flipV="1">
            <a:off x="1893888" y="2268539"/>
            <a:ext cx="590550" cy="395287"/>
          </a:xfrm>
          <a:prstGeom prst="straightConnector1">
            <a:avLst/>
          </a:prstGeom>
          <a:noFill/>
          <a:ln w="36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3783013" y="2663825"/>
            <a:ext cx="1169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K-koróna</a:t>
            </a:r>
          </a:p>
        </p:txBody>
      </p:sp>
      <p:cxnSp>
        <p:nvCxnSpPr>
          <p:cNvPr id="8201" name="AutoShape 9"/>
          <p:cNvCxnSpPr>
            <a:cxnSpLocks noChangeShapeType="1"/>
            <a:stCxn id="8200" idx="0"/>
            <a:endCxn id="8197" idx="4"/>
          </p:cNvCxnSpPr>
          <p:nvPr/>
        </p:nvCxnSpPr>
        <p:spPr bwMode="auto">
          <a:xfrm flipH="1" flipV="1">
            <a:off x="4151313" y="2268539"/>
            <a:ext cx="217488" cy="395287"/>
          </a:xfrm>
          <a:prstGeom prst="straightConnector1">
            <a:avLst/>
          </a:prstGeom>
          <a:noFill/>
          <a:ln w="36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5759451" y="1331913"/>
            <a:ext cx="2976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/>
              <a:t>Pro Thomsonův rozptyl:</a:t>
            </a:r>
          </a:p>
        </p:txBody>
      </p:sp>
      <p:graphicFrame>
        <p:nvGraphicFramePr>
          <p:cNvPr id="8203" name="Object 11"/>
          <p:cNvGraphicFramePr>
            <a:graphicFrameLocks noChangeAspect="1"/>
          </p:cNvGraphicFramePr>
          <p:nvPr/>
        </p:nvGraphicFramePr>
        <p:xfrm>
          <a:off x="5759450" y="1908175"/>
          <a:ext cx="2327275" cy="125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" r:id="rId7" imgW="2278080" imgH="1254960" progId="">
                  <p:embed/>
                </p:oleObj>
              </mc:Choice>
              <mc:Fallback>
                <p:oleObj r:id="rId7" imgW="2278080" imgH="125496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9450" y="1908175"/>
                        <a:ext cx="2327275" cy="12588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3851276"/>
            <a:ext cx="3225800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796011"/>
              </p:ext>
            </p:extLst>
          </p:nvPr>
        </p:nvGraphicFramePr>
        <p:xfrm>
          <a:off x="503808" y="1259558"/>
          <a:ext cx="4984752" cy="1014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9" name="Equation" r:id="rId10" imgW="2184400" imgH="444500" progId="Equation.3">
                  <p:embed/>
                </p:oleObj>
              </mc:Choice>
              <mc:Fallback>
                <p:oleObj name="Equation" r:id="rId10" imgW="21844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3808" y="1259558"/>
                        <a:ext cx="4984752" cy="10143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Koróna v minimu/maximu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260475"/>
            <a:ext cx="4521200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887788"/>
            <a:ext cx="4370388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659563" y="2339975"/>
            <a:ext cx="2109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/>
              <a:t>Minimum (1995)</a:t>
            </a: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 flipH="1">
            <a:off x="5938839" y="2519364"/>
            <a:ext cx="542925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en-US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295400" y="5940425"/>
            <a:ext cx="2160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/>
              <a:t>Maximum (2003)</a:t>
            </a: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3600450" y="6119814"/>
            <a:ext cx="539750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Zakázané čáry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3311525"/>
            <a:ext cx="43624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260476"/>
            <a:ext cx="43624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Zelená koróna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614490"/>
            <a:ext cx="7581900" cy="528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Zelená koronální čára respektuje 11letý cyklus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1263153"/>
            <a:ext cx="8491538" cy="626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muj_standard.potx</Template>
  <TotalTime>1910</TotalTime>
  <Words>863</Words>
  <Application>Microsoft Macintosh PowerPoint</Application>
  <PresentationFormat>Custom</PresentationFormat>
  <Paragraphs>136</Paragraphs>
  <Slides>33</Slides>
  <Notes>19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Perception</vt:lpstr>
      <vt:lpstr>Equation</vt:lpstr>
      <vt:lpstr>Koróna, sluneční vítr</vt:lpstr>
      <vt:lpstr>Přechodová oblast</vt:lpstr>
      <vt:lpstr>Koróna</vt:lpstr>
      <vt:lpstr>Složky koróny</vt:lpstr>
      <vt:lpstr>Empirický profil intenzity</vt:lpstr>
      <vt:lpstr>Koróna v minimu/maximu</vt:lpstr>
      <vt:lpstr>Zakázané čáry</vt:lpstr>
      <vt:lpstr>Zelená koróna</vt:lpstr>
      <vt:lpstr>Zelená koronální čára respektuje 11letý cyklus</vt:lpstr>
      <vt:lpstr>LASCO@SoHO</vt:lpstr>
      <vt:lpstr>TRACE</vt:lpstr>
      <vt:lpstr>DEM</vt:lpstr>
      <vt:lpstr>Koronální ohřev</vt:lpstr>
      <vt:lpstr>Nemagnetické</vt:lpstr>
      <vt:lpstr>Magnetické DC</vt:lpstr>
      <vt:lpstr>Mini, mikro, nano</vt:lpstr>
      <vt:lpstr>Četnost erupcí podle energie (Nogami 2012)</vt:lpstr>
      <vt:lpstr>Magnetické AC</vt:lpstr>
      <vt:lpstr>22 modelů koronálního ohřevu</vt:lpstr>
      <vt:lpstr>Mandrini et al. (2000) výsledky</vt:lpstr>
      <vt:lpstr>Kontroverze pokračuje</vt:lpstr>
      <vt:lpstr>2009: Jsou to Alfvénovy vlny</vt:lpstr>
      <vt:lpstr>A jsou!</vt:lpstr>
      <vt:lpstr>2015: Jsou to nanoerupce!</vt:lpstr>
      <vt:lpstr>A jsou!</vt:lpstr>
      <vt:lpstr>A jsou!</vt:lpstr>
      <vt:lpstr>Tedy</vt:lpstr>
      <vt:lpstr>Sluneční vítr – počátky</vt:lpstr>
      <vt:lpstr>Pomalý/rychlý</vt:lpstr>
      <vt:lpstr>Heliosféra</vt:lpstr>
      <vt:lpstr>Struktura heliosféry</vt:lpstr>
      <vt:lpstr>Blízký prostor z hlediska vlivu Slunce</vt:lpstr>
      <vt:lpstr>Proudová vrstva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Koróna, sluneční vítr</dc:title>
  <dc:subject/>
  <dc:creator/>
  <cp:keywords/>
  <dc:description/>
  <cp:lastModifiedBy>Michal Svanda</cp:lastModifiedBy>
  <cp:revision>87</cp:revision>
  <cp:lastPrinted>1601-01-01T00:00:00Z</cp:lastPrinted>
  <dcterms:created xsi:type="dcterms:W3CDTF">2008-02-03T23:36:30Z</dcterms:created>
  <dcterms:modified xsi:type="dcterms:W3CDTF">2017-04-06T05:37:18Z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