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67" r:id="rId3"/>
    <p:sldId id="282" r:id="rId4"/>
    <p:sldId id="283" r:id="rId5"/>
    <p:sldId id="284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85" r:id="rId14"/>
    <p:sldId id="275" r:id="rId15"/>
    <p:sldId id="276" r:id="rId16"/>
    <p:sldId id="277" r:id="rId17"/>
    <p:sldId id="278" r:id="rId18"/>
    <p:sldId id="281" r:id="rId19"/>
    <p:sldId id="279" r:id="rId20"/>
    <p:sldId id="280" r:id="rId21"/>
    <p:sldId id="286" r:id="rId22"/>
    <p:sldId id="288" r:id="rId23"/>
    <p:sldId id="287" r:id="rId24"/>
    <p:sldId id="289" r:id="rId25"/>
    <p:sldId id="290" r:id="rId26"/>
    <p:sldId id="291" r:id="rId27"/>
    <p:sldId id="292" r:id="rId28"/>
    <p:sldId id="293" r:id="rId29"/>
    <p:sldId id="29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8" autoAdjust="0"/>
    <p:restoredTop sz="88136" autoAdjust="0"/>
  </p:normalViewPr>
  <p:slideViewPr>
    <p:cSldViewPr snapToGrid="0" snapToObjects="1">
      <p:cViewPr varScale="1">
        <p:scale>
          <a:sx n="91" d="100"/>
          <a:sy n="91" d="100"/>
        </p:scale>
        <p:origin x="-14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08/03/17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</p:spPr>
        <p:txBody>
          <a:bodyPr>
            <a:normAutofit/>
          </a:bodyPr>
          <a:lstStyle/>
          <a:p>
            <a:r>
              <a:rPr lang="en-US" smtClean="0"/>
              <a:t>Sluneční</a:t>
            </a:r>
            <a:r>
              <a:rPr lang="en-US" dirty="0" smtClean="0"/>
              <a:t> </a:t>
            </a:r>
            <a:r>
              <a:rPr lang="en-US" dirty="0" err="1" smtClean="0"/>
              <a:t>atmosféra</a:t>
            </a:r>
            <a:endParaRPr lang="en-US" b="1" dirty="0">
              <a:latin typeface="Lucida Grande CE"/>
              <a:cs typeface="Lucida Grande C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en-US" sz="32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200" b="1" dirty="0">
              <a:latin typeface="Lucida Grande CE"/>
              <a:cs typeface="Lucida Grande CE"/>
            </a:endParaRPr>
          </a:p>
          <a:p>
            <a:pPr algn="ctr"/>
            <a:endParaRPr lang="en-US" sz="2400" dirty="0">
              <a:latin typeface="Lucida Grande CE"/>
              <a:cs typeface="Lucida Grande CE"/>
            </a:endParaRPr>
          </a:p>
          <a:p>
            <a:pPr algn="ctr"/>
            <a:endParaRPr lang="en-US" sz="2400" dirty="0">
              <a:latin typeface="Lucida Grande CE"/>
              <a:cs typeface="Lucida Grande CE"/>
            </a:endParaRPr>
          </a:p>
          <a:p>
            <a:endParaRPr lang="en-US" sz="2400" dirty="0"/>
          </a:p>
          <a:p>
            <a:pPr algn="r"/>
            <a:r>
              <a:rPr lang="en-US" sz="2400" dirty="0"/>
              <a:t>NAST001 </a:t>
            </a:r>
            <a:r>
              <a:rPr lang="en-US" sz="2400" dirty="0" err="1"/>
              <a:t>Sluneční</a:t>
            </a:r>
            <a:r>
              <a:rPr lang="en-US" sz="2400" dirty="0"/>
              <a:t> </a:t>
            </a:r>
            <a:r>
              <a:rPr lang="en-US" sz="2400" dirty="0" err="1"/>
              <a:t>fyzika</a:t>
            </a:r>
            <a:endParaRPr lang="en-US" sz="2400" dirty="0"/>
          </a:p>
          <a:p>
            <a:pPr algn="r"/>
            <a:r>
              <a:rPr lang="en-US" sz="2400" i="1" dirty="0"/>
              <a:t>LS </a:t>
            </a:r>
            <a:r>
              <a:rPr lang="en-US" sz="2400" i="1" dirty="0" smtClean="0"/>
              <a:t>2016/2017</a:t>
            </a:r>
            <a:endParaRPr lang="en-US" sz="2400" i="1" dirty="0"/>
          </a:p>
          <a:p>
            <a:pPr algn="r"/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Přechodová</a:t>
            </a:r>
            <a:r>
              <a:rPr lang="en-US" dirty="0" smtClean="0"/>
              <a:t> </a:t>
            </a:r>
            <a:r>
              <a:rPr lang="en-US" dirty="0" err="1" smtClean="0"/>
              <a:t>vrstva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3666" y="1354019"/>
            <a:ext cx="2660027" cy="4922956"/>
          </a:xfrm>
        </p:spPr>
        <p:txBody>
          <a:bodyPr/>
          <a:lstStyle/>
          <a:p>
            <a:r>
              <a:rPr lang="en-US" dirty="0" err="1"/>
              <a:t>Emisní</a:t>
            </a:r>
            <a:r>
              <a:rPr lang="en-US" dirty="0"/>
              <a:t> </a:t>
            </a:r>
            <a:r>
              <a:rPr lang="en-US" dirty="0" err="1"/>
              <a:t>čáry</a:t>
            </a:r>
            <a:r>
              <a:rPr lang="en-US" dirty="0"/>
              <a:t> </a:t>
            </a:r>
            <a:r>
              <a:rPr lang="en-US" dirty="0" err="1"/>
              <a:t>HeII</a:t>
            </a:r>
            <a:r>
              <a:rPr lang="en-US" dirty="0"/>
              <a:t> </a:t>
            </a:r>
            <a:r>
              <a:rPr lang="en-US" sz="2000" dirty="0"/>
              <a:t>(30,4 nm)</a:t>
            </a:r>
          </a:p>
          <a:p>
            <a:r>
              <a:rPr lang="en-US" dirty="0"/>
              <a:t>T~30 000 </a:t>
            </a:r>
            <a:r>
              <a:rPr lang="en-US" dirty="0" smtClean="0"/>
              <a:t>K</a:t>
            </a:r>
          </a:p>
          <a:p>
            <a:endParaRPr lang="en-US" sz="2000" dirty="0"/>
          </a:p>
          <a:p>
            <a:r>
              <a:rPr lang="en-US" sz="2000" dirty="0" err="1" smtClean="0"/>
              <a:t>Diskontinuita</a:t>
            </a:r>
            <a:r>
              <a:rPr lang="en-US" sz="2000" dirty="0" smtClean="0"/>
              <a:t> v </a:t>
            </a:r>
            <a:r>
              <a:rPr lang="en-US" sz="2000" dirty="0" err="1" smtClean="0"/>
              <a:t>teplotě</a:t>
            </a:r>
            <a:r>
              <a:rPr lang="en-US" sz="2000" dirty="0" smtClean="0"/>
              <a:t> a </a:t>
            </a:r>
            <a:r>
              <a:rPr lang="en-US" sz="2000" dirty="0" err="1" smtClean="0"/>
              <a:t>hustotě</a:t>
            </a:r>
            <a:endParaRPr lang="en-US" sz="2000" dirty="0" smtClean="0"/>
          </a:p>
          <a:p>
            <a:pPr lvl="1"/>
            <a:r>
              <a:rPr lang="en-US" sz="2000" i="1" dirty="0" smtClean="0"/>
              <a:t>P</a:t>
            </a:r>
            <a:r>
              <a:rPr lang="en-US" sz="2000" dirty="0" smtClean="0"/>
              <a:t> ~ </a:t>
            </a:r>
            <a:r>
              <a:rPr lang="en-US" sz="2000" i="1" dirty="0" err="1" smtClean="0"/>
              <a:t>ρT</a:t>
            </a:r>
            <a:endParaRPr lang="en-US" sz="2000" i="1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810" r="3704"/>
          <a:stretch/>
        </p:blipFill>
        <p:spPr>
          <a:xfrm>
            <a:off x="-917223" y="1114132"/>
            <a:ext cx="6604001" cy="632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73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Standardní</a:t>
            </a:r>
            <a:r>
              <a:rPr lang="en-US" dirty="0" smtClean="0"/>
              <a:t> model </a:t>
            </a:r>
            <a:r>
              <a:rPr lang="en-US" dirty="0" err="1" smtClean="0"/>
              <a:t>atmosféry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9556" y="1354019"/>
            <a:ext cx="2674138" cy="4922956"/>
          </a:xfrm>
        </p:spPr>
        <p:txBody>
          <a:bodyPr/>
          <a:lstStyle/>
          <a:p>
            <a:r>
              <a:rPr lang="en-US" dirty="0" smtClean="0"/>
              <a:t>VAL (1981)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70" y="1062128"/>
            <a:ext cx="5832239" cy="57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13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Protuberance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8444" y="1354019"/>
            <a:ext cx="2815250" cy="49229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Magnetic dip – </a:t>
            </a:r>
            <a:r>
              <a:rPr lang="en-US" dirty="0" err="1"/>
              <a:t>drží</a:t>
            </a:r>
            <a:r>
              <a:rPr lang="en-US" dirty="0"/>
              <a:t>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vahou</a:t>
            </a:r>
            <a:endParaRPr lang="en-US" dirty="0"/>
          </a:p>
          <a:p>
            <a:r>
              <a:rPr lang="en-US" dirty="0" err="1"/>
              <a:t>Chladnější</a:t>
            </a:r>
            <a:r>
              <a:rPr lang="en-US" dirty="0"/>
              <a:t> </a:t>
            </a:r>
            <a:r>
              <a:rPr lang="en-US" dirty="0" err="1"/>
              <a:t>kvůli</a:t>
            </a:r>
            <a:r>
              <a:rPr lang="en-US" dirty="0"/>
              <a:t> </a:t>
            </a:r>
            <a:r>
              <a:rPr lang="en-US" dirty="0" err="1"/>
              <a:t>narušení</a:t>
            </a:r>
            <a:r>
              <a:rPr lang="en-US" dirty="0"/>
              <a:t> </a:t>
            </a:r>
            <a:r>
              <a:rPr lang="en-US" dirty="0" err="1"/>
              <a:t>tepelné</a:t>
            </a:r>
            <a:r>
              <a:rPr lang="en-US" dirty="0"/>
              <a:t> </a:t>
            </a:r>
            <a:r>
              <a:rPr lang="en-US" dirty="0" err="1"/>
              <a:t>rovnováhy</a:t>
            </a:r>
            <a:r>
              <a:rPr lang="en-US" dirty="0"/>
              <a:t> (</a:t>
            </a:r>
            <a:r>
              <a:rPr lang="en-US" dirty="0" err="1"/>
              <a:t>ztráty</a:t>
            </a:r>
            <a:r>
              <a:rPr lang="en-US" dirty="0"/>
              <a:t> s </a:t>
            </a:r>
            <a:r>
              <a:rPr lang="en-US" dirty="0" err="1"/>
              <a:t>kvadrátem</a:t>
            </a:r>
            <a:r>
              <a:rPr lang="en-US" dirty="0"/>
              <a:t> </a:t>
            </a:r>
            <a:r>
              <a:rPr lang="en-US" dirty="0" err="1"/>
              <a:t>hustoty</a:t>
            </a:r>
            <a:r>
              <a:rPr lang="en-US" dirty="0"/>
              <a:t>)</a:t>
            </a:r>
          </a:p>
          <a:p>
            <a:r>
              <a:rPr lang="en-US" dirty="0" err="1"/>
              <a:t>Standardní</a:t>
            </a:r>
            <a:r>
              <a:rPr lang="en-US" dirty="0"/>
              <a:t> model protuberance</a:t>
            </a:r>
            <a:endParaRPr lang="en-US" sz="2000" dirty="0"/>
          </a:p>
          <a:p>
            <a:pPr lvl="1"/>
            <a:r>
              <a:rPr lang="en-US" dirty="0"/>
              <a:t>„</a:t>
            </a:r>
            <a:r>
              <a:rPr lang="en-US" dirty="0" err="1"/>
              <a:t>Vypařování</a:t>
            </a:r>
            <a:r>
              <a:rPr lang="en-US" dirty="0"/>
              <a:t>“ </a:t>
            </a:r>
            <a:r>
              <a:rPr lang="en-US" dirty="0" err="1"/>
              <a:t>plazmatu</a:t>
            </a:r>
            <a:r>
              <a:rPr lang="en-US" dirty="0"/>
              <a:t> v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atmosféře</a:t>
            </a:r>
            <a:r>
              <a:rPr lang="en-US" dirty="0"/>
              <a:t>, </a:t>
            </a:r>
            <a:r>
              <a:rPr lang="en-US" dirty="0" err="1"/>
              <a:t>tok</a:t>
            </a:r>
            <a:r>
              <a:rPr lang="en-US" dirty="0"/>
              <a:t> </a:t>
            </a:r>
            <a:r>
              <a:rPr lang="en-US" dirty="0" err="1"/>
              <a:t>nahoru</a:t>
            </a:r>
            <a:r>
              <a:rPr lang="en-US" dirty="0"/>
              <a:t> </a:t>
            </a:r>
            <a:r>
              <a:rPr lang="en-US" dirty="0" err="1"/>
              <a:t>gradientem</a:t>
            </a:r>
            <a:r>
              <a:rPr lang="en-US" dirty="0"/>
              <a:t> </a:t>
            </a:r>
            <a:r>
              <a:rPr lang="en-US" dirty="0" err="1"/>
              <a:t>tlaku</a:t>
            </a:r>
            <a:r>
              <a:rPr lang="en-US" dirty="0"/>
              <a:t> </a:t>
            </a:r>
            <a:r>
              <a:rPr lang="en-US" dirty="0" err="1"/>
              <a:t>uvnitř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</a:t>
            </a:r>
            <a:r>
              <a:rPr lang="en-US" dirty="0" err="1"/>
              <a:t>smyčky</a:t>
            </a:r>
            <a:r>
              <a:rPr lang="en-US" dirty="0"/>
              <a:t> (</a:t>
            </a:r>
            <a:r>
              <a:rPr lang="en-US" dirty="0" err="1"/>
              <a:t>materiál</a:t>
            </a:r>
            <a:r>
              <a:rPr lang="en-US" dirty="0"/>
              <a:t> </a:t>
            </a:r>
            <a:r>
              <a:rPr lang="en-US" dirty="0" err="1"/>
              <a:t>teče</a:t>
            </a:r>
            <a:r>
              <a:rPr lang="en-US" dirty="0"/>
              <a:t> do </a:t>
            </a:r>
            <a:r>
              <a:rPr lang="en-US" dirty="0" err="1"/>
              <a:t>chladnějších</a:t>
            </a:r>
            <a:r>
              <a:rPr lang="en-US" dirty="0"/>
              <a:t> </a:t>
            </a:r>
            <a:r>
              <a:rPr lang="en-US" dirty="0" err="1"/>
              <a:t>částí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2" y="1354019"/>
            <a:ext cx="5549661" cy="280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47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Protuberance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Chromosférický</a:t>
            </a:r>
            <a:r>
              <a:rPr lang="en-US" dirty="0" smtClean="0"/>
              <a:t> </a:t>
            </a:r>
            <a:r>
              <a:rPr lang="en-US" dirty="0" err="1" smtClean="0"/>
              <a:t>materiál</a:t>
            </a:r>
            <a:r>
              <a:rPr lang="en-US" dirty="0" smtClean="0"/>
              <a:t> </a:t>
            </a:r>
            <a:r>
              <a:rPr lang="en-US" dirty="0" smtClean="0"/>
              <a:t>v </a:t>
            </a:r>
            <a:r>
              <a:rPr lang="en-US" dirty="0" err="1" smtClean="0"/>
              <a:t>koróně</a:t>
            </a:r>
            <a:endParaRPr lang="en-US" dirty="0" smtClean="0"/>
          </a:p>
          <a:p>
            <a:r>
              <a:rPr lang="en-US" dirty="0" err="1" smtClean="0"/>
              <a:t>Klidné</a:t>
            </a:r>
            <a:endParaRPr lang="en-US" dirty="0" smtClean="0"/>
          </a:p>
          <a:p>
            <a:pPr lvl="1"/>
            <a:r>
              <a:rPr lang="en-US" dirty="0" smtClean="0"/>
              <a:t>B</a:t>
            </a:r>
            <a:r>
              <a:rPr lang="en-US" baseline="-25000" dirty="0" smtClean="0"/>
              <a:t>||</a:t>
            </a:r>
            <a:r>
              <a:rPr lang="en-US" dirty="0" smtClean="0"/>
              <a:t> ~ 10-100 G</a:t>
            </a:r>
          </a:p>
          <a:p>
            <a:pPr lvl="1"/>
            <a:r>
              <a:rPr lang="en-US" dirty="0" err="1" smtClean="0"/>
              <a:t>Kruhově</a:t>
            </a:r>
            <a:r>
              <a:rPr lang="en-US" dirty="0" smtClean="0"/>
              <a:t> </a:t>
            </a:r>
            <a:r>
              <a:rPr lang="en-US" dirty="0" err="1" smtClean="0"/>
              <a:t>polarizované</a:t>
            </a:r>
            <a:r>
              <a:rPr lang="en-US" dirty="0" smtClean="0"/>
              <a:t> </a:t>
            </a:r>
            <a:r>
              <a:rPr lang="en-US" dirty="0" err="1" smtClean="0"/>
              <a:t>světlo</a:t>
            </a:r>
            <a:endParaRPr lang="en-US" dirty="0" smtClean="0"/>
          </a:p>
          <a:p>
            <a:r>
              <a:rPr lang="en-US" dirty="0" err="1" smtClean="0"/>
              <a:t>Aktivní</a:t>
            </a:r>
            <a:endParaRPr lang="en-US" dirty="0" smtClean="0"/>
          </a:p>
          <a:p>
            <a:pPr lvl="1"/>
            <a:r>
              <a:rPr lang="en-US" dirty="0"/>
              <a:t>B</a:t>
            </a:r>
            <a:r>
              <a:rPr lang="en-US" baseline="-25000" dirty="0"/>
              <a:t>||</a:t>
            </a:r>
            <a:r>
              <a:rPr lang="en-US" dirty="0"/>
              <a:t> </a:t>
            </a:r>
            <a:r>
              <a:rPr lang="en-US" dirty="0" smtClean="0"/>
              <a:t> &gt; 100 G</a:t>
            </a:r>
          </a:p>
          <a:p>
            <a:r>
              <a:rPr lang="en-US" dirty="0" err="1" smtClean="0"/>
              <a:t>Typicky</a:t>
            </a:r>
            <a:endParaRPr lang="en-US" dirty="0" smtClean="0"/>
          </a:p>
          <a:p>
            <a:pPr lvl="1"/>
            <a:r>
              <a:rPr lang="en-US" dirty="0" err="1" smtClean="0"/>
              <a:t>Tloušťka</a:t>
            </a:r>
            <a:r>
              <a:rPr lang="en-US" dirty="0" smtClean="0"/>
              <a:t> 5000 km</a:t>
            </a:r>
          </a:p>
          <a:p>
            <a:pPr lvl="1"/>
            <a:r>
              <a:rPr lang="en-US" dirty="0" err="1" smtClean="0"/>
              <a:t>Výška</a:t>
            </a:r>
            <a:r>
              <a:rPr lang="en-US" dirty="0" smtClean="0"/>
              <a:t> 50 000 km</a:t>
            </a:r>
          </a:p>
          <a:p>
            <a:pPr lvl="1"/>
            <a:r>
              <a:rPr lang="en-US" dirty="0" err="1" smtClean="0"/>
              <a:t>Délka</a:t>
            </a:r>
            <a:r>
              <a:rPr lang="en-US" dirty="0" smtClean="0"/>
              <a:t> 200 000 km 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Rovnováha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tabuli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65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Filamenty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7778" y="1354019"/>
            <a:ext cx="2645916" cy="4922956"/>
          </a:xfrm>
        </p:spPr>
        <p:txBody>
          <a:bodyPr>
            <a:normAutofit/>
          </a:bodyPr>
          <a:lstStyle/>
          <a:p>
            <a:r>
              <a:rPr lang="en-US" dirty="0" err="1"/>
              <a:t>Formují</a:t>
            </a:r>
            <a:r>
              <a:rPr lang="en-US" dirty="0"/>
              <a:t> se </a:t>
            </a:r>
            <a:r>
              <a:rPr lang="en-US" dirty="0" err="1"/>
              <a:t>nad</a:t>
            </a:r>
            <a:r>
              <a:rPr lang="en-US" dirty="0"/>
              <a:t> PIL (polarity inversion line)</a:t>
            </a:r>
          </a:p>
          <a:p>
            <a:r>
              <a:rPr lang="en-US" dirty="0"/>
              <a:t>Mg. pole v </a:t>
            </a:r>
            <a:r>
              <a:rPr lang="en-US" dirty="0" err="1"/>
              <a:t>nich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helikální</a:t>
            </a:r>
            <a:r>
              <a:rPr lang="en-US" dirty="0"/>
              <a:t> </a:t>
            </a:r>
            <a:r>
              <a:rPr lang="en-US" dirty="0" err="1"/>
              <a:t>strukturu</a:t>
            </a:r>
            <a:endParaRPr lang="en-US" dirty="0"/>
          </a:p>
          <a:p>
            <a:pPr lvl="1"/>
            <a:endParaRPr lang="en-US" dirty="0"/>
          </a:p>
          <a:p>
            <a:pPr marL="342900" lvl="1" indent="-342900">
              <a:spcBef>
                <a:spcPts val="2000"/>
              </a:spcBef>
              <a:buClr>
                <a:schemeClr val="accent1"/>
              </a:buClr>
            </a:pPr>
            <a:r>
              <a:rPr lang="en-US" dirty="0" smtClean="0"/>
              <a:t>Filament = protuberance </a:t>
            </a:r>
            <a:r>
              <a:rPr lang="en-US" dirty="0" err="1"/>
              <a:t>promítnutá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disk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56" y="1371600"/>
            <a:ext cx="5563572" cy="40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66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</a:t>
            </a:r>
            <a:r>
              <a:rPr lang="en-US" dirty="0" err="1" smtClean="0"/>
              <a:t>filamentu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183919"/>
            <a:ext cx="7943328" cy="52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23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Chromosférické</a:t>
            </a:r>
            <a:r>
              <a:rPr lang="en-US" dirty="0" smtClean="0"/>
              <a:t> </a:t>
            </a:r>
            <a:r>
              <a:rPr lang="en-US" dirty="0" err="1" smtClean="0"/>
              <a:t>struktury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1175017"/>
            <a:ext cx="6832518" cy="546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7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Spikule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391352"/>
            <a:ext cx="8852360" cy="497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35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Spikule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Výška</a:t>
            </a:r>
            <a:r>
              <a:rPr lang="en-US" dirty="0" smtClean="0"/>
              <a:t> </a:t>
            </a:r>
            <a:r>
              <a:rPr lang="en-US" dirty="0" err="1" smtClean="0"/>
              <a:t>cca</a:t>
            </a:r>
            <a:r>
              <a:rPr lang="en-US" dirty="0" smtClean="0"/>
              <a:t> 5000 km, </a:t>
            </a:r>
            <a:r>
              <a:rPr lang="en-US" dirty="0" err="1" smtClean="0"/>
              <a:t>tloušťka</a:t>
            </a:r>
            <a:r>
              <a:rPr lang="en-US" dirty="0" smtClean="0"/>
              <a:t> </a:t>
            </a:r>
            <a:r>
              <a:rPr lang="en-US" dirty="0" err="1" smtClean="0"/>
              <a:t>méně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500 km</a:t>
            </a:r>
          </a:p>
          <a:p>
            <a:r>
              <a:rPr lang="en-US" dirty="0" err="1" smtClean="0"/>
              <a:t>Teplota</a:t>
            </a:r>
            <a:r>
              <a:rPr lang="en-US" dirty="0" smtClean="0"/>
              <a:t> 10</a:t>
            </a:r>
            <a:r>
              <a:rPr lang="en-US" baseline="30000" dirty="0" smtClean="0"/>
              <a:t>4</a:t>
            </a:r>
            <a:r>
              <a:rPr lang="en-US" dirty="0" smtClean="0"/>
              <a:t> K, </a:t>
            </a:r>
            <a:r>
              <a:rPr lang="en-US" dirty="0" err="1" smtClean="0"/>
              <a:t>hustota</a:t>
            </a:r>
            <a:r>
              <a:rPr lang="en-US" dirty="0" smtClean="0"/>
              <a:t> 3x10</a:t>
            </a:r>
            <a:r>
              <a:rPr lang="en-US" baseline="30000" dirty="0" smtClean="0"/>
              <a:t>-10</a:t>
            </a:r>
            <a:r>
              <a:rPr lang="en-US" dirty="0" smtClean="0"/>
              <a:t> kg/m</a:t>
            </a:r>
            <a:r>
              <a:rPr lang="en-US" baseline="30000" dirty="0" smtClean="0"/>
              <a:t>3</a:t>
            </a:r>
          </a:p>
          <a:p>
            <a:r>
              <a:rPr lang="en-US" dirty="0" err="1" smtClean="0"/>
              <a:t>Vertikální</a:t>
            </a:r>
            <a:r>
              <a:rPr lang="en-US" dirty="0" smtClean="0"/>
              <a:t> </a:t>
            </a:r>
            <a:r>
              <a:rPr lang="en-US" dirty="0" err="1" smtClean="0"/>
              <a:t>rychlosti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25 km/s</a:t>
            </a:r>
          </a:p>
          <a:p>
            <a:r>
              <a:rPr lang="en-US" dirty="0" err="1" smtClean="0"/>
              <a:t>Totální</a:t>
            </a:r>
            <a:r>
              <a:rPr lang="en-US" dirty="0" smtClean="0"/>
              <a:t> </a:t>
            </a:r>
            <a:r>
              <a:rPr lang="en-US" dirty="0" err="1" smtClean="0"/>
              <a:t>tok</a:t>
            </a:r>
            <a:r>
              <a:rPr lang="en-US" dirty="0" smtClean="0"/>
              <a:t> </a:t>
            </a:r>
            <a:r>
              <a:rPr lang="en-US" dirty="0" err="1" smtClean="0"/>
              <a:t>hmoty</a:t>
            </a:r>
            <a:r>
              <a:rPr lang="en-US" dirty="0" smtClean="0"/>
              <a:t> 100krát </a:t>
            </a:r>
            <a:r>
              <a:rPr lang="en-US" dirty="0" err="1" smtClean="0"/>
              <a:t>více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tok</a:t>
            </a:r>
            <a:r>
              <a:rPr lang="en-US" dirty="0" smtClean="0"/>
              <a:t> </a:t>
            </a:r>
            <a:r>
              <a:rPr lang="en-US" dirty="0" err="1" smtClean="0"/>
              <a:t>slunečním</a:t>
            </a:r>
            <a:r>
              <a:rPr lang="en-US" dirty="0" smtClean="0"/>
              <a:t> </a:t>
            </a:r>
            <a:r>
              <a:rPr lang="en-US" dirty="0" err="1" smtClean="0"/>
              <a:t>větrem</a:t>
            </a:r>
            <a:r>
              <a:rPr lang="en-US" dirty="0" smtClean="0"/>
              <a:t> – </a:t>
            </a:r>
            <a:r>
              <a:rPr lang="en-US" dirty="0" err="1" smtClean="0"/>
              <a:t>zpětný</a:t>
            </a:r>
            <a:r>
              <a:rPr lang="en-US" dirty="0" smtClean="0"/>
              <a:t> </a:t>
            </a:r>
            <a:r>
              <a:rPr lang="en-US" dirty="0" err="1" smtClean="0"/>
              <a:t>tok</a:t>
            </a:r>
            <a:r>
              <a:rPr lang="en-US" dirty="0" smtClean="0"/>
              <a:t>, </a:t>
            </a:r>
            <a:r>
              <a:rPr lang="en-US" dirty="0" err="1" smtClean="0"/>
              <a:t>vlastnosti</a:t>
            </a:r>
            <a:r>
              <a:rPr lang="en-US" dirty="0" smtClean="0"/>
              <a:t> </a:t>
            </a:r>
            <a:r>
              <a:rPr lang="en-US" dirty="0" err="1" smtClean="0"/>
              <a:t>neznámé</a:t>
            </a:r>
            <a:endParaRPr lang="en-US" dirty="0" smtClean="0"/>
          </a:p>
          <a:p>
            <a:r>
              <a:rPr lang="en-US" dirty="0" err="1" smtClean="0"/>
              <a:t>Životnost</a:t>
            </a:r>
            <a:r>
              <a:rPr lang="en-US" dirty="0" smtClean="0"/>
              <a:t> 5-10 </a:t>
            </a:r>
            <a:r>
              <a:rPr lang="en-US" dirty="0" err="1" smtClean="0"/>
              <a:t>minut</a:t>
            </a:r>
            <a:endParaRPr lang="en-US" dirty="0" smtClean="0"/>
          </a:p>
          <a:p>
            <a:r>
              <a:rPr lang="en-US" dirty="0" err="1" smtClean="0"/>
              <a:t>Makrospikule</a:t>
            </a:r>
            <a:endParaRPr lang="en-US" dirty="0" smtClean="0"/>
          </a:p>
          <a:p>
            <a:pPr lvl="1"/>
            <a:r>
              <a:rPr lang="en-US" dirty="0" smtClean="0"/>
              <a:t>V </a:t>
            </a:r>
            <a:r>
              <a:rPr lang="en-US" dirty="0" err="1" smtClean="0"/>
              <a:t>polárních</a:t>
            </a:r>
            <a:r>
              <a:rPr lang="en-US" dirty="0" smtClean="0"/>
              <a:t> </a:t>
            </a:r>
            <a:r>
              <a:rPr lang="en-US" dirty="0" err="1" smtClean="0"/>
              <a:t>oblastech</a:t>
            </a:r>
            <a:endParaRPr lang="en-US" dirty="0" smtClean="0"/>
          </a:p>
          <a:p>
            <a:pPr lvl="1"/>
            <a:r>
              <a:rPr lang="en-US" dirty="0" err="1" smtClean="0"/>
              <a:t>Délka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20 000 km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139" r="51959"/>
          <a:stretch/>
        </p:blipFill>
        <p:spPr/>
      </p:pic>
    </p:spTree>
    <p:extLst>
      <p:ext uri="{BB962C8B-B14F-4D97-AF65-F5344CB8AC3E}">
        <p14:creationId xmlns:p14="http://schemas.microsoft.com/office/powerpoint/2010/main" val="1998187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Spikule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574800"/>
            <a:ext cx="8128178" cy="370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26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Tři</a:t>
            </a:r>
            <a:r>
              <a:rPr lang="en-US" dirty="0" smtClean="0"/>
              <a:t> </a:t>
            </a:r>
            <a:r>
              <a:rPr lang="en-US" dirty="0" err="1" smtClean="0"/>
              <a:t>vrstvy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Fotosféra</a:t>
            </a:r>
            <a:endParaRPr lang="en-US" sz="2200" dirty="0"/>
          </a:p>
          <a:p>
            <a:pPr lvl="2"/>
            <a:r>
              <a:rPr lang="en-US" dirty="0" err="1"/>
              <a:t>Cca</a:t>
            </a:r>
            <a:r>
              <a:rPr lang="en-US" dirty="0"/>
              <a:t> 300 km </a:t>
            </a:r>
            <a:r>
              <a:rPr lang="en-US" dirty="0" err="1"/>
              <a:t>tlustá</a:t>
            </a:r>
            <a:endParaRPr lang="en-US" sz="2400" dirty="0"/>
          </a:p>
          <a:p>
            <a:pPr lvl="2"/>
            <a:r>
              <a:rPr lang="en-US" dirty="0" err="1"/>
              <a:t>Změna</a:t>
            </a:r>
            <a:r>
              <a:rPr lang="en-US" dirty="0"/>
              <a:t> </a:t>
            </a:r>
            <a:r>
              <a:rPr lang="en-US" dirty="0" err="1"/>
              <a:t>hustoty</a:t>
            </a:r>
            <a:r>
              <a:rPr lang="en-US" dirty="0"/>
              <a:t> o </a:t>
            </a:r>
            <a:r>
              <a:rPr lang="en-US" dirty="0" err="1" smtClean="0"/>
              <a:t>řád</a:t>
            </a:r>
            <a:endParaRPr lang="en-US" sz="2400" dirty="0"/>
          </a:p>
          <a:p>
            <a:pPr lvl="2"/>
            <a:r>
              <a:rPr lang="en-US" dirty="0" err="1"/>
              <a:t>Změna</a:t>
            </a:r>
            <a:r>
              <a:rPr lang="en-US" dirty="0"/>
              <a:t> opacity</a:t>
            </a:r>
            <a:endParaRPr lang="en-US" sz="2400" dirty="0"/>
          </a:p>
          <a:p>
            <a:pPr lvl="2"/>
            <a:r>
              <a:rPr lang="en-US" dirty="0" err="1"/>
              <a:t>Teplotní</a:t>
            </a:r>
            <a:r>
              <a:rPr lang="en-US" dirty="0"/>
              <a:t> minimum</a:t>
            </a:r>
            <a:endParaRPr lang="en-US" sz="2400" dirty="0"/>
          </a:p>
          <a:p>
            <a:r>
              <a:rPr lang="en-US" dirty="0" err="1"/>
              <a:t>Chromosféra</a:t>
            </a:r>
            <a:endParaRPr lang="en-US" sz="2200" dirty="0"/>
          </a:p>
          <a:p>
            <a:pPr lvl="2"/>
            <a:r>
              <a:rPr lang="en-US" dirty="0" err="1"/>
              <a:t>Není</a:t>
            </a:r>
            <a:r>
              <a:rPr lang="en-US" dirty="0"/>
              <a:t> v LTE</a:t>
            </a:r>
            <a:endParaRPr lang="en-US" sz="2400" dirty="0"/>
          </a:p>
          <a:p>
            <a:pPr lvl="2"/>
            <a:r>
              <a:rPr lang="en-US" dirty="0" err="1"/>
              <a:t>Cca</a:t>
            </a:r>
            <a:r>
              <a:rPr lang="en-US" dirty="0"/>
              <a:t> 2500 km </a:t>
            </a:r>
            <a:r>
              <a:rPr lang="en-US" dirty="0" err="1"/>
              <a:t>tlustá</a:t>
            </a:r>
            <a:endParaRPr lang="en-US" sz="2400" dirty="0"/>
          </a:p>
          <a:p>
            <a:pPr lvl="2"/>
            <a:r>
              <a:rPr lang="en-US" dirty="0"/>
              <a:t>T~10 000 </a:t>
            </a:r>
            <a:r>
              <a:rPr lang="en-US" dirty="0" smtClean="0"/>
              <a:t>K (do </a:t>
            </a:r>
            <a:r>
              <a:rPr lang="en-US" dirty="0" err="1" smtClean="0"/>
              <a:t>cca</a:t>
            </a:r>
            <a:r>
              <a:rPr lang="en-US" dirty="0" smtClean="0"/>
              <a:t> 25 000 K)</a:t>
            </a:r>
            <a:endParaRPr lang="en-US" sz="2400" dirty="0"/>
          </a:p>
          <a:p>
            <a:r>
              <a:rPr lang="en-US" dirty="0"/>
              <a:t>(</a:t>
            </a:r>
            <a:r>
              <a:rPr lang="en-US" dirty="0" err="1"/>
              <a:t>Přechodová</a:t>
            </a:r>
            <a:r>
              <a:rPr lang="en-US" dirty="0"/>
              <a:t> </a:t>
            </a:r>
            <a:r>
              <a:rPr lang="en-US" dirty="0" err="1"/>
              <a:t>vrstva</a:t>
            </a:r>
            <a:r>
              <a:rPr lang="en-US" dirty="0"/>
              <a:t>)</a:t>
            </a:r>
            <a:endParaRPr lang="en-US" sz="2200" dirty="0"/>
          </a:p>
          <a:p>
            <a:r>
              <a:rPr lang="en-US" dirty="0" err="1"/>
              <a:t>Koróna</a:t>
            </a:r>
            <a:endParaRPr lang="en-US" sz="2200" dirty="0"/>
          </a:p>
          <a:p>
            <a:pPr lvl="2"/>
            <a:r>
              <a:rPr lang="en-US" dirty="0" err="1"/>
              <a:t>Řídká</a:t>
            </a:r>
            <a:r>
              <a:rPr lang="en-US" dirty="0"/>
              <a:t>, </a:t>
            </a:r>
            <a:r>
              <a:rPr lang="en-US" dirty="0" err="1"/>
              <a:t>rozpíná</a:t>
            </a:r>
            <a:r>
              <a:rPr lang="en-US" dirty="0"/>
              <a:t> se do </a:t>
            </a:r>
            <a:r>
              <a:rPr lang="en-US" dirty="0" err="1"/>
              <a:t>meziplanetárního</a:t>
            </a:r>
            <a:r>
              <a:rPr lang="en-US" dirty="0"/>
              <a:t> </a:t>
            </a:r>
            <a:r>
              <a:rPr lang="en-US" dirty="0" err="1"/>
              <a:t>prostoru</a:t>
            </a:r>
            <a:endParaRPr lang="en-US" sz="2400" dirty="0"/>
          </a:p>
          <a:p>
            <a:pPr lvl="2"/>
            <a:r>
              <a:rPr lang="en-US" dirty="0"/>
              <a:t>T~2 MK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950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Dvouvláknové</a:t>
            </a:r>
            <a:r>
              <a:rPr lang="en-US" dirty="0" smtClean="0"/>
              <a:t> </a:t>
            </a:r>
            <a:r>
              <a:rPr lang="en-US" dirty="0" err="1" smtClean="0"/>
              <a:t>spikule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503" y="1126074"/>
            <a:ext cx="6546059" cy="556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74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Provázaná</a:t>
            </a:r>
            <a:r>
              <a:rPr lang="en-US" dirty="0" smtClean="0"/>
              <a:t> </a:t>
            </a:r>
            <a:r>
              <a:rPr lang="en-US" dirty="0" err="1" smtClean="0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Wedemeyer-Böhm</a:t>
            </a:r>
            <a:r>
              <a:rPr lang="en-US" dirty="0" smtClean="0">
                <a:latin typeface="Arial"/>
                <a:cs typeface="Arial"/>
              </a:rPr>
              <a:t>: 2009, Space Sci. Rev. 144, 317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390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Provázaná</a:t>
            </a:r>
            <a:r>
              <a:rPr lang="en-US" dirty="0" smtClean="0"/>
              <a:t> </a:t>
            </a:r>
            <a:r>
              <a:rPr lang="en-US" dirty="0" err="1" smtClean="0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Wedemeyer-Böhm</a:t>
            </a:r>
            <a:r>
              <a:rPr lang="en-US" dirty="0" smtClean="0">
                <a:latin typeface="Arial"/>
                <a:cs typeface="Arial"/>
              </a:rPr>
              <a:t>: 2009, Space Sci. Rev. 144, 317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4789" y="2568043"/>
            <a:ext cx="3307330" cy="2247424"/>
          </a:xfrm>
          <a:prstGeom prst="wedgeRoundRectCallout">
            <a:avLst>
              <a:gd name="adj1" fmla="val -49103"/>
              <a:gd name="adj2" fmla="val 63938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Konvektivní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pohyby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dirty="0" err="1" smtClean="0">
                <a:latin typeface="Arial"/>
                <a:cs typeface="Arial"/>
              </a:rPr>
              <a:t>granulace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nejvýznačnější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r>
              <a:rPr lang="en-US" dirty="0" smtClean="0">
                <a:latin typeface="Arial"/>
                <a:cs typeface="Arial"/>
              </a:rPr>
              <a:t>β&gt;1</a:t>
            </a:r>
          </a:p>
          <a:p>
            <a:r>
              <a:rPr lang="en-US" dirty="0" err="1" smtClean="0">
                <a:latin typeface="Arial"/>
                <a:cs typeface="Arial"/>
              </a:rPr>
              <a:t>Velkorozměrová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redistribuce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magnetických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polí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Horizontální</a:t>
            </a:r>
            <a:r>
              <a:rPr lang="en-US" dirty="0" smtClean="0">
                <a:latin typeface="Arial"/>
                <a:cs typeface="Arial"/>
              </a:rPr>
              <a:t> pole </a:t>
            </a:r>
            <a:r>
              <a:rPr lang="en-US" dirty="0" err="1" smtClean="0">
                <a:latin typeface="Arial"/>
                <a:cs typeface="Arial"/>
              </a:rPr>
              <a:t>uvnitř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granulí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1418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Provázaná</a:t>
            </a:r>
            <a:r>
              <a:rPr lang="en-US" dirty="0" smtClean="0"/>
              <a:t> </a:t>
            </a:r>
            <a:r>
              <a:rPr lang="en-US" dirty="0" err="1" smtClean="0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Wedemeyer-Böhm</a:t>
            </a:r>
            <a:r>
              <a:rPr lang="en-US" dirty="0" smtClean="0">
                <a:latin typeface="Arial"/>
                <a:cs typeface="Arial"/>
              </a:rPr>
              <a:t>: 2009, Space Sci. Rev. 144, 317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1034" y="1436521"/>
            <a:ext cx="3307330" cy="2860358"/>
          </a:xfrm>
          <a:prstGeom prst="wedgeRoundRectCallout">
            <a:avLst>
              <a:gd name="adj1" fmla="val -67669"/>
              <a:gd name="adj2" fmla="val 53408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Reverzní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granulace</a:t>
            </a:r>
            <a:endParaRPr lang="en-US" b="1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Adiabatická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expanze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nad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centry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granulí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Adiabatická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komprese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nad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mezigranulárními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prostory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Mezigranulární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prostory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jasnější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dirty="0" err="1" smtClean="0">
                <a:latin typeface="Arial"/>
                <a:cs typeface="Arial"/>
              </a:rPr>
              <a:t>větší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hustota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teplota</a:t>
            </a:r>
            <a:r>
              <a:rPr lang="en-US" dirty="0" smtClean="0">
                <a:latin typeface="Arial"/>
                <a:cs typeface="Arial"/>
              </a:rPr>
              <a:t>) </a:t>
            </a:r>
            <a:r>
              <a:rPr lang="en-US" dirty="0" err="1" smtClean="0">
                <a:latin typeface="Arial"/>
                <a:cs typeface="Arial"/>
              </a:rPr>
              <a:t>než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granulární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529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Provázaná</a:t>
            </a:r>
            <a:r>
              <a:rPr lang="en-US" dirty="0" smtClean="0"/>
              <a:t> </a:t>
            </a:r>
            <a:r>
              <a:rPr lang="en-US" dirty="0" err="1" smtClean="0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Wedemeyer-Böhm</a:t>
            </a:r>
            <a:r>
              <a:rPr lang="en-US" dirty="0" smtClean="0">
                <a:latin typeface="Arial"/>
                <a:cs typeface="Arial"/>
              </a:rPr>
              <a:t>: 2009, Space Sci. Rev. 144, 317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637" y="1464434"/>
            <a:ext cx="3307330" cy="4830605"/>
          </a:xfrm>
          <a:prstGeom prst="wedgeRoundRectCallout">
            <a:avLst>
              <a:gd name="adj1" fmla="val 102459"/>
              <a:gd name="adj2" fmla="val -24750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Canopy domain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Tvořena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velkorozměrovými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magnetickými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poli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/>
                <a:cs typeface="Arial"/>
              </a:rPr>
              <a:t>“</a:t>
            </a:r>
            <a:r>
              <a:rPr lang="en-US" dirty="0" err="1" smtClean="0">
                <a:latin typeface="Arial"/>
                <a:cs typeface="Arial"/>
              </a:rPr>
              <a:t>Pravá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chromosféra</a:t>
            </a:r>
            <a:r>
              <a:rPr lang="en-US" dirty="0" smtClean="0">
                <a:latin typeface="Arial"/>
                <a:cs typeface="Arial"/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/>
                <a:cs typeface="Arial"/>
              </a:rPr>
              <a:t>MHD </a:t>
            </a:r>
            <a:r>
              <a:rPr lang="en-US" dirty="0" err="1" smtClean="0">
                <a:latin typeface="Arial"/>
                <a:cs typeface="Arial"/>
              </a:rPr>
              <a:t>vlny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dirty="0" err="1" smtClean="0">
                <a:latin typeface="Arial"/>
                <a:cs typeface="Arial"/>
              </a:rPr>
              <a:t>excitované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níže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Fibrily</a:t>
            </a:r>
            <a:r>
              <a:rPr lang="en-US" dirty="0" smtClean="0">
                <a:latin typeface="Arial"/>
                <a:cs typeface="Arial"/>
              </a:rPr>
              <a:t> – </a:t>
            </a:r>
            <a:r>
              <a:rPr lang="en-US" dirty="0" err="1" smtClean="0">
                <a:latin typeface="Arial"/>
                <a:cs typeface="Arial"/>
              </a:rPr>
              <a:t>chladné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plazma</a:t>
            </a:r>
            <a:r>
              <a:rPr lang="en-US" dirty="0" smtClean="0">
                <a:latin typeface="Arial"/>
                <a:cs typeface="Arial"/>
              </a:rPr>
              <a:t> v </a:t>
            </a:r>
            <a:r>
              <a:rPr lang="en-US" dirty="0" err="1" smtClean="0">
                <a:latin typeface="Arial"/>
                <a:cs typeface="Arial"/>
              </a:rPr>
              <a:t>rozpínajícím</a:t>
            </a:r>
            <a:r>
              <a:rPr lang="en-US" dirty="0" smtClean="0">
                <a:latin typeface="Arial"/>
                <a:cs typeface="Arial"/>
              </a:rPr>
              <a:t> se </a:t>
            </a:r>
            <a:r>
              <a:rPr lang="en-US" dirty="0" err="1" smtClean="0">
                <a:latin typeface="Arial"/>
                <a:cs typeface="Arial"/>
              </a:rPr>
              <a:t>magnetickém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poli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možná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důsledek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rázových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</a:t>
            </a:r>
            <a:r>
              <a:rPr lang="en-US" dirty="0" smtClean="0">
                <a:latin typeface="Arial"/>
                <a:cs typeface="Arial"/>
              </a:rPr>
              <a:t> z </a:t>
            </a:r>
            <a:r>
              <a:rPr lang="en-US" dirty="0" err="1" smtClean="0">
                <a:latin typeface="Arial"/>
                <a:cs typeface="Arial"/>
              </a:rPr>
              <a:t>interakce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unikajících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oscilací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konvekce</a:t>
            </a:r>
            <a:r>
              <a:rPr lang="en-US" dirty="0" smtClean="0">
                <a:latin typeface="Arial"/>
                <a:cs typeface="Arial"/>
              </a:rPr>
              <a:t> z </a:t>
            </a:r>
            <a:r>
              <a:rPr lang="en-US" dirty="0" err="1" smtClean="0">
                <a:latin typeface="Arial"/>
                <a:cs typeface="Arial"/>
              </a:rPr>
              <a:t>fotosféry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Ekvipartiční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vrstva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i="1" dirty="0" err="1" smtClean="0">
                <a:latin typeface="Arial"/>
                <a:cs typeface="Arial"/>
              </a:rPr>
              <a:t>c</a:t>
            </a:r>
            <a:r>
              <a:rPr lang="en-US" baseline="-25000" dirty="0" err="1" smtClean="0">
                <a:latin typeface="Arial"/>
                <a:cs typeface="Arial"/>
              </a:rPr>
              <a:t>S</a:t>
            </a:r>
            <a:r>
              <a:rPr lang="en-US" dirty="0" smtClean="0">
                <a:latin typeface="Arial"/>
                <a:cs typeface="Arial"/>
              </a:rPr>
              <a:t>=</a:t>
            </a:r>
            <a:r>
              <a:rPr lang="en-US" i="1" dirty="0" err="1" smtClean="0">
                <a:latin typeface="Arial"/>
                <a:cs typeface="Arial"/>
              </a:rPr>
              <a:t>c</a:t>
            </a:r>
            <a:r>
              <a:rPr lang="en-US" baseline="-25000" dirty="0" err="1" smtClean="0">
                <a:latin typeface="Arial"/>
                <a:cs typeface="Arial"/>
              </a:rPr>
              <a:t>A</a:t>
            </a:r>
            <a:r>
              <a:rPr lang="en-US" dirty="0" smtClean="0">
                <a:latin typeface="Arial"/>
                <a:cs typeface="Arial"/>
              </a:rPr>
              <a:t>) – </a:t>
            </a:r>
            <a:r>
              <a:rPr lang="en-US" dirty="0" err="1" smtClean="0">
                <a:latin typeface="Arial"/>
                <a:cs typeface="Arial"/>
              </a:rPr>
              <a:t>konverze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</a:t>
            </a:r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863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Provázaná</a:t>
            </a:r>
            <a:r>
              <a:rPr lang="en-US" dirty="0" smtClean="0"/>
              <a:t> </a:t>
            </a:r>
            <a:r>
              <a:rPr lang="en-US" dirty="0" err="1" smtClean="0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Wedemeyer-Böhm</a:t>
            </a:r>
            <a:r>
              <a:rPr lang="en-US" dirty="0" smtClean="0">
                <a:latin typeface="Arial"/>
                <a:cs typeface="Arial"/>
              </a:rPr>
              <a:t>: 2009, Space Sci. Rev. 144, 317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381" y="4551956"/>
            <a:ext cx="8041080" cy="1634490"/>
          </a:xfrm>
          <a:prstGeom prst="wedgeRoundRectCallout">
            <a:avLst>
              <a:gd name="adj1" fmla="val 21339"/>
              <a:gd name="adj2" fmla="val -129810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Spikule</a:t>
            </a:r>
            <a:endParaRPr lang="en-US" b="1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Typ</a:t>
            </a:r>
            <a:r>
              <a:rPr lang="en-US" dirty="0" smtClean="0">
                <a:latin typeface="Arial"/>
                <a:cs typeface="Arial"/>
              </a:rPr>
              <a:t> I: </a:t>
            </a:r>
            <a:r>
              <a:rPr lang="en-US" dirty="0" err="1" smtClean="0">
                <a:latin typeface="Arial"/>
                <a:cs typeface="Arial"/>
              </a:rPr>
              <a:t>výsledek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rázových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poruchami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fotosféře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dirty="0" err="1" smtClean="0">
                <a:latin typeface="Arial"/>
                <a:cs typeface="Arial"/>
              </a:rPr>
              <a:t>např</a:t>
            </a:r>
            <a:r>
              <a:rPr lang="en-US" dirty="0" smtClean="0">
                <a:latin typeface="Arial"/>
                <a:cs typeface="Arial"/>
              </a:rPr>
              <a:t>. </a:t>
            </a:r>
            <a:r>
              <a:rPr lang="en-US" dirty="0" err="1" smtClean="0">
                <a:latin typeface="Arial"/>
                <a:cs typeface="Arial"/>
              </a:rPr>
              <a:t>zvukovými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vlnami</a:t>
            </a:r>
            <a:r>
              <a:rPr lang="en-US" dirty="0" smtClean="0">
                <a:latin typeface="Arial"/>
                <a:cs typeface="Arial"/>
              </a:rPr>
              <a:t>) – </a:t>
            </a:r>
            <a:r>
              <a:rPr lang="en-US" dirty="0" err="1" smtClean="0">
                <a:latin typeface="Arial"/>
                <a:cs typeface="Arial"/>
              </a:rPr>
              <a:t>propagace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podél</a:t>
            </a:r>
            <a:r>
              <a:rPr lang="en-US" dirty="0" smtClean="0">
                <a:latin typeface="Arial"/>
                <a:cs typeface="Arial"/>
              </a:rPr>
              <a:t> pole z </a:t>
            </a:r>
            <a:r>
              <a:rPr lang="en-US" dirty="0" err="1" smtClean="0">
                <a:latin typeface="Arial"/>
                <a:cs typeface="Arial"/>
              </a:rPr>
              <a:t>fotosféry</a:t>
            </a:r>
            <a:r>
              <a:rPr lang="en-US" dirty="0" smtClean="0">
                <a:latin typeface="Arial"/>
                <a:cs typeface="Arial"/>
              </a:rPr>
              <a:t> do </a:t>
            </a:r>
            <a:r>
              <a:rPr lang="en-US" dirty="0" err="1" smtClean="0">
                <a:latin typeface="Arial"/>
                <a:cs typeface="Arial"/>
              </a:rPr>
              <a:t>horní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vrstev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Typ</a:t>
            </a:r>
            <a:r>
              <a:rPr lang="en-US" dirty="0" smtClean="0">
                <a:latin typeface="Arial"/>
                <a:cs typeface="Arial"/>
              </a:rPr>
              <a:t> II: </a:t>
            </a:r>
            <a:r>
              <a:rPr lang="en-US" dirty="0" err="1" smtClean="0">
                <a:latin typeface="Arial"/>
                <a:cs typeface="Arial"/>
              </a:rPr>
              <a:t>tenčí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dynamičtější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proměnnější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rychlejší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pravděpodobně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důsledky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rekonexních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procesů</a:t>
            </a:r>
            <a:r>
              <a:rPr lang="en-US" dirty="0" smtClean="0">
                <a:latin typeface="Arial"/>
                <a:cs typeface="Arial"/>
              </a:rPr>
              <a:t>. </a:t>
            </a:r>
            <a:r>
              <a:rPr lang="en-US" dirty="0" err="1" smtClean="0">
                <a:latin typeface="Arial"/>
                <a:cs typeface="Arial"/>
              </a:rPr>
              <a:t>Souvislost</a:t>
            </a:r>
            <a:r>
              <a:rPr lang="en-US" dirty="0" smtClean="0">
                <a:latin typeface="Arial"/>
                <a:cs typeface="Arial"/>
              </a:rPr>
              <a:t> s </a:t>
            </a:r>
            <a:r>
              <a:rPr lang="en-US" dirty="0" err="1" smtClean="0">
                <a:latin typeface="Arial"/>
                <a:cs typeface="Arial"/>
              </a:rPr>
              <a:t>Alfvénovými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vlnami</a:t>
            </a:r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585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Provázaná</a:t>
            </a:r>
            <a:r>
              <a:rPr lang="en-US" dirty="0" smtClean="0"/>
              <a:t> </a:t>
            </a:r>
            <a:r>
              <a:rPr lang="en-US" dirty="0" err="1" smtClean="0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Wedemeyer-Böhm</a:t>
            </a:r>
            <a:r>
              <a:rPr lang="en-US" dirty="0" smtClean="0">
                <a:latin typeface="Arial"/>
                <a:cs typeface="Arial"/>
              </a:rPr>
              <a:t>: 2009, Space Sci. Rev. 144, 317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381" y="4551956"/>
            <a:ext cx="8041080" cy="1021556"/>
          </a:xfrm>
          <a:prstGeom prst="wedgeRoundRectCallout">
            <a:avLst>
              <a:gd name="adj1" fmla="val -2784"/>
              <a:gd name="adj2" fmla="val -291025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Koronální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mech</a:t>
            </a:r>
            <a:endParaRPr lang="en-US" b="1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Výtrysky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horkého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plazmatu</a:t>
            </a:r>
            <a:r>
              <a:rPr lang="en-US" dirty="0" smtClean="0">
                <a:latin typeface="Arial"/>
                <a:cs typeface="Arial"/>
              </a:rPr>
              <a:t>, ne </a:t>
            </a:r>
            <a:r>
              <a:rPr lang="en-US" dirty="0" err="1" smtClean="0">
                <a:latin typeface="Arial"/>
                <a:cs typeface="Arial"/>
              </a:rPr>
              <a:t>nutně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nad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nejsilnějším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polem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fotosféře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Obvykle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spojení</a:t>
            </a:r>
            <a:r>
              <a:rPr lang="en-US" dirty="0" smtClean="0">
                <a:latin typeface="Arial"/>
                <a:cs typeface="Arial"/>
              </a:rPr>
              <a:t> s </a:t>
            </a:r>
            <a:r>
              <a:rPr lang="en-US" dirty="0" err="1" smtClean="0">
                <a:latin typeface="Arial"/>
                <a:cs typeface="Arial"/>
              </a:rPr>
              <a:t>aktivní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oblastí</a:t>
            </a:r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9774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Provázaná</a:t>
            </a:r>
            <a:r>
              <a:rPr lang="en-US" dirty="0" smtClean="0"/>
              <a:t> </a:t>
            </a:r>
            <a:r>
              <a:rPr lang="en-US" dirty="0" err="1" smtClean="0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Wedemeyer-Böhm</a:t>
            </a:r>
            <a:r>
              <a:rPr lang="en-US" dirty="0" smtClean="0">
                <a:latin typeface="Arial"/>
                <a:cs typeface="Arial"/>
              </a:rPr>
              <a:t>: 2009, Space Sci. Rev. 144, 317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550" y="1062128"/>
            <a:ext cx="3558519" cy="5422107"/>
          </a:xfrm>
          <a:prstGeom prst="wedgeRoundRectCallout">
            <a:avLst>
              <a:gd name="adj1" fmla="val 87583"/>
              <a:gd name="adj2" fmla="val -2902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Subcanopy</a:t>
            </a:r>
            <a:r>
              <a:rPr lang="en-US" b="1" dirty="0" smtClean="0">
                <a:latin typeface="Arial"/>
                <a:cs typeface="Arial"/>
              </a:rPr>
              <a:t> domain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Slabé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magnetické</a:t>
            </a:r>
            <a:r>
              <a:rPr lang="en-US" dirty="0" smtClean="0">
                <a:latin typeface="Arial"/>
                <a:cs typeface="Arial"/>
              </a:rPr>
              <a:t> pole, β&gt;1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Granulace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dominantní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jev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odpovědný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za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strukturu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intragranule</a:t>
            </a:r>
            <a:r>
              <a:rPr lang="en-US" dirty="0" smtClean="0">
                <a:latin typeface="Arial"/>
                <a:cs typeface="Arial"/>
              </a:rPr>
              <a:t> – </a:t>
            </a:r>
            <a:r>
              <a:rPr lang="en-US" dirty="0" err="1" smtClean="0">
                <a:latin typeface="Arial"/>
                <a:cs typeface="Arial"/>
              </a:rPr>
              <a:t>silná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horizontální</a:t>
            </a:r>
            <a:r>
              <a:rPr lang="en-US" dirty="0" smtClean="0">
                <a:latin typeface="Arial"/>
                <a:cs typeface="Arial"/>
              </a:rPr>
              <a:t> pole, </a:t>
            </a:r>
            <a:r>
              <a:rPr lang="en-US" dirty="0" err="1" smtClean="0">
                <a:latin typeface="Arial"/>
                <a:cs typeface="Arial"/>
              </a:rPr>
              <a:t>formují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vrchlíky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Dynamická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Reverzní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granulace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Přechod</a:t>
            </a:r>
            <a:r>
              <a:rPr lang="en-US" dirty="0" smtClean="0">
                <a:latin typeface="Arial"/>
                <a:cs typeface="Arial"/>
              </a:rPr>
              <a:t> z </a:t>
            </a:r>
            <a:r>
              <a:rPr lang="en-US" dirty="0" err="1" smtClean="0">
                <a:latin typeface="Arial"/>
                <a:cs typeface="Arial"/>
              </a:rPr>
              <a:t>konvekcí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dominované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vrstvy</a:t>
            </a:r>
            <a:r>
              <a:rPr lang="en-US" dirty="0" smtClean="0">
                <a:latin typeface="Arial"/>
                <a:cs typeface="Arial"/>
              </a:rPr>
              <a:t> do </a:t>
            </a:r>
            <a:r>
              <a:rPr lang="en-US" dirty="0" err="1" smtClean="0">
                <a:latin typeface="Arial"/>
                <a:cs typeface="Arial"/>
              </a:rPr>
              <a:t>vrstvy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dominované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vlnami</a:t>
            </a:r>
            <a:endParaRPr lang="en-US" dirty="0">
              <a:latin typeface="Arial"/>
              <a:cs typeface="Arial"/>
            </a:endParaRPr>
          </a:p>
          <a:p>
            <a:r>
              <a:rPr lang="en-US" b="1" dirty="0" err="1" smtClean="0">
                <a:latin typeface="Arial"/>
                <a:cs typeface="Arial"/>
              </a:rPr>
              <a:t>Fluktosféra</a:t>
            </a:r>
            <a:r>
              <a:rPr lang="en-US" b="1" dirty="0" smtClean="0">
                <a:latin typeface="Arial"/>
                <a:cs typeface="Arial"/>
              </a:rPr>
              <a:t> (=</a:t>
            </a:r>
            <a:r>
              <a:rPr lang="en-US" b="1" dirty="0" err="1" smtClean="0">
                <a:latin typeface="Arial"/>
                <a:cs typeface="Arial"/>
              </a:rPr>
              <a:t>klapotisféra</a:t>
            </a:r>
            <a:r>
              <a:rPr lang="en-US" b="1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Dominovaná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rázovými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vlnami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Refrakce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konverze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ekvipartiční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vrstvě</a:t>
            </a:r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901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Provázaná</a:t>
            </a:r>
            <a:r>
              <a:rPr lang="en-US" dirty="0" smtClean="0"/>
              <a:t> </a:t>
            </a:r>
            <a:r>
              <a:rPr lang="en-US" dirty="0" err="1" smtClean="0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Wedemeyer-Böhm</a:t>
            </a:r>
            <a:r>
              <a:rPr lang="en-US" dirty="0" smtClean="0">
                <a:latin typeface="Arial"/>
                <a:cs typeface="Arial"/>
              </a:rPr>
              <a:t>: 2009, Space Sci. Rev. 144, 317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495" y="1055811"/>
            <a:ext cx="3558519" cy="408623"/>
          </a:xfrm>
          <a:prstGeom prst="wedgeRoundRectCallout">
            <a:avLst>
              <a:gd name="adj1" fmla="val -16338"/>
              <a:gd name="adj2" fmla="val 321576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Proudová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vrstva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rekonexe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5299" y="1062128"/>
            <a:ext cx="3558519" cy="1021556"/>
          </a:xfrm>
          <a:prstGeom prst="wedgeRoundRectCallout">
            <a:avLst>
              <a:gd name="adj1" fmla="val -62613"/>
              <a:gd name="adj2" fmla="val 57895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Rázové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stlačují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ohřívají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plazma</a:t>
            </a:r>
            <a:r>
              <a:rPr lang="en-US" dirty="0" smtClean="0">
                <a:latin typeface="Arial"/>
                <a:cs typeface="Arial"/>
              </a:rPr>
              <a:t> v </a:t>
            </a:r>
            <a:r>
              <a:rPr lang="en-US" dirty="0" err="1" smtClean="0">
                <a:latin typeface="Arial"/>
                <a:cs typeface="Arial"/>
              </a:rPr>
              <a:t>oblasti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zužujícího</a:t>
            </a:r>
            <a:r>
              <a:rPr lang="en-US" dirty="0" smtClean="0">
                <a:latin typeface="Arial"/>
                <a:cs typeface="Arial"/>
              </a:rPr>
              <a:t> se </a:t>
            </a:r>
            <a:r>
              <a:rPr lang="en-US" dirty="0" err="1" smtClean="0">
                <a:latin typeface="Arial"/>
                <a:cs typeface="Arial"/>
              </a:rPr>
              <a:t>magnetického</a:t>
            </a:r>
            <a:r>
              <a:rPr lang="en-US" dirty="0" smtClean="0">
                <a:latin typeface="Arial"/>
                <a:cs typeface="Arial"/>
              </a:rPr>
              <a:t> pole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6409" y="3952217"/>
            <a:ext cx="3558519" cy="408623"/>
          </a:xfrm>
          <a:prstGeom prst="wedgeRoundRectCallout">
            <a:avLst>
              <a:gd name="adj1" fmla="val -1782"/>
              <a:gd name="adj2" fmla="val -231684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Rázové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následují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siločáry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5481" y="4768397"/>
            <a:ext cx="3558519" cy="715089"/>
          </a:xfrm>
          <a:prstGeom prst="wedgeRoundRectCallout">
            <a:avLst>
              <a:gd name="adj1" fmla="val -5432"/>
              <a:gd name="adj2" fmla="val -308367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Rázové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tlačí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vrchlíky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stlačují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magnetické</a:t>
            </a:r>
            <a:r>
              <a:rPr lang="en-US" dirty="0" smtClean="0">
                <a:latin typeface="Arial"/>
                <a:cs typeface="Arial"/>
              </a:rPr>
              <a:t> pole</a:t>
            </a:r>
          </a:p>
        </p:txBody>
      </p:sp>
    </p:spTree>
    <p:extLst>
      <p:ext uri="{BB962C8B-B14F-4D97-AF65-F5344CB8AC3E}">
        <p14:creationId xmlns:p14="http://schemas.microsoft.com/office/powerpoint/2010/main" val="3773627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Ponaučení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Atmosféru</a:t>
            </a:r>
            <a:r>
              <a:rPr lang="en-US" dirty="0" smtClean="0"/>
              <a:t> </a:t>
            </a:r>
            <a:r>
              <a:rPr lang="en-US" dirty="0" err="1" smtClean="0"/>
              <a:t>lze</a:t>
            </a:r>
            <a:r>
              <a:rPr lang="en-US" dirty="0" smtClean="0"/>
              <a:t> </a:t>
            </a:r>
            <a:r>
              <a:rPr lang="en-US" dirty="0" err="1" smtClean="0"/>
              <a:t>vnímat</a:t>
            </a:r>
            <a:r>
              <a:rPr lang="en-US" dirty="0" smtClean="0"/>
              <a:t> </a:t>
            </a:r>
            <a:r>
              <a:rPr lang="en-US" dirty="0" err="1" smtClean="0"/>
              <a:t>jedině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celek</a:t>
            </a:r>
            <a:r>
              <a:rPr lang="en-US" dirty="0" smtClean="0"/>
              <a:t>, </a:t>
            </a:r>
            <a:r>
              <a:rPr lang="en-US" dirty="0" err="1" smtClean="0"/>
              <a:t>nikoli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vrstvách</a:t>
            </a:r>
            <a:endParaRPr lang="en-US" dirty="0"/>
          </a:p>
          <a:p>
            <a:pPr lvl="1"/>
            <a:r>
              <a:rPr lang="en-US" dirty="0" smtClean="0"/>
              <a:t>S </a:t>
            </a:r>
            <a:r>
              <a:rPr lang="en-US" dirty="0" err="1" smtClean="0"/>
              <a:t>fotosférou</a:t>
            </a:r>
            <a:r>
              <a:rPr lang="en-US" dirty="0" smtClean="0"/>
              <a:t> se </a:t>
            </a:r>
            <a:r>
              <a:rPr lang="en-US" dirty="0" err="1" smtClean="0"/>
              <a:t>takto</a:t>
            </a:r>
            <a:r>
              <a:rPr lang="en-US" dirty="0" smtClean="0"/>
              <a:t> </a:t>
            </a:r>
            <a:r>
              <a:rPr lang="en-US" dirty="0" err="1" smtClean="0"/>
              <a:t>často</a:t>
            </a:r>
            <a:r>
              <a:rPr lang="en-US" dirty="0" smtClean="0"/>
              <a:t> </a:t>
            </a:r>
            <a:r>
              <a:rPr lang="en-US" dirty="0" err="1" smtClean="0"/>
              <a:t>zachází</a:t>
            </a:r>
            <a:r>
              <a:rPr lang="en-US" dirty="0" smtClean="0"/>
              <a:t>, </a:t>
            </a:r>
            <a:r>
              <a:rPr lang="en-US" dirty="0" err="1" smtClean="0"/>
              <a:t>avšak</a:t>
            </a:r>
            <a:r>
              <a:rPr lang="en-US" dirty="0" smtClean="0"/>
              <a:t> </a:t>
            </a:r>
            <a:r>
              <a:rPr lang="en-US" dirty="0" err="1" smtClean="0"/>
              <a:t>jeden</a:t>
            </a:r>
            <a:r>
              <a:rPr lang="en-US" dirty="0" smtClean="0"/>
              <a:t> z </a:t>
            </a:r>
            <a:r>
              <a:rPr lang="en-US" dirty="0" err="1" smtClean="0"/>
              <a:t>modelů</a:t>
            </a:r>
            <a:r>
              <a:rPr lang="en-US" dirty="0" smtClean="0"/>
              <a:t> </a:t>
            </a:r>
            <a:r>
              <a:rPr lang="en-US" dirty="0" err="1" smtClean="0"/>
              <a:t>supergranulace</a:t>
            </a:r>
            <a:r>
              <a:rPr lang="en-US" dirty="0" smtClean="0"/>
              <a:t> </a:t>
            </a:r>
            <a:r>
              <a:rPr lang="en-US" dirty="0" err="1" smtClean="0"/>
              <a:t>předpokládá</a:t>
            </a:r>
            <a:r>
              <a:rPr lang="en-US" dirty="0" smtClean="0"/>
              <a:t>, </a:t>
            </a:r>
            <a:r>
              <a:rPr lang="en-US" dirty="0" err="1" smtClean="0"/>
              <a:t>že</a:t>
            </a:r>
            <a:r>
              <a:rPr lang="en-US" dirty="0" smtClean="0"/>
              <a:t> </a:t>
            </a:r>
            <a:r>
              <a:rPr lang="en-US" dirty="0" err="1" smtClean="0"/>
              <a:t>tato</a:t>
            </a:r>
            <a:r>
              <a:rPr lang="en-US" dirty="0" smtClean="0"/>
              <a:t> </a:t>
            </a:r>
            <a:r>
              <a:rPr lang="en-US" dirty="0" err="1" smtClean="0"/>
              <a:t>konvektivní</a:t>
            </a:r>
            <a:r>
              <a:rPr lang="en-US" dirty="0" smtClean="0"/>
              <a:t> </a:t>
            </a:r>
            <a:r>
              <a:rPr lang="en-US" dirty="0" err="1" smtClean="0"/>
              <a:t>škála</a:t>
            </a:r>
            <a:r>
              <a:rPr lang="en-US" dirty="0" smtClean="0"/>
              <a:t> je </a:t>
            </a:r>
            <a:r>
              <a:rPr lang="en-US" dirty="0" err="1" smtClean="0"/>
              <a:t>kvůli</a:t>
            </a:r>
            <a:r>
              <a:rPr lang="en-US" dirty="0" smtClean="0"/>
              <a:t> </a:t>
            </a:r>
            <a:r>
              <a:rPr lang="en-US" dirty="0" err="1" smtClean="0"/>
              <a:t>selforganizaci</a:t>
            </a:r>
            <a:r>
              <a:rPr lang="en-US" dirty="0" smtClean="0"/>
              <a:t> mg. pole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vyšší</a:t>
            </a:r>
            <a:r>
              <a:rPr lang="en-US" dirty="0" smtClean="0"/>
              <a:t> </a:t>
            </a:r>
            <a:r>
              <a:rPr lang="en-US" dirty="0" err="1" smtClean="0"/>
              <a:t>atmosféře</a:t>
            </a:r>
            <a:endParaRPr lang="en-US" dirty="0" smtClean="0"/>
          </a:p>
          <a:p>
            <a:r>
              <a:rPr lang="en-US" dirty="0" err="1" smtClean="0"/>
              <a:t>Statické</a:t>
            </a:r>
            <a:r>
              <a:rPr lang="en-US" dirty="0" smtClean="0"/>
              <a:t> </a:t>
            </a:r>
            <a:r>
              <a:rPr lang="en-US" dirty="0" err="1" smtClean="0"/>
              <a:t>modely</a:t>
            </a:r>
            <a:r>
              <a:rPr lang="en-US" dirty="0" smtClean="0"/>
              <a:t> </a:t>
            </a:r>
            <a:r>
              <a:rPr lang="en-US" dirty="0" err="1" smtClean="0"/>
              <a:t>atmosféry</a:t>
            </a:r>
            <a:r>
              <a:rPr lang="en-US" dirty="0" smtClean="0"/>
              <a:t> </a:t>
            </a:r>
            <a:r>
              <a:rPr lang="en-US" dirty="0" err="1" smtClean="0"/>
              <a:t>budou</a:t>
            </a:r>
            <a:r>
              <a:rPr lang="en-US" dirty="0" smtClean="0"/>
              <a:t> </a:t>
            </a:r>
            <a:r>
              <a:rPr lang="en-US" dirty="0" err="1" smtClean="0"/>
              <a:t>vždy</a:t>
            </a:r>
            <a:r>
              <a:rPr lang="en-US" dirty="0" smtClean="0"/>
              <a:t> </a:t>
            </a:r>
            <a:r>
              <a:rPr lang="en-US" dirty="0" err="1" smtClean="0"/>
              <a:t>nepřesné</a:t>
            </a:r>
            <a:endParaRPr lang="en-US" dirty="0" smtClean="0"/>
          </a:p>
          <a:p>
            <a:r>
              <a:rPr lang="en-US" dirty="0" err="1" smtClean="0"/>
              <a:t>Náročné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výpočetní</a:t>
            </a:r>
            <a:r>
              <a:rPr lang="en-US" dirty="0" smtClean="0"/>
              <a:t> </a:t>
            </a:r>
            <a:r>
              <a:rPr lang="en-US" dirty="0" err="1" smtClean="0"/>
              <a:t>techniku</a:t>
            </a:r>
            <a:r>
              <a:rPr lang="en-US" dirty="0" smtClean="0"/>
              <a:t> – </a:t>
            </a:r>
            <a:r>
              <a:rPr lang="en-US" dirty="0" err="1" smtClean="0"/>
              <a:t>krátkých</a:t>
            </a:r>
            <a:r>
              <a:rPr lang="en-US" dirty="0" smtClean="0"/>
              <a:t> </a:t>
            </a:r>
            <a:r>
              <a:rPr lang="en-US" dirty="0" err="1" smtClean="0"/>
              <a:t>časový</a:t>
            </a:r>
            <a:r>
              <a:rPr lang="en-US" dirty="0" smtClean="0"/>
              <a:t> </a:t>
            </a:r>
            <a:r>
              <a:rPr lang="en-US" dirty="0" err="1" smtClean="0"/>
              <a:t>krok</a:t>
            </a:r>
            <a:r>
              <a:rPr lang="en-US" dirty="0" smtClean="0"/>
              <a:t> (</a:t>
            </a:r>
            <a:r>
              <a:rPr lang="en-US" dirty="0" err="1" smtClean="0"/>
              <a:t>protože</a:t>
            </a:r>
            <a:r>
              <a:rPr lang="en-US" dirty="0" smtClean="0"/>
              <a:t> </a:t>
            </a:r>
            <a:r>
              <a:rPr lang="en-US" dirty="0" err="1" smtClean="0"/>
              <a:t>rázové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r>
              <a:rPr lang="en-US" dirty="0" smtClean="0"/>
              <a:t>), </a:t>
            </a:r>
            <a:r>
              <a:rPr lang="en-US" dirty="0" err="1" smtClean="0"/>
              <a:t>velké</a:t>
            </a:r>
            <a:r>
              <a:rPr lang="en-US" dirty="0" smtClean="0"/>
              <a:t> </a:t>
            </a:r>
            <a:r>
              <a:rPr lang="en-US" dirty="0" err="1" smtClean="0"/>
              <a:t>rozlišení</a:t>
            </a:r>
            <a:r>
              <a:rPr lang="en-US" dirty="0" smtClean="0"/>
              <a:t> (</a:t>
            </a:r>
            <a:r>
              <a:rPr lang="en-US" dirty="0" err="1" smtClean="0"/>
              <a:t>protože</a:t>
            </a:r>
            <a:r>
              <a:rPr lang="en-US" dirty="0" smtClean="0"/>
              <a:t> </a:t>
            </a:r>
            <a:r>
              <a:rPr lang="en-US" dirty="0" err="1" smtClean="0"/>
              <a:t>malé</a:t>
            </a:r>
            <a:r>
              <a:rPr lang="en-US" dirty="0" smtClean="0"/>
              <a:t> </a:t>
            </a:r>
            <a:r>
              <a:rPr lang="en-US" dirty="0" err="1" smtClean="0"/>
              <a:t>magnetické</a:t>
            </a:r>
            <a:r>
              <a:rPr lang="en-US" dirty="0" smtClean="0"/>
              <a:t> </a:t>
            </a:r>
            <a:r>
              <a:rPr lang="en-US" dirty="0" err="1" smtClean="0"/>
              <a:t>elementy</a:t>
            </a:r>
            <a:r>
              <a:rPr lang="en-US" dirty="0" smtClean="0"/>
              <a:t>), </a:t>
            </a:r>
            <a:r>
              <a:rPr lang="en-US" dirty="0" err="1" smtClean="0"/>
              <a:t>velké</a:t>
            </a:r>
            <a:r>
              <a:rPr lang="en-US" dirty="0" smtClean="0"/>
              <a:t> boxy (</a:t>
            </a:r>
            <a:r>
              <a:rPr lang="en-US" dirty="0" err="1" smtClean="0"/>
              <a:t>protože</a:t>
            </a:r>
            <a:r>
              <a:rPr lang="en-US" dirty="0" smtClean="0"/>
              <a:t> </a:t>
            </a:r>
            <a:r>
              <a:rPr lang="en-US" dirty="0" err="1" smtClean="0"/>
              <a:t>různé</a:t>
            </a:r>
            <a:r>
              <a:rPr lang="en-US" dirty="0" smtClean="0"/>
              <a:t> </a:t>
            </a:r>
            <a:r>
              <a:rPr lang="en-US" dirty="0" err="1" smtClean="0"/>
              <a:t>škály</a:t>
            </a:r>
            <a:r>
              <a:rPr lang="en-US" dirty="0" smtClean="0"/>
              <a:t> </a:t>
            </a:r>
            <a:r>
              <a:rPr lang="en-US" dirty="0" err="1" smtClean="0"/>
              <a:t>konvekce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779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Pod </a:t>
            </a:r>
            <a:r>
              <a:rPr lang="en-US" dirty="0" err="1" smtClean="0"/>
              <a:t>povrch</a:t>
            </a:r>
            <a:r>
              <a:rPr lang="en-US" dirty="0" smtClean="0"/>
              <a:t> </a:t>
            </a:r>
            <a:r>
              <a:rPr lang="en-US" dirty="0" err="1" smtClean="0"/>
              <a:t>však</a:t>
            </a:r>
            <a:r>
              <a:rPr lang="en-US" dirty="0" smtClean="0"/>
              <a:t> </a:t>
            </a:r>
            <a:r>
              <a:rPr lang="en-US" dirty="0" err="1" smtClean="0"/>
              <a:t>nevidíme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300072"/>
            <a:ext cx="6870023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8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Atmosféra</a:t>
            </a:r>
            <a:r>
              <a:rPr lang="en-US" dirty="0" smtClean="0"/>
              <a:t> je </a:t>
            </a:r>
            <a:r>
              <a:rPr lang="en-US" dirty="0" err="1" smtClean="0"/>
              <a:t>pozorovatelná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300072"/>
            <a:ext cx="6870023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75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22" y="1056876"/>
            <a:ext cx="7169727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93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Fotosféra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251652"/>
            <a:ext cx="4408872" cy="52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27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Fotosféra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116" y="1060779"/>
            <a:ext cx="5667768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55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Chromosféra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027332" y="1354019"/>
            <a:ext cx="1686361" cy="4922956"/>
          </a:xfrm>
        </p:spPr>
        <p:txBody>
          <a:bodyPr>
            <a:normAutofit/>
          </a:bodyPr>
          <a:lstStyle/>
          <a:p>
            <a:r>
              <a:rPr lang="en-US" dirty="0" err="1"/>
              <a:t>Emisní</a:t>
            </a:r>
            <a:r>
              <a:rPr lang="en-US" dirty="0"/>
              <a:t> </a:t>
            </a:r>
            <a:r>
              <a:rPr lang="en-US" dirty="0" err="1"/>
              <a:t>čáry</a:t>
            </a:r>
            <a:r>
              <a:rPr lang="en-US" dirty="0"/>
              <a:t> </a:t>
            </a:r>
            <a:r>
              <a:rPr lang="en-US" dirty="0" err="1"/>
              <a:t>Balmerovy</a:t>
            </a:r>
            <a:r>
              <a:rPr lang="en-US" dirty="0"/>
              <a:t> </a:t>
            </a:r>
            <a:r>
              <a:rPr lang="en-US" dirty="0" err="1"/>
              <a:t>série</a:t>
            </a:r>
            <a:r>
              <a:rPr lang="en-US" dirty="0"/>
              <a:t> </a:t>
            </a:r>
            <a:r>
              <a:rPr lang="en-US" dirty="0" err="1"/>
              <a:t>vodíku</a:t>
            </a:r>
            <a:r>
              <a:rPr lang="en-US" dirty="0"/>
              <a:t> – </a:t>
            </a:r>
            <a:r>
              <a:rPr lang="en-US" dirty="0" err="1"/>
              <a:t>růžová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zatmění</a:t>
            </a:r>
            <a:endParaRPr lang="en-US" dirty="0"/>
          </a:p>
          <a:p>
            <a:r>
              <a:rPr lang="en-US" dirty="0" err="1"/>
              <a:t>Dobře</a:t>
            </a:r>
            <a:r>
              <a:rPr lang="en-US" dirty="0"/>
              <a:t> </a:t>
            </a:r>
            <a:r>
              <a:rPr lang="en-US" dirty="0" err="1"/>
              <a:t>viditelná</a:t>
            </a:r>
            <a:r>
              <a:rPr lang="en-US" dirty="0"/>
              <a:t> v </a:t>
            </a:r>
            <a:r>
              <a:rPr lang="en-US" dirty="0" smtClean="0"/>
              <a:t>H-</a:t>
            </a:r>
            <a:r>
              <a:rPr lang="en-US" dirty="0" err="1" smtClean="0"/>
              <a:t>alfa</a:t>
            </a:r>
            <a:r>
              <a:rPr lang="en-US" dirty="0" smtClean="0"/>
              <a:t> </a:t>
            </a:r>
            <a:r>
              <a:rPr lang="en-US" dirty="0" err="1" smtClean="0"/>
              <a:t>čáře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2290" y="1193255"/>
            <a:ext cx="7557025" cy="566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57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Chromosféra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Emisní</a:t>
            </a:r>
            <a:r>
              <a:rPr lang="en-US" dirty="0"/>
              <a:t> </a:t>
            </a:r>
            <a:r>
              <a:rPr lang="en-US" dirty="0" err="1"/>
              <a:t>čáry</a:t>
            </a:r>
            <a:r>
              <a:rPr lang="en-US" dirty="0"/>
              <a:t> </a:t>
            </a:r>
            <a:r>
              <a:rPr lang="en-US" dirty="0" err="1"/>
              <a:t>CaII</a:t>
            </a:r>
            <a:endParaRPr lang="en-US" sz="2000" dirty="0"/>
          </a:p>
          <a:p>
            <a:pPr lvl="2"/>
            <a:r>
              <a:rPr lang="en-US" dirty="0" err="1"/>
              <a:t>Vápníková</a:t>
            </a:r>
            <a:r>
              <a:rPr lang="en-US" dirty="0"/>
              <a:t> </a:t>
            </a:r>
            <a:r>
              <a:rPr lang="en-US" dirty="0" err="1"/>
              <a:t>mřížka</a:t>
            </a:r>
            <a:endParaRPr lang="en-US" sz="2400" dirty="0"/>
          </a:p>
          <a:p>
            <a:pPr lvl="2"/>
            <a:r>
              <a:rPr lang="en-US" dirty="0" err="1" smtClean="0"/>
              <a:t>Označení</a:t>
            </a:r>
            <a:r>
              <a:rPr lang="en-US" dirty="0" smtClean="0"/>
              <a:t> </a:t>
            </a:r>
            <a:r>
              <a:rPr lang="en-US" dirty="0" err="1" smtClean="0"/>
              <a:t>koncentrovaných</a:t>
            </a:r>
            <a:r>
              <a:rPr lang="en-US" dirty="0" smtClean="0"/>
              <a:t> </a:t>
            </a:r>
            <a:r>
              <a:rPr lang="en-US" dirty="0" err="1"/>
              <a:t>magnetických</a:t>
            </a:r>
            <a:r>
              <a:rPr lang="en-US" dirty="0"/>
              <a:t> </a:t>
            </a:r>
            <a:r>
              <a:rPr lang="en-US" dirty="0" err="1"/>
              <a:t>polí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74" t="3602" r="4724" b="8806"/>
          <a:stretch/>
        </p:blipFill>
        <p:spPr>
          <a:xfrm>
            <a:off x="-564444" y="1749778"/>
            <a:ext cx="5503333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88133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26945</TotalTime>
  <Words>632</Words>
  <Application>Microsoft Macintosh PowerPoint</Application>
  <PresentationFormat>On-screen Show (4:3)</PresentationFormat>
  <Paragraphs>133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Perception</vt:lpstr>
      <vt:lpstr>Sluneční atmosféra</vt:lpstr>
      <vt:lpstr>Tři vrstvy</vt:lpstr>
      <vt:lpstr>Pod povrch však nevidíme…</vt:lpstr>
      <vt:lpstr>Atmosféra je pozorovatelná</vt:lpstr>
      <vt:lpstr>…</vt:lpstr>
      <vt:lpstr>Fotosféra</vt:lpstr>
      <vt:lpstr>Fotosféra</vt:lpstr>
      <vt:lpstr>Chromosféra</vt:lpstr>
      <vt:lpstr>Chromosféra</vt:lpstr>
      <vt:lpstr>Přechodová vrstva</vt:lpstr>
      <vt:lpstr>Standardní model atmosféry</vt:lpstr>
      <vt:lpstr>Protuberance</vt:lpstr>
      <vt:lpstr>Protuberance </vt:lpstr>
      <vt:lpstr>Filamenty</vt:lpstr>
      <vt:lpstr>Model filamentu</vt:lpstr>
      <vt:lpstr>Chromosférické struktury</vt:lpstr>
      <vt:lpstr>Spikule</vt:lpstr>
      <vt:lpstr>Spikule</vt:lpstr>
      <vt:lpstr>Spikule</vt:lpstr>
      <vt:lpstr>Dvouvláknové spikule</vt:lpstr>
      <vt:lpstr>Provázaná atmosféra</vt:lpstr>
      <vt:lpstr>Provázaná atmosféra</vt:lpstr>
      <vt:lpstr>Provázaná atmosféra</vt:lpstr>
      <vt:lpstr>Provázaná atmosféra</vt:lpstr>
      <vt:lpstr>Provázaná atmosféra</vt:lpstr>
      <vt:lpstr>Provázaná atmosféra</vt:lpstr>
      <vt:lpstr>Provázaná atmosféra</vt:lpstr>
      <vt:lpstr>Provázaná atmosféra</vt:lpstr>
      <vt:lpstr>Ponaučení</vt:lpstr>
    </vt:vector>
  </TitlesOfParts>
  <Company>Max Planck Institut fuer Sonnensystemforschung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Svanda</cp:lastModifiedBy>
  <cp:revision>235</cp:revision>
  <dcterms:created xsi:type="dcterms:W3CDTF">2012-01-05T14:21:50Z</dcterms:created>
  <dcterms:modified xsi:type="dcterms:W3CDTF">2017-03-09T07:38:06Z</dcterms:modified>
</cp:coreProperties>
</file>